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4" r:id="rId1"/>
    <p:sldMasterId id="2147483979" r:id="rId2"/>
    <p:sldMasterId id="2147483997" r:id="rId3"/>
    <p:sldMasterId id="2147484011" r:id="rId4"/>
    <p:sldMasterId id="2147484018" r:id="rId5"/>
    <p:sldMasterId id="2147484040" r:id="rId6"/>
    <p:sldMasterId id="2147484070" r:id="rId7"/>
    <p:sldMasterId id="2147484086" r:id="rId8"/>
    <p:sldMasterId id="2147484091" r:id="rId9"/>
    <p:sldMasterId id="2147484104" r:id="rId10"/>
  </p:sldMasterIdLst>
  <p:notesMasterIdLst>
    <p:notesMasterId r:id="rId113"/>
  </p:notesMasterIdLst>
  <p:sldIdLst>
    <p:sldId id="277" r:id="rId11"/>
    <p:sldId id="3339" r:id="rId12"/>
    <p:sldId id="3340" r:id="rId13"/>
    <p:sldId id="3296" r:id="rId14"/>
    <p:sldId id="3344" r:id="rId15"/>
    <p:sldId id="3297" r:id="rId16"/>
    <p:sldId id="3310" r:id="rId17"/>
    <p:sldId id="3301" r:id="rId18"/>
    <p:sldId id="3298" r:id="rId19"/>
    <p:sldId id="3312" r:id="rId20"/>
    <p:sldId id="3299" r:id="rId21"/>
    <p:sldId id="3274" r:id="rId22"/>
    <p:sldId id="3342" r:id="rId23"/>
    <p:sldId id="3417" r:id="rId24"/>
    <p:sldId id="285" r:id="rId25"/>
    <p:sldId id="3409" r:id="rId26"/>
    <p:sldId id="3347" r:id="rId27"/>
    <p:sldId id="3302" r:id="rId28"/>
    <p:sldId id="3343" r:id="rId29"/>
    <p:sldId id="3306" r:id="rId30"/>
    <p:sldId id="3410" r:id="rId31"/>
    <p:sldId id="3307" r:id="rId32"/>
    <p:sldId id="3309" r:id="rId33"/>
    <p:sldId id="3349" r:id="rId34"/>
    <p:sldId id="3416" r:id="rId35"/>
    <p:sldId id="3357" r:id="rId36"/>
    <p:sldId id="3453" r:id="rId37"/>
    <p:sldId id="3353" r:id="rId38"/>
    <p:sldId id="3208" r:id="rId39"/>
    <p:sldId id="3358" r:id="rId40"/>
    <p:sldId id="3351" r:id="rId41"/>
    <p:sldId id="3333" r:id="rId42"/>
    <p:sldId id="3313" r:id="rId43"/>
    <p:sldId id="3305" r:id="rId44"/>
    <p:sldId id="3318" r:id="rId45"/>
    <p:sldId id="3308" r:id="rId46"/>
    <p:sldId id="3422" r:id="rId47"/>
    <p:sldId id="3423" r:id="rId48"/>
    <p:sldId id="3454" r:id="rId49"/>
    <p:sldId id="3444" r:id="rId50"/>
    <p:sldId id="3446" r:id="rId51"/>
    <p:sldId id="3452" r:id="rId52"/>
    <p:sldId id="3200" r:id="rId53"/>
    <p:sldId id="3363" r:id="rId54"/>
    <p:sldId id="3365" r:id="rId55"/>
    <p:sldId id="3201" r:id="rId56"/>
    <p:sldId id="3366" r:id="rId57"/>
    <p:sldId id="3367" r:id="rId58"/>
    <p:sldId id="3368" r:id="rId59"/>
    <p:sldId id="3369" r:id="rId60"/>
    <p:sldId id="3411" r:id="rId61"/>
    <p:sldId id="3202" r:id="rId62"/>
    <p:sldId id="3371" r:id="rId63"/>
    <p:sldId id="3372" r:id="rId64"/>
    <p:sldId id="3373" r:id="rId65"/>
    <p:sldId id="3374" r:id="rId66"/>
    <p:sldId id="3375" r:id="rId67"/>
    <p:sldId id="3376" r:id="rId68"/>
    <p:sldId id="3412" r:id="rId69"/>
    <p:sldId id="3203" r:id="rId70"/>
    <p:sldId id="3378" r:id="rId71"/>
    <p:sldId id="3379" r:id="rId72"/>
    <p:sldId id="3380" r:id="rId73"/>
    <p:sldId id="3381" r:id="rId74"/>
    <p:sldId id="3382" r:id="rId75"/>
    <p:sldId id="3413" r:id="rId76"/>
    <p:sldId id="3204" r:id="rId77"/>
    <p:sldId id="3187" r:id="rId78"/>
    <p:sldId id="3455" r:id="rId79"/>
    <p:sldId id="3384" r:id="rId80"/>
    <p:sldId id="3386" r:id="rId81"/>
    <p:sldId id="3387" r:id="rId82"/>
    <p:sldId id="3388" r:id="rId83"/>
    <p:sldId id="3389" r:id="rId84"/>
    <p:sldId id="3390" r:id="rId85"/>
    <p:sldId id="3391" r:id="rId86"/>
    <p:sldId id="3415" r:id="rId87"/>
    <p:sldId id="3206" r:id="rId88"/>
    <p:sldId id="3320" r:id="rId89"/>
    <p:sldId id="3393" r:id="rId90"/>
    <p:sldId id="3394" r:id="rId91"/>
    <p:sldId id="3395" r:id="rId92"/>
    <p:sldId id="3334" r:id="rId93"/>
    <p:sldId id="3314" r:id="rId94"/>
    <p:sldId id="3205" r:id="rId95"/>
    <p:sldId id="3397" r:id="rId96"/>
    <p:sldId id="3398" r:id="rId97"/>
    <p:sldId id="3396" r:id="rId98"/>
    <p:sldId id="3359" r:id="rId99"/>
    <p:sldId id="3335" r:id="rId100"/>
    <p:sldId id="3399" r:id="rId101"/>
    <p:sldId id="3400" r:id="rId102"/>
    <p:sldId id="3401" r:id="rId103"/>
    <p:sldId id="3402" r:id="rId104"/>
    <p:sldId id="3404" r:id="rId105"/>
    <p:sldId id="3403" r:id="rId106"/>
    <p:sldId id="3420" r:id="rId107"/>
    <p:sldId id="3414" r:id="rId108"/>
    <p:sldId id="3419" r:id="rId109"/>
    <p:sldId id="3325" r:id="rId110"/>
    <p:sldId id="3405" r:id="rId111"/>
    <p:sldId id="278" r:id="rId112"/>
  </p:sldIdLst>
  <p:sldSz cx="12192000" cy="6858000"/>
  <p:notesSz cx="7010400" cy="9296400"/>
  <p:embeddedFontLst>
    <p:embeddedFont>
      <p:font typeface="Amasis MT Pro Black" panose="02040A04050005020304" pitchFamily="18" charset="0"/>
      <p:bold r:id="rId114"/>
      <p:boldItalic r:id="rId115"/>
    </p:embeddedFont>
    <p:embeddedFont>
      <p:font typeface="Aptos Black" panose="020B0004020202020204" pitchFamily="34" charset="0"/>
      <p:bold r:id="rId116"/>
      <p:boldItalic r:id="rId117"/>
    </p:embeddedFont>
    <p:embeddedFont>
      <p:font typeface="Aptos Narrow" panose="020B0004020202020204" pitchFamily="34" charset="0"/>
      <p:regular r:id="rId118"/>
      <p:bold r:id="rId119"/>
      <p:italic r:id="rId120"/>
      <p:boldItalic r:id="rId121"/>
    </p:embeddedFont>
    <p:embeddedFont>
      <p:font typeface="Arial Black" panose="020B0A04020102020204" pitchFamily="34" charset="0"/>
      <p:bold r:id="rId122"/>
    </p:embeddedFont>
    <p:embeddedFont>
      <p:font typeface="Arial Narrow" panose="020B0606020202030204" pitchFamily="34" charset="0"/>
      <p:regular r:id="rId123"/>
      <p:bold r:id="rId124"/>
      <p:italic r:id="rId125"/>
      <p:boldItalic r:id="rId126"/>
    </p:embeddedFont>
    <p:embeddedFont>
      <p:font typeface="Corbel" panose="020B0503020204020204" pitchFamily="34" charset="0"/>
      <p:regular r:id="rId127"/>
      <p:bold r:id="rId128"/>
      <p:italic r:id="rId129"/>
      <p:boldItalic r:id="rId130"/>
    </p:embeddedFont>
    <p:embeddedFont>
      <p:font typeface="Franklin Gothic Book" panose="020B0503020102020204" pitchFamily="34" charset="0"/>
      <p:regular r:id="rId131"/>
      <p:italic r:id="rId132"/>
    </p:embeddedFont>
    <p:embeddedFont>
      <p:font typeface="Franklin Gothic Medium" panose="020B0603020102020204" pitchFamily="34" charset="0"/>
      <p:regular r:id="rId133"/>
      <p:italic r:id="rId134"/>
    </p:embeddedFont>
    <p:embeddedFont>
      <p:font typeface="Franklin Gothic Medium Cond" panose="020B0606030402020204" pitchFamily="34" charset="0"/>
      <p:regular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12D"/>
    <a:srgbClr val="F58022"/>
    <a:srgbClr val="FDC732"/>
    <a:srgbClr val="F5F5F5"/>
    <a:srgbClr val="1F8190"/>
    <a:srgbClr val="3BC1CA"/>
    <a:srgbClr val="F7941D"/>
    <a:srgbClr val="F2F2F2"/>
    <a:srgbClr val="CCCCCC"/>
    <a:srgbClr val="0016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41525" autoAdjust="0"/>
  </p:normalViewPr>
  <p:slideViewPr>
    <p:cSldViewPr snapToGrid="0">
      <p:cViewPr>
        <p:scale>
          <a:sx n="100" d="100"/>
          <a:sy n="100" d="100"/>
        </p:scale>
        <p:origin x="9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7" d="100"/>
          <a:sy n="127" d="100"/>
        </p:scale>
        <p:origin x="4454"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notesMaster" Target="notesMasters/notesMaster1.xml"/><Relationship Id="rId118" Type="http://schemas.openxmlformats.org/officeDocument/2006/relationships/font" Target="fonts/font5.fntdata"/><Relationship Id="rId134" Type="http://schemas.openxmlformats.org/officeDocument/2006/relationships/font" Target="fonts/font21.fntdata"/><Relationship Id="rId139"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font" Target="fonts/font11.fntdata"/><Relationship Id="rId129" Type="http://schemas.openxmlformats.org/officeDocument/2006/relationships/font" Target="fonts/font16.fntdata"/><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font" Target="fonts/font17.fntdata"/><Relationship Id="rId135" Type="http://schemas.openxmlformats.org/officeDocument/2006/relationships/font" Target="fonts/font22.fntdata"/><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font" Target="fonts/font2.fntdata"/><Relationship Id="rId131" Type="http://schemas.openxmlformats.org/officeDocument/2006/relationships/font" Target="fonts/font18.fntdata"/><Relationship Id="rId136"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font" Target="fonts/font8.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font" Target="fonts/font3.fntdata"/><Relationship Id="rId13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font" Target="fonts/font19.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font" Target="fonts/font14.fntdata"/><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825510F-77D5-4BFE-9440-71DC1B60C253}" type="datetimeFigureOut">
              <a:rPr lang="en-US" smtClean="0"/>
              <a:t>04-Mar-25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1E7993-E4E5-4064-A6CA-93B04F07AE99}" type="slidenum">
              <a:rPr lang="en-US" smtClean="0"/>
              <a:t>‹#›</a:t>
            </a:fld>
            <a:endParaRPr lang="en-US"/>
          </a:p>
        </p:txBody>
      </p:sp>
    </p:spTree>
    <p:extLst>
      <p:ext uri="{BB962C8B-B14F-4D97-AF65-F5344CB8AC3E}">
        <p14:creationId xmlns:p14="http://schemas.microsoft.com/office/powerpoint/2010/main" val="1914166267"/>
      </p:ext>
    </p:extLst>
  </p:cSld>
  <p:clrMap bg1="lt1" tx1="dk1" bg2="lt2" tx2="dk2" accent1="accent1" accent2="accent2" accent3="accent3" accent4="accent4" accent5="accent5" accent6="accent6" hlink="hlink" folHlink="folHlink"/>
  <p:notesStyle>
    <a:lvl1pPr marL="0" algn="l" defTabSz="914400" rtl="0" eaLnBrk="1" latinLnBrk="0" hangingPunct="1">
      <a:defRPr sz="800" kern="1200">
        <a:solidFill>
          <a:schemeClr val="tx1"/>
        </a:solidFill>
        <a:latin typeface="Aptos Narrow" panose="020B0004020202020204" pitchFamily="34" charset="0"/>
        <a:ea typeface="+mn-ea"/>
        <a:cs typeface="+mn-cs"/>
      </a:defRPr>
    </a:lvl1pPr>
    <a:lvl2pPr marL="457200" algn="l" defTabSz="914400" rtl="0" eaLnBrk="1" latinLnBrk="0" hangingPunct="1">
      <a:defRPr sz="800" kern="1200">
        <a:solidFill>
          <a:schemeClr val="tx1"/>
        </a:solidFill>
        <a:latin typeface="Aptos Narrow" panose="020B0004020202020204" pitchFamily="34" charset="0"/>
        <a:ea typeface="+mn-ea"/>
        <a:cs typeface="+mn-cs"/>
      </a:defRPr>
    </a:lvl2pPr>
    <a:lvl3pPr marL="914400" algn="l" defTabSz="914400" rtl="0" eaLnBrk="1" latinLnBrk="0" hangingPunct="1">
      <a:defRPr sz="800" kern="1200">
        <a:solidFill>
          <a:schemeClr val="tx1"/>
        </a:solidFill>
        <a:latin typeface="Aptos Narrow" panose="020B0004020202020204" pitchFamily="34" charset="0"/>
        <a:ea typeface="+mn-ea"/>
        <a:cs typeface="+mn-cs"/>
      </a:defRPr>
    </a:lvl3pPr>
    <a:lvl4pPr marL="1371600" algn="l" defTabSz="914400" rtl="0" eaLnBrk="1" latinLnBrk="0" hangingPunct="1">
      <a:defRPr sz="800" kern="1200">
        <a:solidFill>
          <a:schemeClr val="tx1"/>
        </a:solidFill>
        <a:latin typeface="Aptos Narrow" panose="020B0004020202020204" pitchFamily="34" charset="0"/>
        <a:ea typeface="+mn-ea"/>
        <a:cs typeface="+mn-cs"/>
      </a:defRPr>
    </a:lvl4pPr>
    <a:lvl5pPr marL="1828800" algn="l" defTabSz="914400" rtl="0" eaLnBrk="1" latinLnBrk="0" hangingPunct="1">
      <a:defRPr sz="800" kern="1200">
        <a:solidFill>
          <a:schemeClr val="tx1"/>
        </a:solidFill>
        <a:latin typeface="Aptos Narrow"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Welcome to today’s </a:t>
            </a:r>
            <a:r>
              <a:rPr lang="en-US" sz="800" i="1" dirty="0">
                <a:latin typeface="Aptos Narrow" panose="020B0004020202020204" pitchFamily="34" charset="0"/>
              </a:rPr>
              <a:t>Safe Conversations™’ Dialogue Workshop</a:t>
            </a:r>
            <a:r>
              <a:rPr lang="en-US" sz="800" dirty="0">
                <a:latin typeface="Aptos Narrow" panose="020B0004020202020204" pitchFamily="34" charset="0"/>
              </a:rPr>
              <a:t>!  We are excited to share this interactive workshop with you and can’t wait to jump into conversations and exercises that get the activity started.  So let’s go!</a:t>
            </a:r>
          </a:p>
        </p:txBody>
      </p:sp>
      <p:sp>
        <p:nvSpPr>
          <p:cNvPr id="4" name="Slide Number Placeholder 3"/>
          <p:cNvSpPr>
            <a:spLocks noGrp="1"/>
          </p:cNvSpPr>
          <p:nvPr>
            <p:ph type="sldNum" sz="quarter" idx="5"/>
          </p:nvPr>
        </p:nvSpPr>
        <p:spPr/>
        <p:txBody>
          <a:bodyPr/>
          <a:lstStyle/>
          <a:p>
            <a:fld id="{DD1E7993-E4E5-4064-A6CA-93B04F07AE99}" type="slidenum">
              <a:rPr lang="en-US" smtClean="0"/>
              <a:t>1</a:t>
            </a:fld>
            <a:endParaRPr lang="en-US" dirty="0"/>
          </a:p>
        </p:txBody>
      </p:sp>
    </p:spTree>
    <p:extLst>
      <p:ext uri="{BB962C8B-B14F-4D97-AF65-F5344CB8AC3E}">
        <p14:creationId xmlns:p14="http://schemas.microsoft.com/office/powerpoint/2010/main" val="133204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Today’s workshop is divided into three parts.  After each part, we’ll be able to take a brief ‘stand and stretch’ bio break to help you stay alert and engaged.  </a:t>
            </a:r>
          </a:p>
          <a:p>
            <a:endParaRPr lang="en-US" sz="800" dirty="0">
              <a:latin typeface="Aptos Narrow" panose="020B0004020202020204" pitchFamily="34" charset="0"/>
            </a:endParaRPr>
          </a:p>
          <a:p>
            <a:r>
              <a:rPr lang="en-US" sz="800" b="1" dirty="0">
                <a:latin typeface="Aptos Narrow" panose="020B0004020202020204" pitchFamily="34" charset="0"/>
              </a:rPr>
              <a:t>(advance bullet (1. The Challenge…))</a:t>
            </a:r>
          </a:p>
          <a:p>
            <a:r>
              <a:rPr lang="en-US" sz="800" dirty="0">
                <a:latin typeface="Aptos Narrow" panose="020B0004020202020204" pitchFamily="34" charset="0"/>
              </a:rPr>
              <a:t>In our first section, we’ll address the challenge at hand, talk about a powerful force that’s actually working for you and finally position this as a “journey” you might seriously consider taking.</a:t>
            </a:r>
          </a:p>
        </p:txBody>
      </p:sp>
      <p:sp>
        <p:nvSpPr>
          <p:cNvPr id="4" name="Slide Number Placeholder 3"/>
          <p:cNvSpPr>
            <a:spLocks noGrp="1"/>
          </p:cNvSpPr>
          <p:nvPr>
            <p:ph type="sldNum" sz="quarter" idx="5"/>
          </p:nvPr>
        </p:nvSpPr>
        <p:spPr/>
        <p:txBody>
          <a:bodyPr/>
          <a:lstStyle/>
          <a:p>
            <a:fld id="{DD1E7993-E4E5-4064-A6CA-93B04F07AE99}" type="slidenum">
              <a:rPr lang="en-US" smtClean="0"/>
              <a:t>10</a:t>
            </a:fld>
            <a:endParaRPr lang="en-US"/>
          </a:p>
        </p:txBody>
      </p:sp>
    </p:spTree>
    <p:extLst>
      <p:ext uri="{BB962C8B-B14F-4D97-AF65-F5344CB8AC3E}">
        <p14:creationId xmlns:p14="http://schemas.microsoft.com/office/powerpoint/2010/main" val="4756063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 or animation this slide)</a:t>
            </a:r>
          </a:p>
        </p:txBody>
      </p:sp>
      <p:sp>
        <p:nvSpPr>
          <p:cNvPr id="4" name="Slide Number Placeholder 3"/>
          <p:cNvSpPr>
            <a:spLocks noGrp="1"/>
          </p:cNvSpPr>
          <p:nvPr>
            <p:ph type="sldNum" sz="quarter" idx="5"/>
          </p:nvPr>
        </p:nvSpPr>
        <p:spPr/>
        <p:txBody>
          <a:bodyPr/>
          <a:lstStyle/>
          <a:p>
            <a:fld id="{DD1E7993-E4E5-4064-A6CA-93B04F07AE99}" type="slidenum">
              <a:rPr lang="en-US" smtClean="0"/>
              <a:t>100</a:t>
            </a:fld>
            <a:endParaRPr lang="en-US"/>
          </a:p>
        </p:txBody>
      </p:sp>
    </p:spTree>
    <p:extLst>
      <p:ext uri="{BB962C8B-B14F-4D97-AF65-F5344CB8AC3E}">
        <p14:creationId xmlns:p14="http://schemas.microsoft.com/office/powerpoint/2010/main" val="29382619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To close us out, let’s wrap-up our </a:t>
            </a:r>
            <a:r>
              <a:rPr lang="en-US" sz="800" i="1" dirty="0">
                <a:solidFill>
                  <a:prstClr val="black"/>
                </a:solidFill>
                <a:latin typeface="Aptos Narrow" panose="020B0004020202020204" pitchFamily="34" charset="0"/>
                <a:ea typeface="Arial"/>
                <a:cs typeface="Arial"/>
                <a:sym typeface="Arial"/>
              </a:rPr>
              <a:t>Safe Conversations’ Dialogue Workshop.</a:t>
            </a:r>
          </a:p>
          <a:p>
            <a:pPr defTabSz="931774">
              <a:buClr>
                <a:prstClr val="black"/>
              </a:buClr>
              <a:buSzPts val="300"/>
              <a:defRPr/>
            </a:pPr>
            <a:endParaRPr lang="en-US" sz="800" i="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As a quick review…</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(Take your…))</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Don’t forget that you now have a powerful new toolbelt with four helpful tools—keep it always at the ready and use Affirmations, Zero Negativity, Awareness, and Structured Dialogue liberally throughout all of your interactions with others.</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(Build…))</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Keep in mind that the purpose of those tools is to create greater psychological safety within your sphere of connections and relationships.  That safety will help people relax, open up, take risks and build deeper bonds amongst a variety of people with all kinds of wonderful differences.  </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(Use…)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Two-way, interactive </a:t>
            </a:r>
            <a:r>
              <a:rPr lang="en-US" sz="800" i="1" dirty="0">
                <a:solidFill>
                  <a:prstClr val="black"/>
                </a:solidFill>
                <a:latin typeface="Aptos Narrow" panose="020B0004020202020204" pitchFamily="34" charset="0"/>
                <a:ea typeface="Arial"/>
                <a:cs typeface="Arial"/>
                <a:sym typeface="Arial"/>
              </a:rPr>
              <a:t>dialogue</a:t>
            </a:r>
            <a:r>
              <a:rPr lang="en-US" sz="800" dirty="0">
                <a:solidFill>
                  <a:prstClr val="black"/>
                </a:solidFill>
                <a:latin typeface="Aptos Narrow" panose="020B0004020202020204" pitchFamily="34" charset="0"/>
                <a:ea typeface="Arial"/>
                <a:cs typeface="Arial"/>
                <a:sym typeface="Arial"/>
              </a:rPr>
              <a:t> is the vehicle that will power this new change in you and this new change in the world.  Don’t underestimate the power that it can have over the connections and relationships that care more deeply about.</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bullets (And…))</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And finally, better connectivity and relational competency is not a one-time event, to be achieved in a moment and then put on a shelf and retired.  Remaining connected requires a commitment to remain tolerant and curious, to talk without criticism, to listen without judgment, and to connect beyond difference as a new way of life.</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Thank you for your time today. </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101</a:t>
            </a:fld>
            <a:endParaRPr lang="en-US"/>
          </a:p>
        </p:txBody>
      </p:sp>
    </p:spTree>
    <p:extLst>
      <p:ext uri="{BB962C8B-B14F-4D97-AF65-F5344CB8AC3E}">
        <p14:creationId xmlns:p14="http://schemas.microsoft.com/office/powerpoint/2010/main" val="27900606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(No notes or animation this slide)</a:t>
            </a:r>
          </a:p>
          <a:p>
            <a:endParaRPr lang="en-US" dirty="0"/>
          </a:p>
        </p:txBody>
      </p:sp>
      <p:sp>
        <p:nvSpPr>
          <p:cNvPr id="4" name="Slide Number Placeholder 3"/>
          <p:cNvSpPr>
            <a:spLocks noGrp="1"/>
          </p:cNvSpPr>
          <p:nvPr>
            <p:ph type="sldNum" sz="quarter" idx="5"/>
          </p:nvPr>
        </p:nvSpPr>
        <p:spPr/>
        <p:txBody>
          <a:bodyPr/>
          <a:lstStyle/>
          <a:p>
            <a:fld id="{DD1E7993-E4E5-4064-A6CA-93B04F07AE99}" type="slidenum">
              <a:rPr lang="en-US" smtClean="0"/>
              <a:t>102</a:t>
            </a:fld>
            <a:endParaRPr lang="en-US"/>
          </a:p>
        </p:txBody>
      </p:sp>
    </p:spTree>
    <p:extLst>
      <p:ext uri="{BB962C8B-B14F-4D97-AF65-F5344CB8AC3E}">
        <p14:creationId xmlns:p14="http://schemas.microsoft.com/office/powerpoint/2010/main" val="1235235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Let’s begin with a conversation about one of the most significant challenges involving people today—a challenge that affects the way people get along with one another and the way that they pursue relationships with each other.</a:t>
            </a:r>
          </a:p>
        </p:txBody>
      </p:sp>
      <p:sp>
        <p:nvSpPr>
          <p:cNvPr id="4" name="Slide Number Placeholder 3"/>
          <p:cNvSpPr>
            <a:spLocks noGrp="1"/>
          </p:cNvSpPr>
          <p:nvPr>
            <p:ph type="sldNum" sz="quarter" idx="5"/>
          </p:nvPr>
        </p:nvSpPr>
        <p:spPr/>
        <p:txBody>
          <a:bodyPr/>
          <a:lstStyle/>
          <a:p>
            <a:fld id="{DD1E7993-E4E5-4064-A6CA-93B04F07AE99}" type="slidenum">
              <a:rPr lang="en-US" smtClean="0"/>
              <a:t>11</a:t>
            </a:fld>
            <a:endParaRPr lang="en-US"/>
          </a:p>
        </p:txBody>
      </p:sp>
    </p:spTree>
    <p:extLst>
      <p:ext uri="{BB962C8B-B14F-4D97-AF65-F5344CB8AC3E}">
        <p14:creationId xmlns:p14="http://schemas.microsoft.com/office/powerpoint/2010/main" val="3881470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The challenge for people today—people like us--is that isolation, loneliness, and disconnection are on the rise all over the world.  People can be hard to figure out, and sometimes relationships can be tough to navigate.</a:t>
            </a:r>
          </a:p>
          <a:p>
            <a:endParaRPr lang="en-US" sz="800" dirty="0">
              <a:latin typeface="Aptos Narrow" panose="020B0004020202020204" pitchFamily="34" charset="0"/>
            </a:endParaRPr>
          </a:p>
          <a:p>
            <a:r>
              <a:rPr lang="en-US" sz="800" b="1" dirty="0">
                <a:latin typeface="Aptos Narrow" panose="020B0004020202020204" pitchFamily="34" charset="0"/>
              </a:rPr>
              <a:t>(advance bullets (first bullets (Honestly) and (Everyone…))</a:t>
            </a:r>
          </a:p>
          <a:p>
            <a:r>
              <a:rPr lang="en-US" sz="800" dirty="0">
                <a:latin typeface="Aptos Narrow" panose="020B0004020202020204" pitchFamily="34" charset="0"/>
              </a:rPr>
              <a:t>If we’re honest, we’ve all probably experienced days when we feel like it’s not easy to get along and make connections with other people, or to talk and stay connected with the people we know. </a:t>
            </a:r>
          </a:p>
          <a:p>
            <a:endParaRPr lang="en-US" sz="800" dirty="0">
              <a:latin typeface="Aptos Narrow" panose="020B0004020202020204" pitchFamily="34" charset="0"/>
            </a:endParaRPr>
          </a:p>
          <a:p>
            <a:r>
              <a:rPr lang="en-US" sz="800" dirty="0">
                <a:latin typeface="Aptos Narrow" panose="020B0004020202020204" pitchFamily="34" charset="0"/>
              </a:rPr>
              <a:t>Unfortunately, several factors can work against us and make those conversations and connections hard for us to maintain these days.</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(Unfortunately,) and (Brains…))</a:t>
            </a:r>
          </a:p>
          <a:p>
            <a:r>
              <a:rPr lang="en-US" sz="800" dirty="0">
                <a:latin typeface="Aptos Narrow" panose="020B0004020202020204" pitchFamily="34" charset="0"/>
              </a:rPr>
              <a:t>For instance, our brains have actually evolved over tens of thousands of years to react quickly and focus on our differences—making them one of the first things we notice about other people.</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latin typeface="Aptos Narrow" panose="020B0004020202020204" pitchFamily="34" charset="0"/>
              </a:rPr>
              <a:t>(advance bullet (Egos…))</a:t>
            </a:r>
          </a:p>
          <a:p>
            <a:r>
              <a:rPr lang="en-US" sz="800" dirty="0">
                <a:latin typeface="Aptos Narrow" panose="020B0004020202020204" pitchFamily="34" charset="0"/>
              </a:rPr>
              <a:t>Our ego’s have been conditioned to place ourselves at the center of our worlds, making our own image, status, welfare, and reputation some of our highest priorities.</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latin typeface="Aptos Narrow" panose="020B0004020202020204" pitchFamily="34" charset="0"/>
              </a:rPr>
              <a:t>(advance bullet (Monologues…))</a:t>
            </a:r>
          </a:p>
          <a:p>
            <a:r>
              <a:rPr lang="en-US" sz="800" dirty="0">
                <a:latin typeface="Aptos Narrow" panose="020B0004020202020204" pitchFamily="34" charset="0"/>
              </a:rPr>
              <a:t>The way we have learned to talk to one another is actually talking AT one another- using a sequence of one-way messages called monologues that stress </a:t>
            </a:r>
            <a:r>
              <a:rPr lang="en-US" sz="800" i="1" dirty="0">
                <a:latin typeface="Aptos Narrow" panose="020B0004020202020204" pitchFamily="34" charset="0"/>
              </a:rPr>
              <a:t>our</a:t>
            </a:r>
            <a:r>
              <a:rPr lang="en-US" sz="800" dirty="0">
                <a:latin typeface="Aptos Narrow" panose="020B0004020202020204" pitchFamily="34" charset="0"/>
              </a:rPr>
              <a:t> ideas, </a:t>
            </a:r>
            <a:r>
              <a:rPr lang="en-US" sz="800" i="1" dirty="0">
                <a:latin typeface="Aptos Narrow" panose="020B0004020202020204" pitchFamily="34" charset="0"/>
              </a:rPr>
              <a:t>our </a:t>
            </a:r>
            <a:r>
              <a:rPr lang="en-US" sz="800" dirty="0">
                <a:latin typeface="Aptos Narrow" panose="020B0004020202020204" pitchFamily="34" charset="0"/>
              </a:rPr>
              <a:t>agenda, and </a:t>
            </a:r>
            <a:r>
              <a:rPr lang="en-US" sz="800" i="1" dirty="0">
                <a:latin typeface="Aptos Narrow" panose="020B0004020202020204" pitchFamily="34" charset="0"/>
              </a:rPr>
              <a:t>our</a:t>
            </a:r>
            <a:r>
              <a:rPr lang="en-US" sz="800" dirty="0">
                <a:latin typeface="Aptos Narrow" panose="020B0004020202020204" pitchFamily="34" charset="0"/>
              </a:rPr>
              <a:t> timeframes to other people.</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latin typeface="Aptos Narrow" panose="020B0004020202020204" pitchFamily="34" charset="0"/>
              </a:rPr>
              <a:t>(advance bullet (Negativity…))</a:t>
            </a:r>
          </a:p>
          <a:p>
            <a:r>
              <a:rPr lang="en-US" sz="800" dirty="0">
                <a:latin typeface="Aptos Narrow" panose="020B0004020202020204" pitchFamily="34" charset="0"/>
              </a:rPr>
              <a:t>In a constant battle to catch our attention, negativity predominates the tone of more and more forms of communications, featuring some routine degree of blame, shame, or criticism. </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latin typeface="Aptos Narrow" panose="020B0004020202020204" pitchFamily="34" charset="0"/>
              </a:rPr>
              <a:t>(advance bullet (Polarization…))</a:t>
            </a:r>
          </a:p>
          <a:p>
            <a:r>
              <a:rPr lang="en-US" sz="800" dirty="0">
                <a:latin typeface="Aptos Narrow" panose="020B0004020202020204" pitchFamily="34" charset="0"/>
              </a:rPr>
              <a:t>And today, more than ever, a kind of polarization has taken hold of many of our opinions and belief systems.  We seem to regard many of today’s issues as either a right way and a wrong way, or </a:t>
            </a:r>
            <a:r>
              <a:rPr lang="en-US" sz="800" i="1" dirty="0">
                <a:latin typeface="Aptos Narrow" panose="020B0004020202020204" pitchFamily="34" charset="0"/>
              </a:rPr>
              <a:t>my way </a:t>
            </a:r>
            <a:r>
              <a:rPr lang="en-US" sz="800" dirty="0">
                <a:latin typeface="Aptos Narrow" panose="020B0004020202020204" pitchFamily="34" charset="0"/>
              </a:rPr>
              <a:t>and the </a:t>
            </a:r>
            <a:r>
              <a:rPr lang="en-US" sz="800" i="1" dirty="0">
                <a:latin typeface="Aptos Narrow" panose="020B0004020202020204" pitchFamily="34" charset="0"/>
              </a:rPr>
              <a:t>wrong way.  </a:t>
            </a:r>
            <a:r>
              <a:rPr lang="en-US" sz="800" i="0" dirty="0">
                <a:latin typeface="Aptos Narrow" panose="020B0004020202020204" pitchFamily="34" charset="0"/>
              </a:rPr>
              <a:t>T</a:t>
            </a:r>
            <a:r>
              <a:rPr lang="en-US" sz="800" dirty="0">
                <a:latin typeface="Aptos Narrow" panose="020B0004020202020204" pitchFamily="34" charset="0"/>
              </a:rPr>
              <a:t>here just doesn’t seem to be much moderation, concession, or compromise in many of our conversations.  In response, this intense polarization seems to drive us to turn up our volume—when we should be turning up our tolerance for difference and thirst for understanding, instead.</a:t>
            </a:r>
          </a:p>
          <a:p>
            <a:endParaRPr lang="en-US" sz="800" dirty="0">
              <a:latin typeface="Aptos Narrow" panose="020B0004020202020204" pitchFamily="34" charset="0"/>
            </a:endParaRPr>
          </a:p>
          <a:p>
            <a:r>
              <a:rPr lang="en-US" sz="800" dirty="0">
                <a:latin typeface="Aptos Narrow" panose="020B0004020202020204" pitchFamily="34" charset="0"/>
              </a:rPr>
              <a:t>All of these things tend to make harmony between two people tougher and tougher to experience.</a:t>
            </a:r>
          </a:p>
        </p:txBody>
      </p:sp>
      <p:sp>
        <p:nvSpPr>
          <p:cNvPr id="4" name="Slide Number Placeholder 3"/>
          <p:cNvSpPr>
            <a:spLocks noGrp="1"/>
          </p:cNvSpPr>
          <p:nvPr>
            <p:ph type="sldNum" sz="quarter" idx="5"/>
          </p:nvPr>
        </p:nvSpPr>
        <p:spPr/>
        <p:txBody>
          <a:bodyPr/>
          <a:lstStyle/>
          <a:p>
            <a:fld id="{DD1E7993-E4E5-4064-A6CA-93B04F07AE99}" type="slidenum">
              <a:rPr lang="en-US" smtClean="0"/>
              <a:t>12</a:t>
            </a:fld>
            <a:endParaRPr lang="en-US"/>
          </a:p>
        </p:txBody>
      </p:sp>
    </p:spTree>
    <p:extLst>
      <p:ext uri="{BB962C8B-B14F-4D97-AF65-F5344CB8AC3E}">
        <p14:creationId xmlns:p14="http://schemas.microsoft.com/office/powerpoint/2010/main" val="126842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(first bullet (…all leads…) appears with slide)</a:t>
            </a:r>
          </a:p>
          <a:p>
            <a:endParaRPr lang="en-US" sz="800" dirty="0">
              <a:latin typeface="Aptos Narrow" panose="020B0004020202020204" pitchFamily="34" charset="0"/>
            </a:endParaRPr>
          </a:p>
          <a:p>
            <a:r>
              <a:rPr lang="en-US" sz="800" dirty="0">
                <a:latin typeface="Aptos Narrow" panose="020B0004020202020204" pitchFamily="34" charset="0"/>
              </a:rPr>
              <a:t>…And all of those factors (on the last slide) now lead us to some of the highest levels of social disconnection and disengagement on record.</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latin typeface="Aptos Narrow" panose="020B0004020202020204" pitchFamily="34" charset="0"/>
              </a:rPr>
              <a:t>(advance bullet (Our epidemic…) and (The hazards…))</a:t>
            </a:r>
          </a:p>
          <a:p>
            <a:r>
              <a:rPr lang="en-US" sz="800" dirty="0">
                <a:latin typeface="Aptos Narrow" panose="020B0004020202020204" pitchFamily="34" charset="0"/>
              </a:rPr>
              <a:t>The US Surgeon General’s 2023 Advisory Report on Loneliness and Isolation declared that social disconnection in the United States has now reached epidemic proportions.  Beyond our borders, the world is witnessing record-levels of social disconnection and the </a:t>
            </a:r>
            <a:r>
              <a:rPr lang="en-US" sz="800" i="1" dirty="0">
                <a:latin typeface="Aptos Narrow" panose="020B0004020202020204" pitchFamily="34" charset="0"/>
              </a:rPr>
              <a:t>physical </a:t>
            </a:r>
            <a:r>
              <a:rPr lang="en-US" sz="800" dirty="0">
                <a:latin typeface="Aptos Narrow" panose="020B0004020202020204" pitchFamily="34" charset="0"/>
              </a:rPr>
              <a:t>impacts on our society are as severe as the emotional impacts.</a:t>
            </a:r>
          </a:p>
          <a:p>
            <a:endParaRPr lang="en-US" sz="800" dirty="0">
              <a:latin typeface="Aptos Narrow" panose="020B0004020202020204" pitchFamily="34" charset="0"/>
            </a:endParaRPr>
          </a:p>
          <a:p>
            <a:r>
              <a:rPr lang="en-US" sz="800" b="1" dirty="0">
                <a:latin typeface="Aptos Narrow" panose="020B0004020202020204" pitchFamily="34" charset="0"/>
              </a:rPr>
              <a:t>(advance graphic dot and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ptos Narrow" panose="020B0004020202020204" pitchFamily="34" charset="0"/>
              </a:rPr>
              <a:t>The Surgeon General goes on to report that the harm caused to our health by this disconnection is considered similar to that caused by physical inactivity and obesity—and according to the US Surgeon General, is equivalent to smoking up to 15 cigarettes a day!</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(“You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ptos Narrow" panose="020B0004020202020204" pitchFamily="34" charset="0"/>
              </a:rPr>
              <a:t>While there are many serious challenges to staying connected today, just remember that—if you feel that way--you’re not alone.  We can all learn how to better communicate, and better connect, and beginning with this workshop, slowly we’ll begin to reverse this alarming trend. </a:t>
            </a:r>
          </a:p>
        </p:txBody>
      </p:sp>
      <p:sp>
        <p:nvSpPr>
          <p:cNvPr id="4" name="Slide Number Placeholder 3"/>
          <p:cNvSpPr>
            <a:spLocks noGrp="1"/>
          </p:cNvSpPr>
          <p:nvPr>
            <p:ph type="sldNum" sz="quarter" idx="5"/>
          </p:nvPr>
        </p:nvSpPr>
        <p:spPr/>
        <p:txBody>
          <a:bodyPr/>
          <a:lstStyle/>
          <a:p>
            <a:fld id="{DD1E7993-E4E5-4064-A6CA-93B04F07AE99}" type="slidenum">
              <a:rPr lang="en-US" smtClean="0"/>
              <a:t>13</a:t>
            </a:fld>
            <a:endParaRPr lang="en-US"/>
          </a:p>
        </p:txBody>
      </p:sp>
    </p:spTree>
    <p:extLst>
      <p:ext uri="{BB962C8B-B14F-4D97-AF65-F5344CB8AC3E}">
        <p14:creationId xmlns:p14="http://schemas.microsoft.com/office/powerpoint/2010/main" val="2234249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Some good news in your work against the challenge of miscommunication, isolation and disconnection, is that you’ve got a pretty powerful force working for you.</a:t>
            </a:r>
          </a:p>
        </p:txBody>
      </p:sp>
      <p:sp>
        <p:nvSpPr>
          <p:cNvPr id="4" name="Slide Number Placeholder 3"/>
          <p:cNvSpPr>
            <a:spLocks noGrp="1"/>
          </p:cNvSpPr>
          <p:nvPr>
            <p:ph type="sldNum" sz="quarter" idx="5"/>
          </p:nvPr>
        </p:nvSpPr>
        <p:spPr/>
        <p:txBody>
          <a:bodyPr/>
          <a:lstStyle/>
          <a:p>
            <a:fld id="{DD1E7993-E4E5-4064-A6CA-93B04F07AE99}" type="slidenum">
              <a:rPr lang="en-US" smtClean="0"/>
              <a:t>14</a:t>
            </a:fld>
            <a:endParaRPr lang="en-US"/>
          </a:p>
        </p:txBody>
      </p:sp>
    </p:spTree>
    <p:extLst>
      <p:ext uri="{BB962C8B-B14F-4D97-AF65-F5344CB8AC3E}">
        <p14:creationId xmlns:p14="http://schemas.microsoft.com/office/powerpoint/2010/main" val="3215072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Specifically, we’re talking about our growing understanding of the Connection Cycle and our Quantum universe.</a:t>
            </a:r>
          </a:p>
          <a:p>
            <a:endParaRPr lang="en-US" sz="800" dirty="0">
              <a:latin typeface="Aptos Narrow" panose="020B0004020202020204" pitchFamily="34" charset="0"/>
            </a:endParaRPr>
          </a:p>
          <a:p>
            <a:r>
              <a:rPr lang="en-US" sz="800" b="1" dirty="0">
                <a:latin typeface="Aptos Narrow" panose="020B0004020202020204" pitchFamily="34" charset="0"/>
              </a:rPr>
              <a:t>(advance (Born into…), (Quantum understanding…), “Connected” and circular image graphics)</a:t>
            </a:r>
          </a:p>
          <a:p>
            <a:r>
              <a:rPr lang="en-US" sz="800" dirty="0">
                <a:latin typeface="Aptos Narrow" panose="020B0004020202020204" pitchFamily="34" charset="0"/>
              </a:rPr>
              <a:t>Let’s go back in time, all the way back to the day you were born.  We now know that we were all born into what’s known as a connected universe- a universe far more interconnected than most people first believed.  In the last 100 years, quantum field theories gave rise to quantum social sciences—forms of science that helped round out our collective knowledge about how the world, how particles in the world, and how people in the world interact.  Everything touches everything; everyone touches everyone.  It is inescapable and we’re only finally beginning to understand it.</a:t>
            </a:r>
          </a:p>
          <a:p>
            <a:endParaRPr lang="en-US" sz="800" dirty="0">
              <a:latin typeface="Aptos Narrow" panose="020B0004020202020204" pitchFamily="34" charset="0"/>
            </a:endParaRPr>
          </a:p>
          <a:p>
            <a:r>
              <a:rPr lang="en-US" sz="800" b="1" dirty="0">
                <a:latin typeface="Aptos Narrow" panose="020B0004020202020204" pitchFamily="34" charset="0"/>
              </a:rPr>
              <a:t>(advance bullet (Human entanglement))</a:t>
            </a:r>
          </a:p>
          <a:p>
            <a:r>
              <a:rPr lang="en-US" sz="800" dirty="0">
                <a:latin typeface="Aptos Narrow" panose="020B0004020202020204" pitchFamily="34" charset="0"/>
              </a:rPr>
              <a:t>We now firmly believe that people are NOT purely independent actors, operating in isolation in their own separate worlds, but instead that people –our actions and our energies--are </a:t>
            </a:r>
            <a:r>
              <a:rPr lang="en-US" sz="800" i="1" dirty="0">
                <a:latin typeface="Aptos Narrow" panose="020B0004020202020204" pitchFamily="34" charset="0"/>
              </a:rPr>
              <a:t>entangled</a:t>
            </a:r>
            <a:r>
              <a:rPr lang="en-US" sz="800" dirty="0">
                <a:latin typeface="Aptos Narrow" panose="020B0004020202020204" pitchFamily="34" charset="0"/>
              </a:rPr>
              <a:t> and actively influence each other every time we are near each other.</a:t>
            </a:r>
          </a:p>
          <a:p>
            <a:endParaRPr lang="en-US" sz="800" dirty="0">
              <a:latin typeface="Aptos Narrow" panose="020B0004020202020204" pitchFamily="34" charset="0"/>
            </a:endParaRPr>
          </a:p>
          <a:p>
            <a:r>
              <a:rPr lang="en-US" sz="800" dirty="0">
                <a:latin typeface="Aptos Narrow" panose="020B0004020202020204" pitchFamily="34" charset="0"/>
              </a:rPr>
              <a:t>Early in life in this entangled reality, we all experience an ideal state of connection- where air, food, physical contact, and emotional connection are all provided for us by parents and caregivers.  All is initially right In our worlds.</a:t>
            </a:r>
          </a:p>
          <a:p>
            <a:endParaRPr lang="en-US" sz="800" dirty="0">
              <a:latin typeface="Aptos Narrow" panose="020B0004020202020204" pitchFamily="34" charset="0"/>
            </a:endParaRPr>
          </a:p>
          <a:p>
            <a:r>
              <a:rPr lang="en-US" sz="800" b="1" dirty="0">
                <a:latin typeface="Aptos Narrow" panose="020B0004020202020204" pitchFamily="34" charset="0"/>
              </a:rPr>
              <a:t>(advance bullet (Disconnection…),  arrow and “Disconnected” graphic)</a:t>
            </a:r>
          </a:p>
          <a:p>
            <a:r>
              <a:rPr lang="en-US" sz="800" dirty="0">
                <a:latin typeface="Aptos Narrow" panose="020B0004020202020204" pitchFamily="34" charset="0"/>
              </a:rPr>
              <a:t>But at some point, that early state of ideal connection is lost, and we all experience the shock, pain, and trauma of disconnection.  For many of us, those early disconnections imprint on our brains programming we spend the rest of our adult lives trying to re-satisfy—with the way we spend our time and resources and the people we pursue relationships with as adults.</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(Seek reconnection…), arrow and “Reconnecting” graphic)</a:t>
            </a:r>
          </a:p>
          <a:p>
            <a:r>
              <a:rPr lang="en-US" sz="800" dirty="0">
                <a:latin typeface="Aptos Narrow" panose="020B0004020202020204" pitchFamily="34" charset="0"/>
              </a:rPr>
              <a:t>As soon as disconnection happens, we automatically begin work to reconnect, respecting an innate or fundamental desire to recover connection.  </a:t>
            </a:r>
          </a:p>
          <a:p>
            <a:endParaRPr lang="en-US" sz="800" dirty="0">
              <a:latin typeface="Aptos Narrow" panose="020B0004020202020204" pitchFamily="34" charset="0"/>
            </a:endParaRPr>
          </a:p>
          <a:p>
            <a:r>
              <a:rPr lang="en-US" sz="800" b="1" dirty="0">
                <a:latin typeface="Aptos Narrow" panose="020B0004020202020204" pitchFamily="34" charset="0"/>
              </a:rPr>
              <a:t>(advance bullet (Pattern…),  last arrow and “Continuous Cycle” graphic)</a:t>
            </a:r>
          </a:p>
          <a:p>
            <a:r>
              <a:rPr lang="en-US" sz="800" dirty="0">
                <a:latin typeface="Aptos Narrow" panose="020B0004020202020204" pitchFamily="34" charset="0"/>
              </a:rPr>
              <a:t>This pattern of enjoying connection, experiencing disconnection, and seeking reconnection repeats itself constantly for virtually all of us—and it happens continuously throughout our entire lives.</a:t>
            </a:r>
          </a:p>
          <a:p>
            <a:endParaRPr lang="en-US" sz="800" dirty="0">
              <a:latin typeface="Aptos Narrow" panose="020B0004020202020204" pitchFamily="34" charset="0"/>
            </a:endParaRP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15</a:t>
            </a:fld>
            <a:endParaRPr lang="en-US"/>
          </a:p>
        </p:txBody>
      </p:sp>
    </p:spTree>
    <p:extLst>
      <p:ext uri="{BB962C8B-B14F-4D97-AF65-F5344CB8AC3E}">
        <p14:creationId xmlns:p14="http://schemas.microsoft.com/office/powerpoint/2010/main" val="361800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3201-4009-F82C-3111-B956798E0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5CA15-96C6-8167-EB6F-AACAC7C33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D9890-8499-5F0E-75C8-3DAA750326E7}"/>
              </a:ext>
            </a:extLst>
          </p:cNvPr>
          <p:cNvSpPr>
            <a:spLocks noGrp="1"/>
          </p:cNvSpPr>
          <p:nvPr>
            <p:ph type="body" idx="1"/>
          </p:nvPr>
        </p:nvSpPr>
        <p:spPr/>
        <p:txBody>
          <a:bodyPr/>
          <a:lstStyle/>
          <a:p>
            <a:r>
              <a:rPr lang="en-US" sz="800" b="1" dirty="0">
                <a:latin typeface="Aptos Narrow" panose="020B0004020202020204" pitchFamily="34" charset="0"/>
              </a:rPr>
              <a:t>(advance bullet (Continuous cycle…) and (People seek…) and Connection Cycle graphic)</a:t>
            </a:r>
          </a:p>
          <a:p>
            <a:r>
              <a:rPr lang="en-US" sz="800" dirty="0">
                <a:latin typeface="Aptos Narrow" panose="020B0004020202020204" pitchFamily="34" charset="0"/>
              </a:rPr>
              <a:t>Our shared reality is that this Connection Cycle is happening right now in real time for all of us, across all of the relationships we pursue.</a:t>
            </a:r>
          </a:p>
          <a:p>
            <a:endParaRPr lang="en-US" sz="800" dirty="0">
              <a:latin typeface="Aptos Narrow" panose="020B0004020202020204" pitchFamily="34" charset="0"/>
            </a:endParaRPr>
          </a:p>
          <a:p>
            <a:r>
              <a:rPr lang="en-US" sz="800" b="1" dirty="0">
                <a:latin typeface="Aptos Narrow" panose="020B0004020202020204" pitchFamily="34" charset="0"/>
              </a:rPr>
              <a:t>(advance bullets (One of…) and (Losing…)</a:t>
            </a:r>
          </a:p>
          <a:p>
            <a:r>
              <a:rPr lang="en-US" sz="800" dirty="0">
                <a:latin typeface="Aptos Narrow" panose="020B0004020202020204" pitchFamily="34" charset="0"/>
              </a:rPr>
              <a:t>You might ask how powerful are the feelings that drive us to stay connected with other people and work to recover connection each time it is lost?</a:t>
            </a:r>
          </a:p>
          <a:p>
            <a:endParaRPr lang="en-US" sz="800" dirty="0">
              <a:latin typeface="Aptos Narrow" panose="020B0004020202020204" pitchFamily="34" charset="0"/>
            </a:endParaRPr>
          </a:p>
          <a:p>
            <a:r>
              <a:rPr lang="en-US" sz="800" dirty="0">
                <a:latin typeface="Aptos Narrow" panose="020B0004020202020204" pitchFamily="34" charset="0"/>
              </a:rPr>
              <a:t>Research confirms that our need for connection and belonging competes as one of the strongest desires we have—both to avoid losing our relationships and to work to recover the ones we’ve lost.</a:t>
            </a:r>
          </a:p>
          <a:p>
            <a:endParaRPr lang="en-US" sz="800" dirty="0">
              <a:latin typeface="Aptos Narrow" panose="020B0004020202020204" pitchFamily="34" charset="0"/>
            </a:endParaRPr>
          </a:p>
          <a:p>
            <a:r>
              <a:rPr lang="en-US" sz="800" b="1" dirty="0">
                <a:latin typeface="Aptos Narrow" panose="020B0004020202020204" pitchFamily="34" charset="0"/>
              </a:rPr>
              <a:t>(advance bullet (Still Face…))</a:t>
            </a:r>
          </a:p>
          <a:p>
            <a:r>
              <a:rPr lang="en-US" sz="800" dirty="0">
                <a:latin typeface="Aptos Narrow" panose="020B0004020202020204" pitchFamily="34" charset="0"/>
              </a:rPr>
              <a:t>One of the best demonstrations of the Connection Cycle is presented by Dr. Edward </a:t>
            </a:r>
            <a:r>
              <a:rPr lang="en-US" sz="800" dirty="0" err="1">
                <a:latin typeface="Aptos Narrow" panose="020B0004020202020204" pitchFamily="34" charset="0"/>
              </a:rPr>
              <a:t>Tronick</a:t>
            </a:r>
            <a:r>
              <a:rPr lang="en-US" sz="800" dirty="0">
                <a:latin typeface="Aptos Narrow" panose="020B0004020202020204" pitchFamily="34" charset="0"/>
              </a:rPr>
              <a:t> in his landmark “Still Face” research from begun back in 1975…</a:t>
            </a:r>
          </a:p>
        </p:txBody>
      </p:sp>
      <p:sp>
        <p:nvSpPr>
          <p:cNvPr id="4" name="Slide Number Placeholder 3">
            <a:extLst>
              <a:ext uri="{FF2B5EF4-FFF2-40B4-BE49-F238E27FC236}">
                <a16:creationId xmlns:a16="http://schemas.microsoft.com/office/drawing/2014/main" id="{B04AEB07-6C19-CBDA-D55E-0E4DD72E58F9}"/>
              </a:ext>
            </a:extLst>
          </p:cNvPr>
          <p:cNvSpPr>
            <a:spLocks noGrp="1"/>
          </p:cNvSpPr>
          <p:nvPr>
            <p:ph type="sldNum" sz="quarter" idx="5"/>
          </p:nvPr>
        </p:nvSpPr>
        <p:spPr/>
        <p:txBody>
          <a:bodyPr/>
          <a:lstStyle/>
          <a:p>
            <a:pPr defTabSz="949478">
              <a:defRPr/>
            </a:pPr>
            <a:fld id="{C0CCFBEE-C659-8243-902D-CA886F4A92FC}" type="slidenum">
              <a:rPr lang="en-US">
                <a:solidFill>
                  <a:prstClr val="black"/>
                </a:solidFill>
                <a:latin typeface="Calibri" panose="020F0502020204030204"/>
              </a:rPr>
              <a:pPr defTabSz="94947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6342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3201-4009-F82C-3111-B956798E0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5CA15-96C6-8167-EB6F-AACAC7C33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D9890-8499-5F0E-75C8-3DAA750326E7}"/>
              </a:ext>
            </a:extLst>
          </p:cNvPr>
          <p:cNvSpPr>
            <a:spLocks noGrp="1"/>
          </p:cNvSpPr>
          <p:nvPr>
            <p:ph type="body" idx="1"/>
          </p:nvPr>
        </p:nvSpPr>
        <p:spPr/>
        <p:txBody>
          <a:bodyPr/>
          <a:lstStyle/>
          <a:p>
            <a:r>
              <a:rPr lang="en-US" sz="800" dirty="0">
                <a:latin typeface="Aptos Narrow" panose="020B0004020202020204" pitchFamily="34" charset="0"/>
              </a:rPr>
              <a:t>Watch this short 3min video and look for the </a:t>
            </a:r>
            <a:r>
              <a:rPr lang="en-US" sz="800" i="1" dirty="0">
                <a:latin typeface="Aptos Narrow" panose="020B0004020202020204" pitchFamily="34" charset="0"/>
              </a:rPr>
              <a:t>fundamental</a:t>
            </a:r>
            <a:r>
              <a:rPr lang="en-US" sz="800" dirty="0">
                <a:latin typeface="Aptos Narrow" panose="020B0004020202020204" pitchFamily="34" charset="0"/>
              </a:rPr>
              <a:t> joy of connection, </a:t>
            </a:r>
          </a:p>
          <a:p>
            <a:r>
              <a:rPr lang="en-US" sz="800" dirty="0">
                <a:latin typeface="Aptos Narrow" panose="020B0004020202020204" pitchFamily="34" charset="0"/>
              </a:rPr>
              <a:t>for the pain of disconnection, and </a:t>
            </a:r>
          </a:p>
          <a:p>
            <a:r>
              <a:rPr lang="en-US" sz="800" dirty="0">
                <a:latin typeface="Aptos Narrow" panose="020B0004020202020204" pitchFamily="34" charset="0"/>
              </a:rPr>
              <a:t>for the immediate desire to re-connect—all in a matter of moments for this small child. </a:t>
            </a:r>
          </a:p>
          <a:p>
            <a:r>
              <a:rPr lang="en-US" sz="800" b="1" dirty="0">
                <a:latin typeface="Aptos Narrow" panose="020B0004020202020204" pitchFamily="34" charset="0"/>
              </a:rPr>
              <a:t>(Click play button to play video in Fullscreen)</a:t>
            </a:r>
          </a:p>
          <a:p>
            <a:endParaRPr lang="en-US" sz="800" dirty="0">
              <a:latin typeface="Aptos Narrow" panose="020B0004020202020204" pitchFamily="34" charset="0"/>
            </a:endParaRPr>
          </a:p>
          <a:p>
            <a:pPr defTabSz="949478">
              <a:defRPr/>
            </a:pPr>
            <a:r>
              <a:rPr lang="en-US" sz="800" b="0" dirty="0">
                <a:solidFill>
                  <a:schemeClr val="bg1">
                    <a:lumMod val="65000"/>
                  </a:schemeClr>
                </a:solidFill>
                <a:latin typeface="Aptos Narrow" panose="020B0004020202020204" pitchFamily="34" charset="0"/>
              </a:rPr>
              <a:t>(optional additional facilitator comments)</a:t>
            </a:r>
          </a:p>
          <a:p>
            <a:pPr marL="0" indent="-178027" algn="l" defTabSz="949478" rtl="0" eaLnBrk="1" latinLnBrk="0" hangingPunct="1">
              <a:buFont typeface="Arial" panose="020B0604020202020204" pitchFamily="34" charset="0"/>
              <a:buChar char="•"/>
              <a:defRPr/>
            </a:pPr>
            <a:r>
              <a:rPr lang="en-US" sz="800" kern="1200" dirty="0">
                <a:solidFill>
                  <a:schemeClr val="bg1">
                    <a:lumMod val="65000"/>
                  </a:schemeClr>
                </a:solidFill>
                <a:latin typeface="Aptos Narrow" panose="020B0004020202020204" pitchFamily="34" charset="0"/>
                <a:ea typeface="+mn-ea"/>
                <a:cs typeface="+mn-cs"/>
              </a:rPr>
              <a:t>What did you notice about the baby’s reactions and the need for attention?</a:t>
            </a:r>
          </a:p>
          <a:p>
            <a:pPr marL="0" indent="-178027" algn="l" defTabSz="949478" rtl="0" eaLnBrk="1" latinLnBrk="0" hangingPunct="1">
              <a:buFont typeface="Arial" panose="020B0604020202020204" pitchFamily="34" charset="0"/>
              <a:buChar char="•"/>
              <a:defRPr/>
            </a:pPr>
            <a:r>
              <a:rPr lang="en-US" sz="800" kern="1200" dirty="0">
                <a:solidFill>
                  <a:schemeClr val="bg1">
                    <a:lumMod val="65000"/>
                  </a:schemeClr>
                </a:solidFill>
                <a:latin typeface="Aptos Narrow" panose="020B0004020202020204" pitchFamily="34" charset="0"/>
                <a:ea typeface="+mn-ea"/>
                <a:cs typeface="+mn-cs"/>
              </a:rPr>
              <a:t>Did you notice that the mother wasn’t mean to the baby, there was no yelling or negative talk?  There was nothing overtly negative; however, the baby was still distressed because there was no feedback at all – positive or negative.  There was no engagement or connection…just nothing.  Even without negativity, the baby was still distressed due to the lack of connection.  </a:t>
            </a:r>
          </a:p>
          <a:p>
            <a:pPr marL="0" indent="-178027" algn="l" defTabSz="949478" rtl="0" eaLnBrk="1" latinLnBrk="0" hangingPunct="1">
              <a:buFont typeface="Arial" panose="020B0604020202020204" pitchFamily="34" charset="0"/>
              <a:buChar char="•"/>
              <a:defRPr/>
            </a:pPr>
            <a:r>
              <a:rPr lang="en-US" sz="800" kern="1200" dirty="0">
                <a:solidFill>
                  <a:schemeClr val="bg1">
                    <a:lumMod val="65000"/>
                  </a:schemeClr>
                </a:solidFill>
                <a:latin typeface="Aptos Narrow" panose="020B0004020202020204" pitchFamily="34" charset="0"/>
                <a:ea typeface="+mn-ea"/>
                <a:cs typeface="+mn-cs"/>
              </a:rPr>
              <a:t>In summary, humans need to feel affirmed.  We need people to acknowledge our existence and give us positive feedback – to connect with us and create psychological safety. </a:t>
            </a:r>
          </a:p>
          <a:p>
            <a:pPr indent="-178027" defTabSz="949478">
              <a:buFont typeface="Arial" panose="020B0604020202020204" pitchFamily="34" charset="0"/>
              <a:buChar char="•"/>
              <a:defRPr/>
            </a:pPr>
            <a:r>
              <a:rPr lang="en-US" sz="800" dirty="0">
                <a:solidFill>
                  <a:schemeClr val="bg1">
                    <a:lumMod val="65000"/>
                  </a:schemeClr>
                </a:solidFill>
                <a:latin typeface="Aptos Narrow" panose="020B0004020202020204" pitchFamily="34" charset="0"/>
              </a:rPr>
              <a:t>We seek engagement. We seek to know that we are being heard. We want our existence as a human to be acknowledged </a:t>
            </a:r>
          </a:p>
          <a:p>
            <a:pPr indent="-178027" defTabSz="949478">
              <a:buFont typeface="Arial" panose="020B0604020202020204" pitchFamily="34" charset="0"/>
              <a:buChar char="•"/>
              <a:defRPr/>
            </a:pPr>
            <a:r>
              <a:rPr lang="en-US" sz="800" dirty="0">
                <a:solidFill>
                  <a:schemeClr val="bg1">
                    <a:lumMod val="65000"/>
                  </a:schemeClr>
                </a:solidFill>
                <a:latin typeface="Aptos Narrow" panose="020B0004020202020204" pitchFamily="34" charset="0"/>
              </a:rPr>
              <a:t>When our engagement is not acknowledged, we feel distress and disconnection.  </a:t>
            </a:r>
          </a:p>
          <a:p>
            <a:pPr indent="-178027" defTabSz="949478">
              <a:buFont typeface="Arial" panose="020B0604020202020204" pitchFamily="34" charset="0"/>
              <a:buChar char="•"/>
              <a:defRPr/>
            </a:pPr>
            <a:r>
              <a:rPr lang="en-US" sz="800" dirty="0">
                <a:solidFill>
                  <a:schemeClr val="bg1">
                    <a:lumMod val="65000"/>
                  </a:schemeClr>
                </a:solidFill>
                <a:latin typeface="Aptos Narrow" panose="020B0004020202020204" pitchFamily="34" charset="0"/>
              </a:rPr>
              <a:t>Our brains interpret disconnection as danger, since connection was necessary for survival in the early, primitive days of humanity.  Early on, being disconnected from the tribe of humans meant you were on your own to hunt for food, protect yourself from predators and gather resources.  </a:t>
            </a:r>
          </a:p>
          <a:p>
            <a:pPr indent="-178027" defTabSz="949478">
              <a:buFont typeface="Arial" panose="020B0604020202020204" pitchFamily="34" charset="0"/>
              <a:buChar char="•"/>
              <a:defRPr/>
            </a:pPr>
            <a:r>
              <a:rPr lang="en-US" sz="800" dirty="0">
                <a:solidFill>
                  <a:schemeClr val="bg1">
                    <a:lumMod val="65000"/>
                  </a:schemeClr>
                </a:solidFill>
                <a:latin typeface="Aptos Narrow" panose="020B0004020202020204" pitchFamily="34" charset="0"/>
              </a:rPr>
              <a:t>Today, when we feel disconnected from others, we act out in various ways as you saw with the baby in this video.  </a:t>
            </a:r>
          </a:p>
          <a:p>
            <a:pPr indent="-178027" defTabSz="949478">
              <a:buFont typeface="Arial" panose="020B0604020202020204" pitchFamily="34" charset="0"/>
              <a:buChar char="•"/>
              <a:defRPr/>
            </a:pPr>
            <a:r>
              <a:rPr lang="en-US" sz="800" dirty="0">
                <a:solidFill>
                  <a:schemeClr val="bg1">
                    <a:lumMod val="65000"/>
                  </a:schemeClr>
                </a:solidFill>
                <a:latin typeface="Aptos Narrow" panose="020B0004020202020204" pitchFamily="34" charset="0"/>
              </a:rPr>
              <a:t>This fundamental need starts in infancy and never goes away since it is a basic part of being human. </a:t>
            </a:r>
          </a:p>
        </p:txBody>
      </p:sp>
      <p:sp>
        <p:nvSpPr>
          <p:cNvPr id="4" name="Slide Number Placeholder 3">
            <a:extLst>
              <a:ext uri="{FF2B5EF4-FFF2-40B4-BE49-F238E27FC236}">
                <a16:creationId xmlns:a16="http://schemas.microsoft.com/office/drawing/2014/main" id="{B04AEB07-6C19-CBDA-D55E-0E4DD72E58F9}"/>
              </a:ext>
            </a:extLst>
          </p:cNvPr>
          <p:cNvSpPr>
            <a:spLocks noGrp="1"/>
          </p:cNvSpPr>
          <p:nvPr>
            <p:ph type="sldNum" sz="quarter" idx="5"/>
          </p:nvPr>
        </p:nvSpPr>
        <p:spPr/>
        <p:txBody>
          <a:bodyPr/>
          <a:lstStyle/>
          <a:p>
            <a:pPr defTabSz="949478">
              <a:defRPr/>
            </a:pPr>
            <a:fld id="{C0CCFBEE-C659-8243-902D-CA886F4A92FC}" type="slidenum">
              <a:rPr lang="en-US">
                <a:solidFill>
                  <a:prstClr val="black"/>
                </a:solidFill>
                <a:latin typeface="Calibri" panose="020F0502020204030204"/>
              </a:rPr>
              <a:pPr defTabSz="94947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827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We’re going to move ahead and discuss a journey that might be worth taking…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4314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b="0" dirty="0">
                <a:latin typeface="Aptos Narrow" panose="020B0004020202020204" pitchFamily="34" charset="0"/>
              </a:rPr>
              <a:t>--(first two bullets (A journey…) and (A better…) appear with slide)</a:t>
            </a:r>
          </a:p>
          <a:p>
            <a:endParaRPr lang="en-US" sz="800" b="0" dirty="0">
              <a:latin typeface="Aptos Narrow" panose="020B0004020202020204" pitchFamily="34" charset="0"/>
            </a:endParaRPr>
          </a:p>
          <a:p>
            <a:r>
              <a:rPr lang="en-US" sz="800" dirty="0">
                <a:latin typeface="Aptos Narrow" panose="020B0004020202020204" pitchFamily="34" charset="0"/>
              </a:rPr>
              <a:t>You’re here in a </a:t>
            </a:r>
            <a:r>
              <a:rPr lang="en-US" sz="800" i="1" dirty="0">
                <a:latin typeface="Aptos Narrow" panose="020B0004020202020204" pitchFamily="34" charset="0"/>
              </a:rPr>
              <a:t>Dialogue Workshop</a:t>
            </a:r>
            <a:r>
              <a:rPr lang="en-US" sz="800" dirty="0">
                <a:latin typeface="Aptos Narrow" panose="020B0004020202020204" pitchFamily="34" charset="0"/>
              </a:rPr>
              <a:t>, which is great, but we not here </a:t>
            </a:r>
            <a:r>
              <a:rPr lang="en-US" sz="800" i="1" dirty="0">
                <a:latin typeface="Aptos Narrow" panose="020B0004020202020204" pitchFamily="34" charset="0"/>
              </a:rPr>
              <a:t>just </a:t>
            </a:r>
            <a:r>
              <a:rPr lang="en-US" sz="800" dirty="0">
                <a:latin typeface="Aptos Narrow" panose="020B0004020202020204" pitchFamily="34" charset="0"/>
              </a:rPr>
              <a:t>to add dialogue into your lives.  If that’s all we did, you might talk more, but might not do anything meaningful with it.</a:t>
            </a:r>
          </a:p>
          <a:p>
            <a:endParaRPr lang="en-US" sz="800" dirty="0">
              <a:latin typeface="Aptos Narrow" panose="020B0004020202020204" pitchFamily="34" charset="0"/>
            </a:endParaRPr>
          </a:p>
          <a:p>
            <a:r>
              <a:rPr lang="en-US" sz="800" dirty="0">
                <a:latin typeface="Aptos Narrow" panose="020B0004020202020204" pitchFamily="34" charset="0"/>
              </a:rPr>
              <a:t>This ‘journey’ is a path to personal development over time that can offer up some really meaningful results.</a:t>
            </a:r>
          </a:p>
          <a:p>
            <a:endParaRPr lang="en-US" sz="800" dirty="0">
              <a:latin typeface="Aptos Narrow" panose="020B0004020202020204" pitchFamily="34" charset="0"/>
            </a:endParaRPr>
          </a:p>
          <a:p>
            <a:r>
              <a:rPr lang="en-US" sz="800" b="1" dirty="0">
                <a:latin typeface="Aptos Narrow" panose="020B0004020202020204" pitchFamily="34" charset="0"/>
              </a:rPr>
              <a:t>(advance graphics (Exchange) and (Relationship))</a:t>
            </a:r>
          </a:p>
          <a:p>
            <a:r>
              <a:rPr lang="en-US" sz="800" dirty="0">
                <a:latin typeface="Aptos Narrow" panose="020B0004020202020204" pitchFamily="34" charset="0"/>
              </a:rPr>
              <a:t>For example, the skills we’ll share on this journey can help you move and elevate from living within a series of simple, transactional exchanges with people to establishing actual relationships with empathy and understanding…</a:t>
            </a:r>
          </a:p>
          <a:p>
            <a:endParaRPr lang="en-US" sz="800" dirty="0">
              <a:latin typeface="Aptos Narrow" panose="020B0004020202020204" pitchFamily="34" charset="0"/>
            </a:endParaRPr>
          </a:p>
          <a:p>
            <a:r>
              <a:rPr lang="en-US" sz="800" b="1" dirty="0">
                <a:latin typeface="Aptos Narrow" panose="020B0004020202020204" pitchFamily="34" charset="0"/>
              </a:rPr>
              <a:t>(advance bullet (Or Deeper…) and graphics (Deeper relationships…) (x3))</a:t>
            </a:r>
          </a:p>
          <a:p>
            <a:r>
              <a:rPr lang="en-US" sz="800" dirty="0">
                <a:latin typeface="Aptos Narrow" panose="020B0004020202020204" pitchFamily="34" charset="0"/>
              </a:rPr>
              <a:t>Maybe you’d like to build out and deepen existing relationships that you already have…</a:t>
            </a:r>
          </a:p>
          <a:p>
            <a:endParaRPr lang="en-US" sz="800" dirty="0">
              <a:latin typeface="Aptos Narrow" panose="020B0004020202020204" pitchFamily="34" charset="0"/>
            </a:endParaRPr>
          </a:p>
          <a:p>
            <a:r>
              <a:rPr lang="en-US" sz="800" b="1" dirty="0">
                <a:latin typeface="Aptos Narrow" panose="020B0004020202020204" pitchFamily="34" charset="0"/>
              </a:rPr>
              <a:t>(advance bullet (Or even a …) and graphic (Connection))</a:t>
            </a:r>
          </a:p>
          <a:p>
            <a:r>
              <a:rPr lang="en-US" sz="800" dirty="0">
                <a:latin typeface="Aptos Narrow" panose="020B0004020202020204" pitchFamily="34" charset="0"/>
              </a:rPr>
              <a:t>And for some of you, this journey will help you create a brand new </a:t>
            </a:r>
            <a:r>
              <a:rPr lang="en-US" sz="800" i="1" dirty="0">
                <a:latin typeface="Aptos Narrow" panose="020B0004020202020204" pitchFamily="34" charset="0"/>
              </a:rPr>
              <a:t>connection</a:t>
            </a:r>
            <a:r>
              <a:rPr lang="en-US" sz="800" dirty="0">
                <a:latin typeface="Aptos Narrow" panose="020B0004020202020204" pitchFamily="34" charset="0"/>
              </a:rPr>
              <a:t> with someone important that didn’t exist before.   A connection is considered the highest form of human relationship and is created when psychological safety fills the Space-Between in place of anxiety and defensiveness. </a:t>
            </a:r>
          </a:p>
          <a:p>
            <a:endParaRPr lang="en-US" sz="800" dirty="0">
              <a:latin typeface="Aptos Narrow" panose="020B0004020202020204" pitchFamily="34" charset="0"/>
            </a:endParaRPr>
          </a:p>
          <a:p>
            <a:r>
              <a:rPr lang="en-US" sz="800" b="1" dirty="0">
                <a:latin typeface="Aptos Narrow" panose="020B0004020202020204" pitchFamily="34" charset="0"/>
              </a:rPr>
              <a:t>(advance graphic (Relational Competence))</a:t>
            </a:r>
          </a:p>
          <a:p>
            <a:r>
              <a:rPr lang="en-US" sz="800" dirty="0">
                <a:latin typeface="Aptos Narrow" panose="020B0004020202020204" pitchFamily="34" charset="0"/>
              </a:rPr>
              <a:t>In any case, at whatever level works for you, these new Safe Conversations skills—and the Relational Competency to continue to use them over time--will help you build and keep better relationships and deeper connections with the people around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678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Let’s start with something you may have forgotten—or at least haven’t thought about in a while…</a:t>
            </a:r>
          </a:p>
        </p:txBody>
      </p:sp>
      <p:sp>
        <p:nvSpPr>
          <p:cNvPr id="4" name="Slide Number Placeholder 3"/>
          <p:cNvSpPr>
            <a:spLocks noGrp="1"/>
          </p:cNvSpPr>
          <p:nvPr>
            <p:ph type="sldNum" sz="quarter" idx="5"/>
          </p:nvPr>
        </p:nvSpPr>
        <p:spPr/>
        <p:txBody>
          <a:bodyPr/>
          <a:lstStyle/>
          <a:p>
            <a:fld id="{DD1E7993-E4E5-4064-A6CA-93B04F07AE99}" type="slidenum">
              <a:rPr lang="en-US" smtClean="0"/>
              <a:t>2</a:t>
            </a:fld>
            <a:endParaRPr lang="en-US" dirty="0"/>
          </a:p>
        </p:txBody>
      </p:sp>
    </p:spTree>
    <p:extLst>
      <p:ext uri="{BB962C8B-B14F-4D97-AF65-F5344CB8AC3E}">
        <p14:creationId xmlns:p14="http://schemas.microsoft.com/office/powerpoint/2010/main" val="345551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Aptos Narrow" panose="020B0004020202020204" pitchFamily="34" charset="0"/>
              </a:rPr>
              <a:t>(advance bullet (1. Identify…))</a:t>
            </a:r>
          </a:p>
          <a:p>
            <a:r>
              <a:rPr lang="en-US" sz="800" dirty="0">
                <a:latin typeface="Aptos Narrow" panose="020B0004020202020204" pitchFamily="34" charset="0"/>
              </a:rPr>
              <a:t>As we suggested earlier, simply adding dialogue to your connections and relationships might not change much and may not help anyone overcome differences better-- unless a powerful force called psychological safety is present—so we’ll make sure that we first know how to identify psychological safety.</a:t>
            </a:r>
          </a:p>
          <a:p>
            <a:endParaRPr lang="en-US" sz="800" dirty="0">
              <a:latin typeface="Aptos Narrow" panose="020B0004020202020204" pitchFamily="34" charset="0"/>
            </a:endParaRPr>
          </a:p>
          <a:p>
            <a:r>
              <a:rPr lang="en-US" sz="800" b="1" dirty="0">
                <a:latin typeface="Aptos Narrow" panose="020B0004020202020204" pitchFamily="34" charset="0"/>
              </a:rPr>
              <a:t>(advance bullet (2. Use…))</a:t>
            </a:r>
          </a:p>
          <a:p>
            <a:r>
              <a:rPr lang="en-US" sz="800" dirty="0">
                <a:latin typeface="Aptos Narrow" panose="020B0004020202020204" pitchFamily="34" charset="0"/>
              </a:rPr>
              <a:t>We’re also going to teach and practice the use of four (4) behavioral tools that will help us actually </a:t>
            </a:r>
            <a:r>
              <a:rPr lang="en-US" sz="800" i="1" dirty="0">
                <a:latin typeface="Aptos Narrow" panose="020B0004020202020204" pitchFamily="34" charset="0"/>
              </a:rPr>
              <a:t>create</a:t>
            </a:r>
            <a:r>
              <a:rPr lang="en-US" sz="800" dirty="0">
                <a:latin typeface="Aptos Narrow" panose="020B0004020202020204" pitchFamily="34" charset="0"/>
              </a:rPr>
              <a:t> that psychological safety in order to turn just talking AT people into having Safe Conversations WITH people.</a:t>
            </a:r>
          </a:p>
          <a:p>
            <a:endParaRPr lang="en-US" sz="800" dirty="0">
              <a:latin typeface="Aptos Narrow" panose="020B0004020202020204" pitchFamily="34" charset="0"/>
            </a:endParaRPr>
          </a:p>
          <a:p>
            <a:r>
              <a:rPr lang="en-US" sz="800" b="1" dirty="0">
                <a:latin typeface="Aptos Narrow" panose="020B0004020202020204" pitchFamily="34" charset="0"/>
              </a:rPr>
              <a:t>(advance bullet (3. Go…))</a:t>
            </a:r>
          </a:p>
          <a:p>
            <a:r>
              <a:rPr lang="en-US" sz="800" dirty="0">
                <a:latin typeface="Aptos Narrow" panose="020B0004020202020204" pitchFamily="34" charset="0"/>
              </a:rPr>
              <a:t>And finally, we’ll focus on building your confidence with these new tools by practicing them in a range of scenarios that highlight the depth and wide range of scenarios that they can help with.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0442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Aptos Narrow" panose="020B0004020202020204" pitchFamily="34" charset="0"/>
              </a:rPr>
              <a:t>(advance bullet (Define…))</a:t>
            </a:r>
          </a:p>
          <a:p>
            <a:r>
              <a:rPr lang="en-US" sz="800" dirty="0">
                <a:latin typeface="Aptos Narrow" panose="020B0004020202020204" pitchFamily="34" charset="0"/>
              </a:rPr>
              <a:t>Let’s start by talking about psychological safety—what is it and how would you define it.</a:t>
            </a:r>
          </a:p>
          <a:p>
            <a:endParaRPr lang="en-US" sz="800" dirty="0">
              <a:latin typeface="Aptos Narrow" panose="020B0004020202020204" pitchFamily="34" charset="0"/>
            </a:endParaRPr>
          </a:p>
          <a:p>
            <a:r>
              <a:rPr lang="en-US" sz="800" dirty="0">
                <a:latin typeface="Aptos Narrow" panose="020B0004020202020204" pitchFamily="34" charset="0"/>
              </a:rPr>
              <a:t>Does anybody have a good working definition that you use for the term ‘psychological safety’?</a:t>
            </a:r>
          </a:p>
          <a:p>
            <a:endParaRPr lang="en-US" sz="800" dirty="0">
              <a:latin typeface="Aptos Narrow" panose="020B0004020202020204" pitchFamily="34" charset="0"/>
            </a:endParaRPr>
          </a:p>
          <a:p>
            <a:r>
              <a:rPr lang="en-US" sz="800" b="1" dirty="0">
                <a:latin typeface="Aptos Narrow" panose="020B0004020202020204" pitchFamily="34" charset="0"/>
              </a:rPr>
              <a:t>(advance bullet (Psychological…))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Havard Business Review (HBR) defined it this way:</a:t>
            </a:r>
          </a:p>
          <a:p>
            <a:r>
              <a:rPr lang="en-US" sz="800" dirty="0">
                <a:latin typeface="Aptos Narrow" panose="020B0004020202020204" pitchFamily="34" charset="0"/>
              </a:rPr>
              <a:t>…a shared belief amongst a group of people that feel:</a:t>
            </a:r>
          </a:p>
          <a:p>
            <a:pPr marL="285750" indent="-285750">
              <a:buFontTx/>
              <a:buChar char="-"/>
            </a:pPr>
            <a:r>
              <a:rPr lang="en-US" sz="800" dirty="0">
                <a:latin typeface="Aptos Narrow" panose="020B0004020202020204" pitchFamily="34" charset="0"/>
              </a:rPr>
              <a:t>that it’s ‘OK’ to be themselves, </a:t>
            </a:r>
          </a:p>
          <a:p>
            <a:pPr marL="285750" indent="-285750">
              <a:buFontTx/>
              <a:buChar char="-"/>
            </a:pPr>
            <a:r>
              <a:rPr lang="en-US" sz="800" dirty="0">
                <a:latin typeface="Aptos Narrow" panose="020B0004020202020204" pitchFamily="34" charset="0"/>
              </a:rPr>
              <a:t>to express their thoughts and ideas, </a:t>
            </a:r>
          </a:p>
          <a:p>
            <a:pPr marL="285750" indent="-285750">
              <a:buFontTx/>
              <a:buChar char="-"/>
            </a:pPr>
            <a:r>
              <a:rPr lang="en-US" sz="800" dirty="0">
                <a:latin typeface="Aptos Narrow" panose="020B0004020202020204" pitchFamily="34" charset="0"/>
              </a:rPr>
              <a:t>to speak up with questions and concerns, </a:t>
            </a:r>
          </a:p>
          <a:p>
            <a:pPr marL="285750" indent="-285750">
              <a:buFontTx/>
              <a:buChar char="-"/>
            </a:pPr>
            <a:r>
              <a:rPr lang="en-US" sz="800" dirty="0">
                <a:latin typeface="Aptos Narrow" panose="020B0004020202020204" pitchFamily="34" charset="0"/>
              </a:rPr>
              <a:t>to take risks, </a:t>
            </a:r>
          </a:p>
          <a:p>
            <a:pPr marL="285750" indent="-285750">
              <a:buFontTx/>
              <a:buChar char="-"/>
            </a:pPr>
            <a:r>
              <a:rPr lang="en-US" sz="800" dirty="0">
                <a:latin typeface="Aptos Narrow" panose="020B0004020202020204" pitchFamily="34" charset="0"/>
              </a:rPr>
              <a:t>to make and admit mistakes, </a:t>
            </a:r>
          </a:p>
          <a:p>
            <a:pPr marL="285750" indent="-285750">
              <a:buFontTx/>
              <a:buChar char="-"/>
            </a:pPr>
            <a:r>
              <a:rPr lang="en-US" sz="800" dirty="0">
                <a:latin typeface="Aptos Narrow" panose="020B0004020202020204" pitchFamily="34" charset="0"/>
              </a:rPr>
              <a:t>to learn from each other…</a:t>
            </a:r>
          </a:p>
          <a:p>
            <a:pPr marL="285750" indent="-285750">
              <a:buFontTx/>
              <a:buChar char="-"/>
            </a:pPr>
            <a:r>
              <a:rPr lang="en-US" sz="800" dirty="0">
                <a:latin typeface="Aptos Narrow" panose="020B0004020202020204" pitchFamily="34" charset="0"/>
              </a:rPr>
              <a:t>and to freely forgive each other.</a:t>
            </a:r>
          </a:p>
          <a:p>
            <a:pPr marL="285750" indent="-285750">
              <a:buFontTx/>
              <a:buChar char="-"/>
            </a:pPr>
            <a:endParaRPr lang="en-US" sz="800" dirty="0">
              <a:latin typeface="Aptos Narrow" panose="020B0004020202020204" pitchFamily="34" charset="0"/>
            </a:endParaRPr>
          </a:p>
          <a:p>
            <a:r>
              <a:rPr lang="en-US" sz="800" b="1" dirty="0"/>
              <a:t>(advance bullet (“…the confidence…”))</a:t>
            </a:r>
          </a:p>
          <a:p>
            <a:r>
              <a:rPr lang="en-US" sz="800" dirty="0"/>
              <a:t>Another way to define ‘psychological safety’ might be with this quote:  “…the confidence to be candid, real, and accepted”</a:t>
            </a:r>
          </a:p>
          <a:p>
            <a:pPr marL="0" indent="0">
              <a:buFontTx/>
              <a:buNone/>
            </a:pPr>
            <a:endParaRPr lang="en-US" sz="800" b="1" dirty="0">
              <a:latin typeface="Aptos Narrow" panose="020B0004020202020204" pitchFamily="34" charset="0"/>
            </a:endParaRPr>
          </a:p>
          <a:p>
            <a:pPr marL="0" indent="0">
              <a:buFontTx/>
              <a:buNone/>
            </a:pPr>
            <a:r>
              <a:rPr lang="en-US" sz="800" b="1" dirty="0">
                <a:latin typeface="Aptos Narrow" panose="020B0004020202020204" pitchFamily="34" charset="0"/>
              </a:rPr>
              <a:t>(advance bullet (What more…))</a:t>
            </a:r>
          </a:p>
          <a:p>
            <a:pPr marL="0" indent="0">
              <a:buFontTx/>
              <a:buNone/>
            </a:pPr>
            <a:r>
              <a:rPr lang="en-US" sz="800" dirty="0">
                <a:latin typeface="Aptos Narrow" panose="020B0004020202020204" pitchFamily="34" charset="0"/>
              </a:rPr>
              <a:t>What else would you add to the definition?  Do you have any personal experience where you actually got to feel some of this psychological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1196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Aptos Narrow" panose="020B0004020202020204" pitchFamily="34" charset="0"/>
              </a:rPr>
              <a:t>(advance bullet (Equip…) and toolbelt graphic)</a:t>
            </a:r>
          </a:p>
          <a:p>
            <a:r>
              <a:rPr lang="en-US" sz="800" dirty="0">
                <a:latin typeface="Aptos Narrow" panose="020B0004020202020204" pitchFamily="34" charset="0"/>
              </a:rPr>
              <a:t>Like any good handyman or woman, having the right tools on hand and at the ready can make all the difference in the world.  </a:t>
            </a:r>
          </a:p>
          <a:p>
            <a:endParaRPr lang="en-US" sz="800" dirty="0">
              <a:latin typeface="Aptos Narrow" panose="020B0004020202020204" pitchFamily="34" charset="0"/>
            </a:endParaRPr>
          </a:p>
          <a:p>
            <a:r>
              <a:rPr lang="en-US" sz="800" b="1" dirty="0">
                <a:latin typeface="Aptos Narrow" panose="020B0004020202020204" pitchFamily="34" charset="0"/>
              </a:rPr>
              <a:t>(advance bullets and Tools graphic)</a:t>
            </a:r>
          </a:p>
          <a:p>
            <a:r>
              <a:rPr lang="en-US" sz="800" dirty="0">
                <a:latin typeface="Aptos Narrow" panose="020B0004020202020204" pitchFamily="34" charset="0"/>
              </a:rPr>
              <a:t>We’re going to load up your “toolbelts” with four (4) tools that can help you build psychological safety within the relationships that matter most to you.  Those tools include the sharing of affirmations, the pursuit of zero negativity, the use of an awareness model, and the use of Structured Dialogue. </a:t>
            </a:r>
          </a:p>
          <a:p>
            <a:endParaRPr lang="en-US" sz="800" dirty="0">
              <a:latin typeface="Aptos Narrow" panose="020B0004020202020204" pitchFamily="34" charset="0"/>
            </a:endParaRPr>
          </a:p>
          <a:p>
            <a:r>
              <a:rPr lang="en-US" sz="800" dirty="0">
                <a:latin typeface="Aptos Narrow" panose="020B0004020202020204" pitchFamily="34" charset="0"/>
              </a:rPr>
              <a:t>These tools that we will teach and practice today will be your go-anywhere resources to hang onto and break out whenever you feel the need to support the psychological safety within the Spaces-Between that you’re a part of.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2327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(Look to go…) and depth graphic))</a:t>
            </a: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As you become more comfortable with your Safe Conversations skills, you’ll find yourself routinely going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deeper </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into the issues at the heart of your conversations and relationships.  Sharing your thoughts and ideas between people will more regularly connect your feelings and emotions to the important needs, histories, hopes, and fears that all play a role—and do it a lot more often.  </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(Look to apply…)</a:t>
            </a: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Using these new tools will also help you in a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wide range </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of very different conversations and situations.  The same universal dialogue steps and skills can help create psychological safety and connection in some of the happiest, most pleasant discussions, as well as in some of the most sensitive and difficult ones.  Learn just one set of tools and you’re covered.</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(Universal))</a:t>
            </a: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When it comes to how you’ll use dialogue in the Space-Between, you’ll have a couple of options:  </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We’ll start out teaching a simple, structured dialogue process with six easy steps that works in virtually any situation.  </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(More casual…))</a:t>
            </a: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For some of the more casual occasions, a second option is to use parts of that structured dialogue--or what we call sentence stems-- anywhere they can help out the conversation with more connective words and phrases.  </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Both the depth and the width of the application of your new Safe Conversations’ Skills are what make them so useful to you on your developmental journey.</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5650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Now, we’d like to jump in </a:t>
            </a:r>
            <a:r>
              <a:rPr lang="en-US" sz="800" i="1" dirty="0">
                <a:latin typeface="Aptos Narrow" panose="020B0004020202020204" pitchFamily="34" charset="0"/>
              </a:rPr>
              <a:t>and try out </a:t>
            </a:r>
            <a:r>
              <a:rPr lang="en-US" sz="800" dirty="0">
                <a:latin typeface="Aptos Narrow" panose="020B0004020202020204" pitchFamily="34" charset="0"/>
              </a:rPr>
              <a:t>one of the most important skills you’ll add today.</a:t>
            </a:r>
          </a:p>
        </p:txBody>
      </p:sp>
      <p:sp>
        <p:nvSpPr>
          <p:cNvPr id="4" name="Slide Number Placeholder 3"/>
          <p:cNvSpPr>
            <a:spLocks noGrp="1"/>
          </p:cNvSpPr>
          <p:nvPr>
            <p:ph type="sldNum" sz="quarter" idx="5"/>
          </p:nvPr>
        </p:nvSpPr>
        <p:spPr/>
        <p:txBody>
          <a:bodyPr/>
          <a:lstStyle/>
          <a:p>
            <a:fld id="{DD1E7993-E4E5-4064-A6CA-93B04F07AE99}" type="slidenum">
              <a:rPr lang="en-US" smtClean="0"/>
              <a:t>24</a:t>
            </a:fld>
            <a:endParaRPr lang="en-US"/>
          </a:p>
        </p:txBody>
      </p:sp>
    </p:spTree>
    <p:extLst>
      <p:ext uri="{BB962C8B-B14F-4D97-AF65-F5344CB8AC3E}">
        <p14:creationId xmlns:p14="http://schemas.microsoft.com/office/powerpoint/2010/main" val="3688257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(no animation this slide)</a:t>
            </a:r>
          </a:p>
          <a:p>
            <a:r>
              <a:rPr lang="en-US" sz="800" dirty="0">
                <a:latin typeface="Aptos Narrow" panose="020B0004020202020204" pitchFamily="34" charset="0"/>
              </a:rPr>
              <a:t>The skill is called </a:t>
            </a:r>
            <a:r>
              <a:rPr lang="en-US" sz="800" i="1" dirty="0">
                <a:latin typeface="Aptos Narrow" panose="020B0004020202020204" pitchFamily="34" charset="0"/>
              </a:rPr>
              <a:t>Mirroring </a:t>
            </a:r>
            <a:r>
              <a:rPr lang="en-US" sz="800" dirty="0">
                <a:latin typeface="Aptos Narrow" panose="020B0004020202020204" pitchFamily="34" charset="0"/>
              </a:rPr>
              <a:t>and it shows up throughout the Safe Conversations Toolbox.  </a:t>
            </a:r>
          </a:p>
          <a:p>
            <a:endParaRPr lang="en-US" sz="800" dirty="0">
              <a:latin typeface="Aptos Narrow" panose="020B0004020202020204" pitchFamily="34" charset="0"/>
            </a:endParaRPr>
          </a:p>
          <a:p>
            <a:r>
              <a:rPr lang="en-US" sz="800" dirty="0">
                <a:latin typeface="Aptos Narrow" panose="020B0004020202020204" pitchFamily="34" charset="0"/>
              </a:rPr>
              <a:t>This practice will give us a chance to get talking and get moving!</a:t>
            </a:r>
          </a:p>
          <a:p>
            <a:endParaRPr lang="en-US" sz="800" dirty="0">
              <a:latin typeface="Aptos Narrow" panose="020B0004020202020204" pitchFamily="34" charset="0"/>
            </a:endParaRPr>
          </a:p>
          <a:p>
            <a:r>
              <a:rPr lang="en-US" sz="800" dirty="0">
                <a:latin typeface="Aptos Narrow" panose="020B0004020202020204" pitchFamily="34" charset="0"/>
              </a:rPr>
              <a:t>We’ll first describe Mirroring for you as an important skill and then we’ll step back and give you each a turn to give it a try.</a:t>
            </a:r>
          </a:p>
          <a:p>
            <a:endParaRPr lang="en-US" sz="800" dirty="0">
              <a:latin typeface="Aptos Narrow" panose="020B0004020202020204" pitchFamily="34" charset="0"/>
            </a:endParaRPr>
          </a:p>
          <a:p>
            <a:r>
              <a:rPr lang="en-US" sz="800" dirty="0">
                <a:latin typeface="Aptos Narrow" panose="020B0004020202020204" pitchFamily="34" charset="0"/>
              </a:rPr>
              <a:t>As you’ll see today, the single best way to begin creating new habits that improve connectivity is to actually practice them yourselves—in a perfectly safe, fail-proof environment like this one.</a:t>
            </a:r>
          </a:p>
        </p:txBody>
      </p:sp>
      <p:sp>
        <p:nvSpPr>
          <p:cNvPr id="4" name="Slide Number Placeholder 3"/>
          <p:cNvSpPr>
            <a:spLocks noGrp="1"/>
          </p:cNvSpPr>
          <p:nvPr>
            <p:ph type="sldNum" sz="quarter" idx="5"/>
          </p:nvPr>
        </p:nvSpPr>
        <p:spPr/>
        <p:txBody>
          <a:bodyPr/>
          <a:lstStyle/>
          <a:p>
            <a:fld id="{DD1E7993-E4E5-4064-A6CA-93B04F07AE99}" type="slidenum">
              <a:rPr lang="en-US" smtClean="0"/>
              <a:t>25</a:t>
            </a:fld>
            <a:endParaRPr lang="en-US"/>
          </a:p>
        </p:txBody>
      </p:sp>
    </p:spTree>
    <p:extLst>
      <p:ext uri="{BB962C8B-B14F-4D97-AF65-F5344CB8AC3E}">
        <p14:creationId xmlns:p14="http://schemas.microsoft.com/office/powerpoint/2010/main" val="2450184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dirty="0">
                <a:latin typeface="Aptos Narrow" panose="020B0004020202020204" pitchFamily="34" charset="0"/>
              </a:rPr>
              <a:t>Mirroring typically takes place by the listener (or receiver) after someone else has shared some kind of thought, feeling, or idea.</a:t>
            </a:r>
          </a:p>
          <a:p>
            <a:endParaRPr lang="en-US" sz="800" b="0" dirty="0">
              <a:latin typeface="Aptos Narrow" panose="020B0004020202020204" pitchFamily="34" charset="0"/>
            </a:endParaRPr>
          </a:p>
          <a:p>
            <a:r>
              <a:rPr lang="en-US" sz="800" b="1" dirty="0">
                <a:latin typeface="Aptos Narrow" panose="020B0004020202020204" pitchFamily="34" charset="0"/>
              </a:rPr>
              <a:t>(advance bullets (Careful…), (Reflecting…), and (Not…))</a:t>
            </a:r>
          </a:p>
          <a:p>
            <a:r>
              <a:rPr lang="en-US" sz="800" dirty="0">
                <a:latin typeface="Aptos Narrow" panose="020B0004020202020204" pitchFamily="34" charset="0"/>
              </a:rPr>
              <a:t>Once a message has been shared by the person we refer to as the sender, the person listening to and receiving the message mirrors or reflects back to the sender what they heard.</a:t>
            </a:r>
          </a:p>
          <a:p>
            <a:endParaRPr lang="en-US" sz="800" dirty="0">
              <a:latin typeface="Aptos Narrow" panose="020B0004020202020204" pitchFamily="34" charset="0"/>
            </a:endParaRPr>
          </a:p>
          <a:p>
            <a:r>
              <a:rPr lang="en-US" sz="800" b="1" dirty="0">
                <a:latin typeface="Aptos Narrow" panose="020B0004020202020204" pitchFamily="34" charset="0"/>
              </a:rPr>
              <a:t>(advance bullets (Drives…), (Information…), and (Emotion…))</a:t>
            </a:r>
          </a:p>
          <a:p>
            <a:r>
              <a:rPr lang="en-US" sz="800" dirty="0">
                <a:latin typeface="Aptos Narrow" panose="020B0004020202020204" pitchFamily="34" charset="0"/>
              </a:rPr>
              <a:t>Depending on what was shared, the receiver mirrors back the information and details they heard to help improve clarity, or they mirror back the sentiments and feelings that they heard to help improve their understanding of the message.</a:t>
            </a:r>
          </a:p>
          <a:p>
            <a:endParaRPr lang="en-US" sz="800" dirty="0">
              <a:latin typeface="Aptos Narrow" panose="020B0004020202020204" pitchFamily="34" charset="0"/>
            </a:endParaRPr>
          </a:p>
          <a:p>
            <a:r>
              <a:rPr lang="en-US" sz="800" b="1" dirty="0">
                <a:latin typeface="Aptos Narrow" panose="020B0004020202020204" pitchFamily="34" charset="0"/>
              </a:rPr>
              <a:t>(advance bullets (Three…) and (Takes…))</a:t>
            </a:r>
          </a:p>
          <a:p>
            <a:r>
              <a:rPr lang="en-US" sz="800" dirty="0">
                <a:latin typeface="Aptos Narrow" panose="020B0004020202020204" pitchFamily="34" charset="0"/>
              </a:rPr>
              <a:t>In either case, the receiver will be using special sentence stems to lead off the words and language they’ll mirror the sender with. </a:t>
            </a:r>
          </a:p>
          <a:p>
            <a:endParaRPr lang="en-US" sz="800" dirty="0">
              <a:latin typeface="Aptos Narrow" panose="020B0004020202020204" pitchFamily="34" charset="0"/>
            </a:endParaRPr>
          </a:p>
          <a:p>
            <a:r>
              <a:rPr lang="en-US" sz="800" dirty="0">
                <a:latin typeface="Aptos Narrow" panose="020B0004020202020204" pitchFamily="34" charset="0"/>
              </a:rPr>
              <a:t>These sentence stems will actually promote a higher quality of listening and will support the conversation with more deliberate thinking, reasoning, and consideration.</a:t>
            </a:r>
          </a:p>
        </p:txBody>
      </p:sp>
      <p:sp>
        <p:nvSpPr>
          <p:cNvPr id="4" name="Slide Number Placeholder 3"/>
          <p:cNvSpPr>
            <a:spLocks noGrp="1"/>
          </p:cNvSpPr>
          <p:nvPr>
            <p:ph type="sldNum" sz="quarter" idx="5"/>
          </p:nvPr>
        </p:nvSpPr>
        <p:spPr/>
        <p:txBody>
          <a:bodyPr/>
          <a:lstStyle/>
          <a:p>
            <a:fld id="{DD1E7993-E4E5-4064-A6CA-93B04F07AE99}" type="slidenum">
              <a:rPr lang="en-US" smtClean="0"/>
              <a:t>26</a:t>
            </a:fld>
            <a:endParaRPr lang="en-US"/>
          </a:p>
        </p:txBody>
      </p:sp>
    </p:spTree>
    <p:extLst>
      <p:ext uri="{BB962C8B-B14F-4D97-AF65-F5344CB8AC3E}">
        <p14:creationId xmlns:p14="http://schemas.microsoft.com/office/powerpoint/2010/main" val="3892149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The three (3) sentence stems you’ll use to mirror someone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(advance bullets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(Let me…), (Did I…), and (Is there…))</a:t>
            </a:r>
            <a:endPar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“Let me see if I got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“Did I get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“Is there more about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It looks and sounds fairly simple, but the effect these sentence stems have is really amazing when used by a trained listener.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(advance bullets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Mirrors…</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The first one: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“Let me see if I’ve got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After someone shares something with you, wait for them to finish speaking and then say: “Let me see if I’ve got it. You said…” </a:t>
            </a: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You then mirror them back what you heard by either paraphrasing or repeating word-for word.  Try not to change the language or meaning too much.  Don’t try to filter, improve, or criticize the sender’s words.  Your total focus is on the person talking and receiving the information as completely as possible.  Listening to their message without judgment, negation, or a rebuttal will help the speaker feel safer right away.  </a:t>
            </a:r>
          </a:p>
          <a:p>
            <a:pPr marL="0" marR="0" lvl="0" indent="0" algn="l" defTabSz="9494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(advance bullet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Checks…</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After you Mirror the speaker’s opening thoughts and message, you want to check for accuracy by asking: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“Did I get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This step invites clarity with a commitment to capture the sender’s intended message accurately.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(advance bullet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(Show… +1)</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After confirming the accuracy of what you’ve mirrored back, you want to demonstrate genuine curiosity by asking: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a:rPr>
              <a:t>“Is there more about that?”</a:t>
            </a:r>
            <a:endPar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This gives the Sender a clear invitation to go deeper and an opportunity to elaborate with more details, helping them feel fully acknowledged and heard.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30000"/>
              </a:lnSpc>
              <a:spcBef>
                <a:spcPts val="0"/>
              </a:spcBef>
              <a:spcAft>
                <a:spcPts val="0"/>
              </a:spcAft>
              <a:buClr>
                <a:srgbClr val="E97132"/>
              </a:buClr>
              <a:buSzPts val="2800"/>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(advance bullet</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 (Can I…)</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t>
            </a:r>
          </a:p>
          <a:p>
            <a:pPr marL="0" marR="0" lvl="0" indent="0" algn="l" defTabSz="914400" rtl="0" eaLnBrk="1" fontAlgn="auto" latinLnBrk="0" hangingPunct="1">
              <a:lnSpc>
                <a:spcPct val="130000"/>
              </a:lnSpc>
              <a:spcBef>
                <a:spcPts val="0"/>
              </a:spcBef>
              <a:spcAft>
                <a:spcPts val="0"/>
              </a:spcAft>
              <a:buClr>
                <a:srgbClr val="E97132"/>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You might ask ‘Can I just use my own version of those three phrases?’  It’s a fair question.  But we’d caution you not to stray, because other versions sometimes accidentally stumble into feelings that derail the dialogue.  For example, instead of saying “Let me see if I’ve got it,” saying “Oh, so what you’re trying to say is…” That conjures up a failure to actually communicate, which is inherently negative.</a:t>
            </a:r>
          </a:p>
          <a:p>
            <a:pPr marL="0" marR="0" lvl="0" indent="0" algn="l" defTabSz="914400" rtl="0" eaLnBrk="1" fontAlgn="auto" latinLnBrk="0" hangingPunct="1">
              <a:lnSpc>
                <a:spcPct val="130000"/>
              </a:lnSpc>
              <a:spcBef>
                <a:spcPts val="0"/>
              </a:spcBef>
              <a:spcAft>
                <a:spcPts val="0"/>
              </a:spcAft>
              <a:buClr>
                <a:srgbClr val="E97132"/>
              </a:buClr>
              <a:buSzPts val="2800"/>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endParaRPr>
          </a:p>
          <a:p>
            <a:pPr marL="0" marR="0" lvl="0" indent="0" algn="l" defTabSz="914400" rtl="0" eaLnBrk="1" fontAlgn="auto" latinLnBrk="0" hangingPunct="1">
              <a:lnSpc>
                <a:spcPct val="130000"/>
              </a:lnSpc>
              <a:spcBef>
                <a:spcPts val="0"/>
              </a:spcBef>
              <a:spcAft>
                <a:spcPts val="0"/>
              </a:spcAft>
              <a:buClr>
                <a:srgbClr val="E97132"/>
              </a:buClr>
              <a:buSzPts val="2800"/>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(advance bullet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(Sometimes you…)</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t>
            </a:r>
          </a:p>
          <a:p>
            <a:pPr marL="0" marR="0" lvl="0" indent="0" algn="l" defTabSz="914400" rtl="0" eaLnBrk="1" fontAlgn="auto" latinLnBrk="0" hangingPunct="1">
              <a:lnSpc>
                <a:spcPct val="130000"/>
              </a:lnSpc>
              <a:spcBef>
                <a:spcPts val="0"/>
              </a:spcBef>
              <a:spcAft>
                <a:spcPts val="0"/>
              </a:spcAft>
              <a:buClr>
                <a:srgbClr val="E97132"/>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One last thing: be prepared for a variety of responses when you do mirror another person.  Sometimes, you’ll be surprised at the depth and detail others offer you—and other times, people will quickly end the mirroring process with “Nope, you got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231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Let’s demonstrate the mirroring skill in action, </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endPar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endParaRP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(advance bullet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(Can I…)</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 </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and to do that, I’ll need a volunteer.  Anyone?</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endParaRP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(advance bullet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(You’ll share…)</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You’ll read and share something that I’ll provide on the screen, and I’ll do my best to demonstrate what mirroring looks and sounds like back to you.  </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endParaRP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We’ll leave the sentence stems on the screen so that everyone can follow along. </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(advance bullet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(Let me… +2)</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endParaRP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For my volunteer, feel free to role play with me, and go as far, and as deep into the scenario as you’d like to go in the exercise.</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endParaRP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Any questions?  Here is our volunteer’s part…</a:t>
            </a:r>
          </a:p>
          <a:p>
            <a:pPr marL="0" marR="0" lvl="0" indent="0" algn="l" defTabSz="914400" rtl="0" eaLnBrk="1" fontAlgn="auto" latinLnBrk="0" hangingPunct="1">
              <a:lnSpc>
                <a:spcPct val="130000"/>
              </a:lnSpc>
              <a:spcBef>
                <a:spcPts val="0"/>
              </a:spcBef>
              <a:spcAft>
                <a:spcPts val="0"/>
              </a:spcAft>
              <a:buClr>
                <a:srgbClr val="ED7D31"/>
              </a:buClr>
              <a:buSzPts val="2800"/>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Aleo"/>
                <a:cs typeface="Aleo"/>
                <a:sym typeface="Aleo"/>
              </a:rPr>
              <a:t>(advance bullet (You say:) and large bubble)</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28</a:t>
            </a:fld>
            <a:endParaRPr lang="en-US"/>
          </a:p>
        </p:txBody>
      </p:sp>
    </p:spTree>
    <p:extLst>
      <p:ext uri="{BB962C8B-B14F-4D97-AF65-F5344CB8AC3E}">
        <p14:creationId xmlns:p14="http://schemas.microsoft.com/office/powerpoint/2010/main" val="2650805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pPr marL="0" indent="0">
              <a:buFont typeface="Arial" panose="020B0604020202020204" pitchFamily="34" charset="0"/>
              <a:buNone/>
            </a:pPr>
            <a:r>
              <a:rPr lang="en-US" sz="800" dirty="0">
                <a:latin typeface="Aptos Narrow" panose="020B0004020202020204" pitchFamily="34" charset="0"/>
              </a:rPr>
              <a:t>Now, we’ll take a lap around the room and I’ll give you a chance to practice the mirroring skills with some on-screen examples.  I’ll read some messages one at a time and will call on a couple of you to help mirror back my thoughts.  </a:t>
            </a:r>
          </a:p>
          <a:p>
            <a:pPr marL="0" indent="0">
              <a:buFont typeface="Arial" panose="020B0604020202020204" pitchFamily="34" charset="0"/>
              <a:buNone/>
            </a:pPr>
            <a:endParaRPr lang="en-US" sz="800" dirty="0">
              <a:latin typeface="Aptos Narrow" panose="020B0004020202020204" pitchFamily="34" charset="0"/>
            </a:endParaRPr>
          </a:p>
          <a:p>
            <a:pPr marL="0" indent="0">
              <a:buFont typeface="Arial" panose="020B0604020202020204" pitchFamily="34" charset="0"/>
              <a:buNone/>
            </a:pPr>
            <a:r>
              <a:rPr lang="en-US" sz="800" dirty="0">
                <a:latin typeface="Aptos Narrow" panose="020B0004020202020204" pitchFamily="34" charset="0"/>
              </a:rPr>
              <a:t>I’ll also leave the Mirroring sentence stems up on the slide…</a:t>
            </a:r>
          </a:p>
          <a:p>
            <a:pPr marL="0" indent="0">
              <a:buFont typeface="Arial" panose="020B0604020202020204" pitchFamily="34" charset="0"/>
              <a:buNone/>
            </a:pPr>
            <a:r>
              <a:rPr lang="en-US" sz="800" dirty="0">
                <a:latin typeface="Aptos Narrow" panose="020B0004020202020204" pitchFamily="34" charset="0"/>
              </a:rPr>
              <a:t>(</a:t>
            </a:r>
            <a:r>
              <a:rPr lang="en-US" sz="800" b="1" dirty="0">
                <a:latin typeface="Aptos Narrow" panose="020B0004020202020204" pitchFamily="34" charset="0"/>
              </a:rPr>
              <a:t>advance bullets (</a:t>
            </a:r>
            <a:r>
              <a:rPr lang="en-US" sz="800" b="1" i="1" dirty="0">
                <a:latin typeface="Aptos Narrow" panose="020B0004020202020204" pitchFamily="34" charset="0"/>
              </a:rPr>
              <a:t>Let me…</a:t>
            </a:r>
            <a:r>
              <a:rPr lang="en-US" sz="800" b="1" dirty="0">
                <a:latin typeface="Aptos Narrow" panose="020B0004020202020204" pitchFamily="34" charset="0"/>
              </a:rPr>
              <a:t> +2))…</a:t>
            </a:r>
          </a:p>
          <a:p>
            <a:pPr marL="0" indent="0">
              <a:buFont typeface="Arial" panose="020B0604020202020204" pitchFamily="34" charset="0"/>
              <a:buNone/>
            </a:pPr>
            <a:r>
              <a:rPr lang="en-US" sz="800" dirty="0">
                <a:latin typeface="Aptos Narrow" panose="020B0004020202020204" pitchFamily="34" charset="0"/>
              </a:rPr>
              <a:t>…to help you get comfortable with the new skill.</a:t>
            </a:r>
          </a:p>
          <a:p>
            <a:pPr marL="0" indent="0">
              <a:buFont typeface="Arial" panose="020B0604020202020204" pitchFamily="34" charset="0"/>
              <a:buNone/>
            </a:pPr>
            <a:endParaRPr lang="en-US" sz="800" dirty="0">
              <a:latin typeface="Aptos Narrow" panose="020B0004020202020204" pitchFamily="34" charset="0"/>
            </a:endParaRPr>
          </a:p>
          <a:p>
            <a:pPr marL="0" indent="0">
              <a:buFont typeface="Arial" panose="020B0604020202020204" pitchFamily="34" charset="0"/>
              <a:buNone/>
            </a:pPr>
            <a:r>
              <a:rPr lang="en-US" sz="800" dirty="0">
                <a:latin typeface="Aptos Narrow" panose="020B0004020202020204" pitchFamily="34" charset="0"/>
              </a:rPr>
              <a:t>Any questions?</a:t>
            </a:r>
          </a:p>
          <a:p>
            <a:pPr marL="0" indent="0">
              <a:buFont typeface="Arial" panose="020B0604020202020204" pitchFamily="34" charset="0"/>
              <a:buNone/>
            </a:pPr>
            <a:endParaRPr lang="en-US" sz="800" dirty="0">
              <a:latin typeface="Aptos Narrow" panose="020B0004020202020204" pitchFamily="34" charset="0"/>
            </a:endParaRPr>
          </a:p>
          <a:p>
            <a:pPr marL="0" indent="0">
              <a:buFont typeface="Arial" panose="020B0604020202020204" pitchFamily="34" charset="0"/>
              <a:buNone/>
            </a:pPr>
            <a:r>
              <a:rPr lang="en-US" sz="800" dirty="0">
                <a:latin typeface="Aptos Narrow" panose="020B0004020202020204" pitchFamily="34" charset="0"/>
              </a:rPr>
              <a:t>So who can I call on first…?  : )</a:t>
            </a:r>
          </a:p>
          <a:p>
            <a:pPr marL="0" indent="0">
              <a:buFont typeface="Arial" panose="020B0604020202020204" pitchFamily="34" charset="0"/>
              <a:buNone/>
            </a:pPr>
            <a:r>
              <a:rPr lang="en-US" sz="800" dirty="0">
                <a:latin typeface="Aptos Narrow" panose="020B0004020202020204" pitchFamily="34" charset="0"/>
              </a:rPr>
              <a:t>I’ll read these one at a time, and you will Mirror me back…</a:t>
            </a:r>
          </a:p>
          <a:p>
            <a:pPr marL="0" indent="0">
              <a:buFont typeface="Arial" panose="020B0604020202020204" pitchFamily="34" charset="0"/>
              <a:buNone/>
            </a:pPr>
            <a:endParaRPr lang="en-US" sz="800"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56C000A-67A5-214E-BF56-6083A81FC5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9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(You are WONDERFUL! appears on screen)</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This statement – You are WONDERFUL--reflects that each of you are truly WONDERFUL—for all of your extraordinary uniqueness and for all of the things that make you amazing—and yet different from everyone else around you.  There IS NO ONE ELSE LIKE YOU.</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The phrase takes on even more meaning when you hear it from your </a:t>
            </a:r>
            <a:r>
              <a:rPr lang="en-US" sz="800" i="1" kern="100" dirty="0">
                <a:effectLst/>
                <a:latin typeface="Aptos" panose="020B0004020202020204" pitchFamily="34" charset="0"/>
                <a:ea typeface="Aptos" panose="020B0004020202020204" pitchFamily="34" charset="0"/>
                <a:cs typeface="Times New Roman" panose="02020603050405020304" pitchFamily="18" charset="0"/>
              </a:rPr>
              <a:t>own</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voice.</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Repeat after me on the count of three, in your strongest, most confident voice say “I am WONDERFUL!”</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(advance bullet: (I am wonderful!)</a:t>
            </a: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One-two-three- I am WONDERFUL!</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Similarly, let’s join together on the count of three, in a strong, confident voice reminding all of us in today’s workshop: “We are WONDERFUL!”</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(advance bullet: We are wonderful.)</a:t>
            </a: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One-two-three- We are WONDERFUL!</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Because of that, it’s OK for the people around you to hold you in respect and to have a sense of wonder for the ways that make you so special.  Similarly, you might even rekindle your own sense of wonder in the variety and uniqueness of the people around you. </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Our hope is that this sense of wonder is restored in all of us.  Connection takes on a whole new dynamic when we see the world with a sense of wonder about the people in it.</a:t>
            </a:r>
          </a:p>
          <a:p>
            <a:pPr marL="0" marR="0">
              <a:lnSpc>
                <a:spcPct val="107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1E7993-E4E5-4064-A6CA-93B04F07AE99}" type="slidenum">
              <a:rPr lang="en-US" smtClean="0"/>
              <a:t>3</a:t>
            </a:fld>
            <a:endParaRPr lang="en-US" dirty="0"/>
          </a:p>
        </p:txBody>
      </p:sp>
    </p:spTree>
    <p:extLst>
      <p:ext uri="{BB962C8B-B14F-4D97-AF65-F5344CB8AC3E}">
        <p14:creationId xmlns:p14="http://schemas.microsoft.com/office/powerpoint/2010/main" val="417372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(Head into…), (Give…), and (Add…)</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We’re now going to move into breakout rooms (or have you work with a partner in a workshop) to give you a chance to try out and practice your own mirroring skills.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When it’s your turn to share, share an appreciation about the other person: perhaps a trait or behavior that you’ve actually observed, or  something you make up. In your role play, add as much depth as you’d like.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(5-8</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(One…), and (One…)</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and depth graphic))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You’ll each get a chance to mirror, taking a turn with each role, once as the Sender and once as the Receiver.  Take 5-8 minutes for each role and have a little fun with it.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Jot down on a notepad the stems if you think you’ll need to have them in hand.</a:t>
            </a:r>
            <a:endPar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Any questions for me?  OK, let’s take (xx) minutes and then we’ll get back together and discuss.</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30</a:t>
            </a:fld>
            <a:endParaRPr lang="en-US"/>
          </a:p>
        </p:txBody>
      </p:sp>
    </p:spTree>
    <p:extLst>
      <p:ext uri="{BB962C8B-B14F-4D97-AF65-F5344CB8AC3E}">
        <p14:creationId xmlns:p14="http://schemas.microsoft.com/office/powerpoint/2010/main" val="2180315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practice experiences of program participants.)</a:t>
            </a:r>
          </a:p>
        </p:txBody>
      </p:sp>
      <p:sp>
        <p:nvSpPr>
          <p:cNvPr id="4" name="Slide Number Placeholder 3"/>
          <p:cNvSpPr>
            <a:spLocks noGrp="1"/>
          </p:cNvSpPr>
          <p:nvPr>
            <p:ph type="sldNum" sz="quarter" idx="5"/>
          </p:nvPr>
        </p:nvSpPr>
        <p:spPr/>
        <p:txBody>
          <a:bodyPr/>
          <a:lstStyle/>
          <a:p>
            <a:fld id="{DD1E7993-E4E5-4064-A6CA-93B04F07AE99}" type="slidenum">
              <a:rPr lang="en-US" smtClean="0"/>
              <a:t>31</a:t>
            </a:fld>
            <a:endParaRPr lang="en-US"/>
          </a:p>
        </p:txBody>
      </p:sp>
    </p:spTree>
    <p:extLst>
      <p:ext uri="{BB962C8B-B14F-4D97-AF65-F5344CB8AC3E}">
        <p14:creationId xmlns:p14="http://schemas.microsoft.com/office/powerpoint/2010/main" val="269516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1E7993-E4E5-4064-A6CA-93B04F07AE99}" type="slidenum">
              <a:rPr lang="en-US" smtClean="0"/>
              <a:t>32</a:t>
            </a:fld>
            <a:endParaRPr lang="en-US"/>
          </a:p>
        </p:txBody>
      </p:sp>
    </p:spTree>
    <p:extLst>
      <p:ext uri="{BB962C8B-B14F-4D97-AF65-F5344CB8AC3E}">
        <p14:creationId xmlns:p14="http://schemas.microsoft.com/office/powerpoint/2010/main" val="1788696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(no animation this slide)</a:t>
            </a:r>
          </a:p>
          <a:p>
            <a:endParaRPr lang="en-US" sz="800" dirty="0">
              <a:latin typeface="Aptos Narrow" panose="020B0004020202020204" pitchFamily="34" charset="0"/>
            </a:endParaRPr>
          </a:p>
          <a:p>
            <a:r>
              <a:rPr lang="en-US" sz="800" dirty="0">
                <a:latin typeface="Aptos Narrow" panose="020B0004020202020204" pitchFamily="34" charset="0"/>
              </a:rPr>
              <a:t>Now we’re on to the second part of today’s </a:t>
            </a:r>
            <a:r>
              <a:rPr lang="en-US" sz="800" i="1" dirty="0">
                <a:latin typeface="Aptos Narrow" panose="020B0004020202020204" pitchFamily="34" charset="0"/>
              </a:rPr>
              <a:t>Safe Conversations’ Dialogue Workshop</a:t>
            </a:r>
            <a:r>
              <a:rPr lang="en-US" sz="800" dirty="0">
                <a:latin typeface="Aptos Narrow" panose="020B0004020202020204" pitchFamily="34" charset="0"/>
              </a:rPr>
              <a:t>.  If Part One closed out with Exactly WHAT things to do to boost connectivity in your relationships, like creating psychological safety with Safe Conversations Tools, then Part Two will now explain exactly HOW to do that.  The three things will discuss are identifying what psychological safety looks like, how to use the four (4) SC Tools, and going Deep and Wide with the use of those tools.</a:t>
            </a:r>
          </a:p>
        </p:txBody>
      </p:sp>
      <p:sp>
        <p:nvSpPr>
          <p:cNvPr id="4" name="Slide Number Placeholder 3"/>
          <p:cNvSpPr>
            <a:spLocks noGrp="1"/>
          </p:cNvSpPr>
          <p:nvPr>
            <p:ph type="sldNum" sz="quarter" idx="5"/>
          </p:nvPr>
        </p:nvSpPr>
        <p:spPr/>
        <p:txBody>
          <a:bodyPr/>
          <a:lstStyle/>
          <a:p>
            <a:fld id="{DD1E7993-E4E5-4064-A6CA-93B04F07AE99}" type="slidenum">
              <a:rPr lang="en-US" smtClean="0"/>
              <a:t>33</a:t>
            </a:fld>
            <a:endParaRPr lang="en-US"/>
          </a:p>
        </p:txBody>
      </p:sp>
    </p:spTree>
    <p:extLst>
      <p:ext uri="{BB962C8B-B14F-4D97-AF65-F5344CB8AC3E}">
        <p14:creationId xmlns:p14="http://schemas.microsoft.com/office/powerpoint/2010/main" val="4249484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We’ll start with further identifying psychological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6369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Being able to identify psychological safety—like knowing when you have it and when you don’t—also means moving past the definition and learning about the things that make it tough for people like us to create.</a:t>
            </a:r>
          </a:p>
          <a:p>
            <a:endParaRPr lang="en-US" sz="800" dirty="0">
              <a:latin typeface="Aptos Narrow" panose="020B0004020202020204" pitchFamily="34" charset="0"/>
            </a:endParaRPr>
          </a:p>
          <a:p>
            <a:r>
              <a:rPr lang="en-US" sz="800" b="1" dirty="0">
                <a:latin typeface="Aptos Narrow" panose="020B0004020202020204" pitchFamily="34" charset="0"/>
              </a:rPr>
              <a:t>(advance bullet (Working against you…) and list)</a:t>
            </a:r>
          </a:p>
          <a:p>
            <a:r>
              <a:rPr lang="en-US" sz="800" dirty="0">
                <a:latin typeface="Aptos Narrow" panose="020B0004020202020204" pitchFamily="34" charset="0"/>
              </a:rPr>
              <a:t>To do that, we’re going to talk about a few things that work against you creating psychological safety:</a:t>
            </a:r>
          </a:p>
          <a:p>
            <a:pPr marL="171450" indent="-171450">
              <a:buFont typeface="Arial" panose="020B0604020202020204" pitchFamily="34" charset="0"/>
              <a:buChar char="•"/>
            </a:pPr>
            <a:r>
              <a:rPr lang="en-US" sz="800" dirty="0">
                <a:latin typeface="Aptos Narrow" panose="020B0004020202020204" pitchFamily="34" charset="0"/>
              </a:rPr>
              <a:t>Our reactive brains, </a:t>
            </a:r>
          </a:p>
          <a:p>
            <a:pPr marL="171450" indent="-171450">
              <a:buFont typeface="Arial" panose="020B0604020202020204" pitchFamily="34" charset="0"/>
              <a:buChar char="•"/>
            </a:pPr>
            <a:r>
              <a:rPr lang="en-US" sz="800" dirty="0">
                <a:latin typeface="Aptos Narrow" panose="020B0004020202020204" pitchFamily="34" charset="0"/>
              </a:rPr>
              <a:t>Our negativity bias, and </a:t>
            </a:r>
          </a:p>
          <a:p>
            <a:pPr marL="171450" indent="-171450">
              <a:buFont typeface="Arial" panose="020B0604020202020204" pitchFamily="34" charset="0"/>
              <a:buChar char="•"/>
            </a:pPr>
            <a:r>
              <a:rPr lang="en-US" sz="800" dirty="0">
                <a:latin typeface="Aptos Narrow" panose="020B0004020202020204" pitchFamily="34" charset="0"/>
              </a:rPr>
              <a:t>Our objection to difference.</a:t>
            </a:r>
            <a:endParaRPr lang="en-US" sz="800" dirty="0"/>
          </a:p>
          <a:p>
            <a:endParaRPr lang="en-US" sz="800" dirty="0">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9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first of these traits that makes creating psychological safety such a challenge is built into the basic design of our brains.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brain graphic, (“Upper Brain” and “Lower Brain”))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Now, it’s widely known that the human brain is one of the most complex organs on the planet, so for our purposes today, we’ll simplify its function into two basic components—the Upper Brain and the Lower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(“Lower brain”, list, and “Reactive…”))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Lower Brain is made up of three parts: the mid brain, hind brain and brain stem, and it oversees automatic body functions for survival—things like breathing, circulation, and digestion—as well as our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Fight, Flight, Freeze, and Fawn (</a:t>
            </a:r>
            <a:r>
              <a:rPr kumimoji="0" lang="en-US" sz="800" b="0" i="1"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FFFF</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reflex.  The Lower Brain is also built to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quickly react</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and relay the signals coming into the brain to other parts of the brain where they’re processed.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(“Upper brain”, list,  and “Reflective…”))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Upper Brain –principally the four lobes of the cerebral cortex--is charged with more deliberate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reflection</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conscious thought, reasoning, and analysis.  The use of the Upper Brain helps our thinking become more balanced and complete, but doesn’t generally get involved unless first cleared into action by the Lower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(“Staircase…”))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Mechanisms in the Lower Brain work like a gated “staircase” and only allow thoughts to proceed up into the upper brain if certain conditions are met.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So for the physical world around you, the Lower Brain first checks to make sure there are NO external threats like danger, violence, and harm.  The Lower Brain also checks to make sure there are NO psychological threats like panic, fear, or other threats to our ego before allowing the Upper Brain to get involved with your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In both cases, IF your brain can’t detect enough safety, the body’s survival reflex in the Lower Brain takes charge and quickly directs a reaction.  Whether that’s getting us out of harm’s way, defending our ego, or going on the attack against threats, those reactive reflexes often lack the balance and benefit of Upper Brain thinking—and in the process, rob us of more patient listening and more effective 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(*NOTE: Another compelling theory on functional neuroscience was advanced by Nobel-laureate Daniel Kahneman when he described System1 / System 2 thinking in his best-selling work </a:t>
            </a:r>
            <a:r>
              <a:rPr kumimoji="0" lang="en-US" sz="6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Thinking Fast and Slow (</a:t>
            </a:r>
            <a:r>
              <a:rPr kumimoji="0" lang="en-US" sz="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2011).  Although not identical, the two models (Upper/Lower Brain and System1/2) are both similar enough to support the basic argument of reactive and reflective functioning from the human brain.)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7683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sz="800" i="1" dirty="0">
                <a:solidFill>
                  <a:prstClr val="black"/>
                </a:solidFill>
                <a:latin typeface="Aptos Narrow" panose="020B0004020202020204" pitchFamily="34" charset="0"/>
              </a:rPr>
              <a:t>That</a:t>
            </a:r>
            <a:r>
              <a:rPr lang="en-US" sz="800" dirty="0">
                <a:solidFill>
                  <a:prstClr val="black"/>
                </a:solidFill>
                <a:latin typeface="Aptos Narrow" panose="020B0004020202020204" pitchFamily="34" charset="0"/>
              </a:rPr>
              <a:t> our lower brains react quickly and instinctively is one thing.  </a:t>
            </a:r>
            <a:r>
              <a:rPr lang="en-US" sz="800" i="1" dirty="0">
                <a:solidFill>
                  <a:prstClr val="black"/>
                </a:solidFill>
                <a:latin typeface="Aptos Narrow" panose="020B0004020202020204" pitchFamily="34" charset="0"/>
              </a:rPr>
              <a:t>How we react</a:t>
            </a:r>
            <a:r>
              <a:rPr lang="en-US" sz="800" dirty="0">
                <a:solidFill>
                  <a:prstClr val="black"/>
                </a:solidFill>
                <a:latin typeface="Aptos Narrow" panose="020B0004020202020204" pitchFamily="34" charset="0"/>
              </a:rPr>
              <a:t> quickly and instinctively is something else beyond that. </a:t>
            </a:r>
          </a:p>
          <a:p>
            <a:pPr defTabSz="931774">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(“Recognizing…”) and caveman and jaguar graphics)</a:t>
            </a:r>
          </a:p>
          <a:p>
            <a:pPr defTabSz="931774">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After tens of thousands of years, our brains have evolved to spot differences in our environment quickly and fear anything that challenges what we expect to see and hear.  Our earliest </a:t>
            </a:r>
            <a:r>
              <a:rPr lang="en-US" sz="800" dirty="0">
                <a:solidFill>
                  <a:prstClr val="black"/>
                </a:solidFill>
                <a:latin typeface="Aptos Narrow" panose="020B0004020202020204" pitchFamily="34" charset="0"/>
              </a:rPr>
              <a:t>ancestors that were able to recognize the unusual sound rustling in the grass, or able to spot the predator stalking in the shadows in time were the people that survived to see another day.</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(“Differences… and “Negativity…”))</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Arial"/>
              </a:rPr>
              <a:t>That evolutionary history has left us with brains that continuously scan for differences and point out anything negative or at odds with our expectations, because historically it’s the negative things that proved to be the most dangerous.  This negativity bias is</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now a built-in behavior that occurs in all of us, hard-wired in the way our brains process the world today. </a:t>
            </a: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Arial"/>
            </a:endParaRPr>
          </a:p>
          <a:p>
            <a:pPr defTabSz="931774">
              <a:defRPr/>
            </a:pPr>
            <a:endParaRPr lang="en-US" sz="800" b="1"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(“Threat…”) and radar graphic)</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ptos Narrow" panose="020B0004020202020204" pitchFamily="34" charset="0"/>
              </a:rPr>
              <a:t>That ‘always-on’ </a:t>
            </a:r>
            <a:r>
              <a:rPr lang="en-US" sz="800" dirty="0">
                <a:solidFill>
                  <a:prstClr val="black"/>
                </a:solidFill>
                <a:latin typeface="Aptos Narrow" panose="020B0004020202020204" pitchFamily="34" charset="0"/>
                <a:sym typeface="Arial"/>
              </a:rPr>
              <a:t>search for negativity and danger operates a little like a threat radar.  The “radar” has good intentions and works to protect us, keeping our bodies, egos, and self-esteem safe.  But that threat radar also has the effect of keeping us always on alert, constantly suspicious, critical, and ready to object to differences in the outside world.</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ptos Narrow" panose="020B0004020202020204" pitchFamily="34" charset="0"/>
              <a:sym typeface="Arial"/>
            </a:endParaRPr>
          </a:p>
          <a:p>
            <a:pPr defTabSz="931774">
              <a:defRPr/>
            </a:pPr>
            <a:r>
              <a:rPr lang="en-US" sz="800" b="1" dirty="0">
                <a:solidFill>
                  <a:prstClr val="black"/>
                </a:solidFill>
                <a:latin typeface="Aptos Narrow" panose="020B0004020202020204" pitchFamily="34" charset="0"/>
                <a:sym typeface="Arial"/>
              </a:rPr>
              <a:t>(advance bullets (“Constant…”, “Limits…”, and “Less…”))</a:t>
            </a:r>
          </a:p>
          <a:p>
            <a:pPr defTabSz="931774">
              <a:defRPr/>
            </a:pPr>
            <a:r>
              <a:rPr lang="en-US" sz="800" b="0" dirty="0">
                <a:solidFill>
                  <a:prstClr val="black"/>
                </a:solidFill>
                <a:latin typeface="Aptos Narrow" panose="020B0004020202020204" pitchFamily="34" charset="0"/>
                <a:sym typeface="Arial"/>
              </a:rPr>
              <a:t>This negativity bias </a:t>
            </a:r>
            <a:r>
              <a:rPr lang="en-US" sz="800" dirty="0">
                <a:solidFill>
                  <a:prstClr val="black"/>
                </a:solidFill>
                <a:latin typeface="Aptos Narrow" panose="020B0004020202020204" pitchFamily="34" charset="0"/>
              </a:rPr>
              <a:t>creates anxiety for us by always being on the lookout for the next chance to react and protect us by objecting to the differences in something or someone.  </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This anxiety often gets in our “emotional way” and limits our ability to fully listen, be curious, and make connections with people who have differences with us.  </a:t>
            </a:r>
          </a:p>
          <a:p>
            <a:pPr defTabSz="931774">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defTabSz="931774">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(“Objection…”) and conflict image)</a:t>
            </a:r>
          </a:p>
          <a:p>
            <a:pPr defTabSz="931774">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By objecting to differences, we seek to protect and preserve our own identities.  But in the process, we also create a lot of conflict in the world each time we find differences in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6572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49478">
              <a:defRPr/>
            </a:pPr>
            <a:r>
              <a:rPr lang="en-US" sz="600" dirty="0">
                <a:solidFill>
                  <a:prstClr val="black"/>
                </a:solidFill>
                <a:latin typeface="Aptos Narrow" panose="020B0004020202020204" pitchFamily="34" charset="0"/>
              </a:rPr>
              <a:t>--(first graphic (“considerate, rude”) appears with slide)</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So now we understand that humans are always on the lookout to spot and recognize differences—differences like one person being more considerate and one person less so, for example.  That we recognize difference and then make a judgment about it is just something that we come by naturally.</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next four differences)</a:t>
            </a:r>
          </a:p>
          <a:p>
            <a:pPr defTabSz="949478">
              <a:defRPr/>
            </a:pPr>
            <a:r>
              <a:rPr lang="en-US" sz="800" dirty="0">
                <a:solidFill>
                  <a:prstClr val="black"/>
                </a:solidFill>
                <a:latin typeface="Aptos Narrow" panose="020B0004020202020204" pitchFamily="34" charset="0"/>
              </a:rPr>
              <a:t>And it would be ok, it differences between people came along every now and again.</a:t>
            </a:r>
          </a:p>
          <a:p>
            <a:pPr defTabSz="949478">
              <a:defRPr/>
            </a:pPr>
            <a:r>
              <a:rPr lang="en-US" sz="800" dirty="0">
                <a:solidFill>
                  <a:prstClr val="black"/>
                </a:solidFill>
                <a:latin typeface="Aptos Narrow" panose="020B0004020202020204" pitchFamily="34" charset="0"/>
              </a:rPr>
              <a:t>Some MEAN, some NICE;</a:t>
            </a:r>
          </a:p>
          <a:p>
            <a:pPr defTabSz="949478">
              <a:defRPr/>
            </a:pPr>
            <a:r>
              <a:rPr lang="en-US" sz="800" dirty="0">
                <a:solidFill>
                  <a:prstClr val="black"/>
                </a:solidFill>
                <a:latin typeface="Aptos Narrow" panose="020B0004020202020204" pitchFamily="34" charset="0"/>
              </a:rPr>
              <a:t>Some CLEVER, some DULL;</a:t>
            </a:r>
          </a:p>
          <a:p>
            <a:pPr marL="0" marR="0" lvl="0" indent="0" algn="l" defTabSz="949478"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ptos Narrow" panose="020B0004020202020204" pitchFamily="34" charset="0"/>
              </a:rPr>
              <a:t>A little YOUNG, OLD here;</a:t>
            </a:r>
          </a:p>
          <a:p>
            <a:pPr defTabSz="949478">
              <a:defRPr/>
            </a:pPr>
            <a:r>
              <a:rPr lang="en-US" sz="800" dirty="0">
                <a:solidFill>
                  <a:prstClr val="black"/>
                </a:solidFill>
                <a:latin typeface="Aptos Narrow" panose="020B0004020202020204" pitchFamily="34" charset="0"/>
              </a:rPr>
              <a:t>A little BEGINNER, EXPERT there.</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remaining bullets (five columns))</a:t>
            </a:r>
          </a:p>
          <a:p>
            <a:pPr defTabSz="949478">
              <a:defRPr/>
            </a:pPr>
            <a:r>
              <a:rPr lang="en-US" sz="800" dirty="0">
                <a:solidFill>
                  <a:prstClr val="black"/>
                </a:solidFill>
                <a:latin typeface="Aptos Narrow" panose="020B0004020202020204" pitchFamily="34" charset="0"/>
              </a:rPr>
              <a:t>But our reality is that we are flooded with a ton of differences every day, in all kinds of different ways.</a:t>
            </a:r>
          </a:p>
          <a:p>
            <a:pPr defTabSz="949478">
              <a:defRPr/>
            </a:pPr>
            <a:endParaRPr lang="en-US" sz="800" dirty="0">
              <a:solidFill>
                <a:prstClr val="black"/>
              </a:solidFill>
              <a:latin typeface="Aptos Narrow" panose="020B0004020202020204" pitchFamily="34" charset="0"/>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Variation and variety are everywhere in the natural world and help spread differences into every pocket of the human population.  </a:t>
            </a:r>
            <a:r>
              <a:rPr lang="en-US" sz="800" dirty="0">
                <a:solidFill>
                  <a:prstClr val="black"/>
                </a:solidFill>
                <a:latin typeface="Aptos Narrow" panose="020B0004020202020204" pitchFamily="34" charset="0"/>
              </a:rPr>
              <a:t>All of those differences do the world a lot of good and are an integral part of the life cycles in nature—and make must-have things like resiliency, stability, and diversity possible.</a:t>
            </a:r>
          </a:p>
          <a:p>
            <a:pPr marL="0" marR="0" lvl="0" indent="0" algn="l" defTabSz="949478"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But have you also noticed, though, that the very existence of difference is often enough to turn two people away from each other, to discourage conversation, and to prevent a real connection from ever happening?  Feeling that our egos, identities and self-images are being threatened, we object to the differences we identify.  Instead of drawing us together, we find that the differences in each other sadly disappoint and divide us instead.</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title bullet (“Polarizing…”) and polarize graphic)</a:t>
            </a:r>
          </a:p>
          <a:p>
            <a:pPr defTabSz="949478">
              <a:defRPr/>
            </a:pPr>
            <a:r>
              <a:rPr lang="en-US" sz="800" dirty="0">
                <a:solidFill>
                  <a:prstClr val="black"/>
                </a:solidFill>
                <a:latin typeface="Aptos Narrow" panose="020B0004020202020204" pitchFamily="34" charset="0"/>
              </a:rPr>
              <a:t>Now in a group of people, rather than using differences to drive us to learn new things that are unlike or unfamiliar to us, we allow differences to drive us towards people with similar habits, traits, and behaviors just like our own.  On a larger scale, this alignment serves to polarize our population and divide us into ‘like groups’ that think like us, dress like us, shop like us, vote like us—and if you look around in today’s world, it’s happening at a faster and faster pace.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366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--(No animation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While some things work against you, there are things you can do that help you create psychological safety, things that work for you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Raising self-awareness,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Creating growth zones,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Staying curious.</a:t>
            </a:r>
          </a:p>
          <a:p>
            <a:endParaRPr lang="en-US" sz="800" dirty="0">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408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We’re going to begin by encouraging YOU to spend some time with why you’re here…</a:t>
            </a:r>
          </a:p>
        </p:txBody>
      </p:sp>
      <p:sp>
        <p:nvSpPr>
          <p:cNvPr id="4" name="Slide Number Placeholder 3"/>
          <p:cNvSpPr>
            <a:spLocks noGrp="1"/>
          </p:cNvSpPr>
          <p:nvPr>
            <p:ph type="sldNum" sz="quarter" idx="5"/>
          </p:nvPr>
        </p:nvSpPr>
        <p:spPr/>
        <p:txBody>
          <a:bodyPr/>
          <a:lstStyle/>
          <a:p>
            <a:fld id="{DD1E7993-E4E5-4064-A6CA-93B04F07AE99}" type="slidenum">
              <a:rPr lang="en-US" smtClean="0"/>
              <a:t>4</a:t>
            </a:fld>
            <a:endParaRPr lang="en-US" dirty="0"/>
          </a:p>
        </p:txBody>
      </p:sp>
    </p:spTree>
    <p:extLst>
      <p:ext uri="{BB962C8B-B14F-4D97-AF65-F5344CB8AC3E}">
        <p14:creationId xmlns:p14="http://schemas.microsoft.com/office/powerpoint/2010/main" val="199725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One of the most important behaviors that will help you raise psychological safety is to routinely measure your own level of self-awareness.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mirror graphic)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When you look in the mirror, how much do you really understand about your own identity, your moods and your needs?  All of the huge amounts of good inside of you, and even some of the less-than-great that we all have?  How much do you pay attention to how well you read, react, and interact with other people around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beach ball graphic)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Self-aware people are said to understand both their internal and external interactions.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(“Internal”) and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Internally, self-awareness is about recognizing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and managing</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your moods, needs, and who you really are inside.  For example: if you’re having an ‘off-day,’ do you know 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(“External”) and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Externally, self-awareness is about recognizing the signals and clues involving the people, relationships and social situations beyond you and again,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managing</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them in a productive way.  For example, when you walk in an office or space, can you quickly and accurately ‘read the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(“Space-Between”) and Space-Between graphic)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 important concept that combines both internal and external self-awareness is a very special place called the Space-Between.  The Space-Between is the physical space between two people in position to connect with each other—and it’s here where those two people put that self-awareness to work.  That same space is filled with the attitudes, actions, words—and especially the energies—that both people put into the space.  The Space-Between can be positive and it can be negative—and can go a long way towards drawing people IN towards connecting with each other, or driving them OUT away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Paying more attention to your own level of self-awareness and to the energies you’re putting into the Space-Between will help you better tune yourself and better communicate with the people that matter most to you.</a:t>
            </a:r>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526BA-C3F9-457A-A0F5-678FE7110314}" type="slidenum">
              <a:rPr kumimoji="0" lang="en-US" sz="1200" b="0" i="0" u="none" strike="noStrike" kern="1200" cap="none" spc="0" normalizeH="0" baseline="0" noProof="0" smtClean="0">
                <a:ln>
                  <a:noFill/>
                </a:ln>
                <a:solidFill>
                  <a:prstClr val="black"/>
                </a:solidFill>
                <a:effectLst/>
                <a:uLnTx/>
                <a:uFillTx/>
                <a:latin typeface="Aptos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Narrow"/>
              <a:ea typeface="+mn-ea"/>
              <a:cs typeface="+mn-cs"/>
            </a:endParaRPr>
          </a:p>
        </p:txBody>
      </p:sp>
    </p:spTree>
    <p:extLst>
      <p:ext uri="{BB962C8B-B14F-4D97-AF65-F5344CB8AC3E}">
        <p14:creationId xmlns:p14="http://schemas.microsoft.com/office/powerpoint/2010/main" val="204621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800" dirty="0"/>
              <a:t>Another behavior that will help promote the creation of the right kind of psychological safety is to continually create growth zones in your personal spaces.</a:t>
            </a:r>
          </a:p>
          <a:p>
            <a:endParaRPr lang="en-US" sz="800" dirty="0"/>
          </a:p>
          <a:p>
            <a:r>
              <a:rPr lang="en-US" sz="800" b="1" dirty="0"/>
              <a:t>(advance bullet (“Created by…”))</a:t>
            </a:r>
          </a:p>
          <a:p>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Growth zones are special places between two people with the right balance of psychological safety and accountability.</a:t>
            </a:r>
          </a:p>
          <a:p>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(Honesty) and Comfort Zone graphic)</a:t>
            </a:r>
          </a:p>
          <a:p>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If all you focus on is the safety to be perfectly honest with other people, you might create a very comfortable space for yourself to express whatever’s on your mind.  However, s</a:t>
            </a:r>
            <a:r>
              <a:rPr lang="en-US" sz="800" dirty="0" err="1"/>
              <a:t>afe</a:t>
            </a:r>
            <a:r>
              <a:rPr lang="en-US" sz="800" dirty="0"/>
              <a:t> spaces are not intended to give anyone permission to say and do hurtful things to others under the cover of honesty.  What might be a very comfortable space for you, could end up being very uncomfortable for someone else.</a:t>
            </a: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(Accountability) and Stress Zone graphic)</a:t>
            </a:r>
          </a:p>
          <a:p>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On the other hand, if all you choose to focus on is holding other people accountable for their words and feelings, you end up creating a very toxic space filled with blame and attribution called the Stress Zone.</a:t>
            </a:r>
          </a:p>
          <a:p>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(Balance) and Growth Zone graphic)</a:t>
            </a:r>
          </a:p>
          <a:p>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answer to is add a balance of both psychological safety and accountability into the same space between two people.  By doing that, people are free to express themselves honestly, but will do so in a way that promotes ownership of the things that are said and preserves responsible, constructive communication between both people.</a:t>
            </a:r>
          </a:p>
          <a:p>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(advance bullet (Predictability))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Effective psychological safety grows stronger and more useful between two people when the presence of these growth zones become steady and predictable.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Anticipating those safe and receptive behaviors and the balanced mix of both honesty and accountability, people grow accustomed to sharing their real feelings, but in a way that respects how their words and feelings will impact the other person.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526BA-C3F9-457A-A0F5-678FE7110314}" type="slidenum">
              <a:rPr kumimoji="0" lang="en-US" sz="1200" b="0" i="0" u="none" strike="noStrike" kern="1200" cap="none" spc="0" normalizeH="0" baseline="0" noProof="0" smtClean="0">
                <a:ln>
                  <a:noFill/>
                </a:ln>
                <a:solidFill>
                  <a:prstClr val="black"/>
                </a:solidFill>
                <a:effectLst/>
                <a:uLnTx/>
                <a:uFillTx/>
                <a:latin typeface="Aptos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Narrow"/>
              <a:ea typeface="+mn-ea"/>
              <a:cs typeface="+mn-cs"/>
            </a:endParaRPr>
          </a:p>
        </p:txBody>
      </p:sp>
    </p:spTree>
    <p:extLst>
      <p:ext uri="{BB962C8B-B14F-4D97-AF65-F5344CB8AC3E}">
        <p14:creationId xmlns:p14="http://schemas.microsoft.com/office/powerpoint/2010/main" val="23905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800" b="1" dirty="0">
                <a:latin typeface="Aptos Narrow" panose="020B0004020202020204" pitchFamily="34" charset="0"/>
              </a:rPr>
              <a:t>(advance flexible-inflexible box graphic)</a:t>
            </a:r>
          </a:p>
          <a:p>
            <a:r>
              <a:rPr lang="en-US" sz="800" dirty="0">
                <a:latin typeface="Aptos Narrow" panose="020B0004020202020204" pitchFamily="34" charset="0"/>
              </a:rPr>
              <a:t>We spoke earlier about the way most people react to differences in other people—in this case one person who happens to be more flexible and accommodating and another who’s less so.  Most times we instantly read those differences—and then obey the </a:t>
            </a:r>
            <a:r>
              <a:rPr lang="en-US" sz="800" i="1" dirty="0">
                <a:latin typeface="Aptos Narrow" panose="020B0004020202020204" pitchFamily="34" charset="0"/>
              </a:rPr>
              <a:t>objection to difference </a:t>
            </a:r>
            <a:r>
              <a:rPr lang="en-US" sz="800" dirty="0">
                <a:latin typeface="Aptos Narrow" panose="020B0004020202020204" pitchFamily="34" charset="0"/>
              </a:rPr>
              <a:t>coming from the lower brain.</a:t>
            </a:r>
          </a:p>
          <a:p>
            <a:endParaRPr lang="en-US" sz="800" dirty="0">
              <a:latin typeface="Aptos Narrow" panose="020B0004020202020204" pitchFamily="34" charset="0"/>
            </a:endParaRPr>
          </a:p>
          <a:p>
            <a:r>
              <a:rPr lang="en-US" sz="800" b="1" dirty="0">
                <a:latin typeface="Aptos Narrow" panose="020B0004020202020204" pitchFamily="34" charset="0"/>
              </a:rPr>
              <a:t>(advance redline and turn away arrows, first two graphic circles)</a:t>
            </a:r>
          </a:p>
          <a:p>
            <a:r>
              <a:rPr lang="en-US" sz="800" dirty="0">
                <a:latin typeface="Aptos Narrow" panose="020B0004020202020204" pitchFamily="34" charset="0"/>
              </a:rPr>
              <a:t>Quick to judge, we put up emotional walls between ourselves and others and turn away from the difference the other person presents.</a:t>
            </a:r>
          </a:p>
          <a:p>
            <a:endParaRPr lang="en-US" sz="800" dirty="0">
              <a:latin typeface="Aptos Narrow" panose="020B0004020202020204" pitchFamily="34" charset="0"/>
            </a:endParaRPr>
          </a:p>
          <a:p>
            <a:r>
              <a:rPr lang="en-US" sz="800" b="1" dirty="0">
                <a:latin typeface="Aptos Narrow" panose="020B0004020202020204" pitchFamily="34" charset="0"/>
              </a:rPr>
              <a:t>(advance argument and red circle graphics)</a:t>
            </a:r>
          </a:p>
          <a:p>
            <a:r>
              <a:rPr lang="en-US" sz="800" dirty="0">
                <a:latin typeface="Aptos Narrow" panose="020B0004020202020204" pitchFamily="34" charset="0"/>
              </a:rPr>
              <a:t>If we’re energized or emotionally charged, those objections to differences can quickly turn right into tension and conflict.</a:t>
            </a:r>
          </a:p>
          <a:p>
            <a:endParaRPr lang="en-US" sz="800" dirty="0">
              <a:latin typeface="Aptos Narrow" panose="020B0004020202020204" pitchFamily="34"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 want to encourage you to try something a little different the next time this happens.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800" b="1" dirty="0">
                <a:latin typeface="Aptos Narrow" panose="020B0004020202020204" pitchFamily="34" charset="0"/>
              </a:rPr>
              <a:t>(advance (“OR”) and close-up circle graphic)</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800" dirty="0">
                <a:latin typeface="Aptos Narrow" panose="020B0004020202020204" pitchFamily="34" charset="0"/>
              </a:rPr>
              <a:t>The next time you recognize a difference in someone else, I want you to gather up some fresh curiosity—and put it to work right where the difference occurs.  </a:t>
            </a:r>
          </a:p>
          <a:p>
            <a:endParaRPr lang="en-US" sz="800" dirty="0">
              <a:latin typeface="Aptos Narrow" panose="020B0004020202020204" pitchFamily="34" charset="0"/>
            </a:endParaRPr>
          </a:p>
          <a:p>
            <a:r>
              <a:rPr lang="en-US" sz="800" b="1" dirty="0">
                <a:latin typeface="Aptos Narrow" panose="020B0004020202020204" pitchFamily="34" charset="0"/>
              </a:rPr>
              <a:t>(advance hands and bridge graphics)</a:t>
            </a:r>
          </a:p>
          <a:p>
            <a:r>
              <a:rPr lang="en-US" sz="800" dirty="0">
                <a:latin typeface="Aptos Narrow" panose="020B0004020202020204" pitchFamily="34" charset="0"/>
              </a:rPr>
              <a:t>Knock down those internal walls, build a ‘wonder bridge’ and reach across the boundary with your curiosity, gestures, and questions to learn more about the difference and why it exists.</a:t>
            </a:r>
          </a:p>
          <a:p>
            <a:endParaRPr lang="en-US" sz="800" dirty="0">
              <a:latin typeface="Aptos Narrow" panose="020B0004020202020204" pitchFamily="34" charset="0"/>
            </a:endParaRPr>
          </a:p>
          <a:p>
            <a:r>
              <a:rPr lang="en-US" sz="800" b="1" dirty="0">
                <a:latin typeface="Aptos Narrow" panose="020B0004020202020204" pitchFamily="34" charset="0"/>
              </a:rPr>
              <a:t>(advance green circle graphic)</a:t>
            </a:r>
          </a:p>
          <a:p>
            <a:r>
              <a:rPr lang="en-US" sz="800" dirty="0">
                <a:latin typeface="Aptos Narrow" panose="020B0004020202020204" pitchFamily="34" charset="0"/>
              </a:rPr>
              <a:t>Your goal is not to adopt someone else’s differences for yourself, or to convert other people over to your ways—but only to remain curious, become more aware and then accept that difference going forward—not as better, worse, but just something that makes us wonderfully –and powerfully ‘different.’</a:t>
            </a:r>
          </a:p>
          <a:p>
            <a:endParaRPr lang="en-US" sz="800" dirty="0">
              <a:latin typeface="Aptos Narrow" panose="020B0004020202020204" pitchFamily="34" charset="0"/>
            </a:endParaRPr>
          </a:p>
          <a:p>
            <a:r>
              <a:rPr lang="en-US" sz="800" dirty="0">
                <a:latin typeface="Aptos Narrow" panose="020B0004020202020204" pitchFamily="34" charset="0"/>
              </a:rPr>
              <a:t>How you react to differences is a choice you’ll make dozens of times a day—to do the left, to wall up and feed conflict (in the red circle) or to do the right, to bridge across and learn (in the green circle) --and it is entirely up to you how you respond each time.</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10337E9-602D-418A-A06D-00EE2141383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265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We’re now going to jump into your brand new toolbelt- and talk about how to use your four (4) new tools.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687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prstClr val="black"/>
                </a:solidFill>
                <a:latin typeface="Aptos Narrow" panose="020B0004020202020204" pitchFamily="34" charset="0"/>
              </a:rPr>
              <a:t>Within the </a:t>
            </a:r>
            <a:r>
              <a:rPr lang="en-US" sz="800" i="1" dirty="0">
                <a:solidFill>
                  <a:prstClr val="black"/>
                </a:solidFill>
                <a:latin typeface="Aptos Narrow" panose="020B0004020202020204" pitchFamily="34" charset="0"/>
              </a:rPr>
              <a:t>Safe Conversations’ Dialogue Workshop</a:t>
            </a:r>
            <a:r>
              <a:rPr lang="en-US" sz="800" dirty="0">
                <a:solidFill>
                  <a:prstClr val="black"/>
                </a:solidFill>
                <a:latin typeface="Aptos Narrow" panose="020B0004020202020204" pitchFamily="34" charset="0"/>
              </a:rPr>
              <a:t>, we’re now going to introduce and practice the use of four (4) specific tools.</a:t>
            </a:r>
          </a:p>
          <a:p>
            <a:pPr defTabSz="931774">
              <a:defRPr/>
            </a:pPr>
            <a:endParaRPr lang="en-US" sz="800" b="1"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tools)</a:t>
            </a:r>
          </a:p>
          <a:p>
            <a:pPr defTabSz="931774">
              <a:defRPr/>
            </a:pPr>
            <a:r>
              <a:rPr lang="en-US" sz="800" dirty="0">
                <a:solidFill>
                  <a:prstClr val="black"/>
                </a:solidFill>
                <a:latin typeface="Aptos Narrow" panose="020B0004020202020204" pitchFamily="34" charset="0"/>
              </a:rPr>
              <a:t>Affirmations, Zero Negativity, Awareness, and Structured Dialogue.</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pillars) </a:t>
            </a:r>
          </a:p>
          <a:p>
            <a:pPr defTabSz="931774">
              <a:defRPr/>
            </a:pPr>
            <a:r>
              <a:rPr lang="en-US" sz="800" dirty="0">
                <a:solidFill>
                  <a:prstClr val="black"/>
                </a:solidFill>
                <a:latin typeface="Aptos Narrow" panose="020B0004020202020204" pitchFamily="34" charset="0"/>
              </a:rPr>
              <a:t>These four tools form the foundation for building better connections between two people…</a:t>
            </a:r>
          </a:p>
          <a:p>
            <a:pPr defTabSz="931774">
              <a:defRPr/>
            </a:pPr>
            <a:r>
              <a:rPr lang="en-US" sz="800" dirty="0">
                <a:solidFill>
                  <a:prstClr val="black"/>
                </a:solidFill>
                <a:latin typeface="Aptos Narrow" panose="020B0004020202020204" pitchFamily="34" charset="0"/>
              </a:rPr>
              <a:t> </a:t>
            </a:r>
          </a:p>
          <a:p>
            <a:pPr defTabSz="931774">
              <a:defRPr/>
            </a:pPr>
            <a:r>
              <a:rPr lang="en-US" sz="800" b="1" dirty="0">
                <a:solidFill>
                  <a:prstClr val="black"/>
                </a:solidFill>
                <a:latin typeface="Aptos Narrow" panose="020B0004020202020204" pitchFamily="34" charset="0"/>
              </a:rPr>
              <a:t>(advance bullet (Psychological…)) </a:t>
            </a:r>
          </a:p>
          <a:p>
            <a:pPr defTabSz="931774">
              <a:defRPr/>
            </a:pPr>
            <a:r>
              <a:rPr lang="en-US" sz="800" dirty="0">
                <a:solidFill>
                  <a:prstClr val="black"/>
                </a:solidFill>
                <a:latin typeface="Aptos Narrow" panose="020B0004020202020204" pitchFamily="34" charset="0"/>
              </a:rPr>
              <a:t>and when you use them with the people in your lives, they will help create and support the vital ingredient necessary for greater connectivity and relationship development</a:t>
            </a:r>
            <a:r>
              <a:rPr lang="en-US" sz="800" i="1" dirty="0">
                <a:solidFill>
                  <a:prstClr val="black"/>
                </a:solidFill>
                <a:latin typeface="Aptos Narrow" panose="020B0004020202020204" pitchFamily="34" charset="0"/>
              </a:rPr>
              <a:t>: psychological safety.</a:t>
            </a:r>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3396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Here’s a quick introduction!</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(Affirmations))</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Affirmations are behaviors that support and highlight the uniqueness of each person, the power that differences offer us, and the value of connections between people.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When Affirmations are offered to other people, toxic negativity is diffused, and connections can be created and restored.</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(Zero Negativity))</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Zero Negativity is a commitment to avoid the use of shame, blame, or criticism towards others in your daily routines. </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Creating a Zero Negativity environment better protects each person's self-image, promotes psychological safety and prepares the space between people for connections and relationship.  </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(Awareness))</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Awareness is actively remaining receptive to a range of emotional truths: that we each deserve empathy, compassion, grace and space to remain different and unique.  </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Developing well-tuned awareness allows us to remain curious towards each other—even when we’re faced with some pretty challenging behaviors from other people.  </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(Structured Dialogue))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Our fourth and final tool is Structured Dialogue, a conversational template of six simple steps and sentence stems designed to encourage two-way, interactive speaking and listening.   These language techniques have been proven out over four decades of clinical therapy, workshop practice, and the real-world experience of hundreds of thousands of people.</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45</a:t>
            </a:fld>
            <a:endParaRPr lang="en-US"/>
          </a:p>
        </p:txBody>
      </p:sp>
    </p:spTree>
    <p:extLst>
      <p:ext uri="{BB962C8B-B14F-4D97-AF65-F5344CB8AC3E}">
        <p14:creationId xmlns:p14="http://schemas.microsoft.com/office/powerpoint/2010/main" val="3923012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dirty="0">
                <a:latin typeface="Aptos Narrow" panose="020B0004020202020204" pitchFamily="34" charset="0"/>
              </a:rPr>
              <a:t>The first of these four tools is the practice of sharing affirmations with each other.</a:t>
            </a:r>
          </a:p>
        </p:txBody>
      </p:sp>
      <p:sp>
        <p:nvSpPr>
          <p:cNvPr id="4" name="Slide Number Placeholder 3"/>
          <p:cNvSpPr>
            <a:spLocks noGrp="1"/>
          </p:cNvSpPr>
          <p:nvPr>
            <p:ph type="sldNum" sz="quarter" idx="5"/>
          </p:nvPr>
        </p:nvSpPr>
        <p:spPr/>
        <p:txBody>
          <a:bodyPr/>
          <a:lstStyle/>
          <a:p>
            <a:fld id="{DD1E7993-E4E5-4064-A6CA-93B04F07AE99}" type="slidenum">
              <a:rPr lang="en-US" smtClean="0"/>
              <a:t>46</a:t>
            </a:fld>
            <a:endParaRPr lang="en-US"/>
          </a:p>
        </p:txBody>
      </p:sp>
    </p:spTree>
    <p:extLst>
      <p:ext uri="{BB962C8B-B14F-4D97-AF65-F5344CB8AC3E}">
        <p14:creationId xmlns:p14="http://schemas.microsoft.com/office/powerpoint/2010/main" val="3946594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b="1" dirty="0">
                <a:solidFill>
                  <a:prstClr val="black"/>
                </a:solidFill>
                <a:latin typeface="Aptos Narrow" panose="020B0004020202020204" pitchFamily="34" charset="0"/>
                <a:cs typeface="Arial"/>
              </a:rPr>
              <a:t>(advance bullets (Collection), (Promote…), (Challenge…), and (Build))</a:t>
            </a:r>
          </a:p>
          <a:p>
            <a:pPr marL="0" marR="0" lvl="0" indent="0" algn="l" defTabSz="949478"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ptos Narrow" panose="020B0004020202020204" pitchFamily="34" charset="0"/>
                <a:cs typeface="Arial"/>
              </a:rPr>
              <a:t>Perhaps you’ve heard of affirmations before?   Affirmations are a collection of positive expression that promote self-confidence and reduce anxiety.</a:t>
            </a:r>
          </a:p>
          <a:p>
            <a:pPr defTabSz="949478">
              <a:defRPr/>
            </a:pPr>
            <a:endParaRPr lang="en-US" sz="800" dirty="0">
              <a:solidFill>
                <a:prstClr val="black"/>
              </a:solidFill>
              <a:latin typeface="Aptos Narrow" panose="020B0004020202020204" pitchFamily="34" charset="0"/>
              <a:cs typeface="Arial"/>
            </a:endParaRPr>
          </a:p>
          <a:p>
            <a:pPr defTabSz="949478">
              <a:defRPr/>
            </a:pPr>
            <a:r>
              <a:rPr lang="en-US" sz="800" b="1" dirty="0">
                <a:solidFill>
                  <a:prstClr val="black"/>
                </a:solidFill>
                <a:latin typeface="Aptos Narrow" panose="020B0004020202020204" pitchFamily="34" charset="0"/>
                <a:cs typeface="Arial"/>
              </a:rPr>
              <a:t>(advance orange graphic and</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Arial"/>
              </a:rPr>
              <a:t> bullet (Supplied internally…))</a:t>
            </a:r>
            <a:r>
              <a:rPr lang="en-US" sz="800" b="1" dirty="0">
                <a:solidFill>
                  <a:prstClr val="black"/>
                </a:solidFill>
                <a:latin typeface="Aptos Narrow" panose="020B0004020202020204" pitchFamily="34" charset="0"/>
                <a:cs typeface="Arial"/>
              </a:rPr>
              <a:t>)</a:t>
            </a:r>
          </a:p>
          <a:p>
            <a:pPr defTabSz="949478">
              <a:defRPr/>
            </a:pPr>
            <a:r>
              <a:rPr lang="en-US" sz="800" dirty="0">
                <a:solidFill>
                  <a:prstClr val="black"/>
                </a:solidFill>
                <a:latin typeface="Aptos Narrow" panose="020B0004020202020204" pitchFamily="34" charset="0"/>
                <a:cs typeface="Arial"/>
              </a:rPr>
              <a:t>Affirmations can be supplied internally, by someone providing themselves with a supportive self-talk or an internal voice to boost a person’s self-confidence and self worth.</a:t>
            </a:r>
          </a:p>
          <a:p>
            <a:pPr defTabSz="949478">
              <a:defRPr/>
            </a:pPr>
            <a:endParaRPr lang="en-US" sz="800" dirty="0">
              <a:solidFill>
                <a:prstClr val="black"/>
              </a:solidFill>
              <a:latin typeface="Aptos Narrow" panose="020B0004020202020204" pitchFamily="34" charset="0"/>
              <a:cs typeface="Arial"/>
            </a:endParaRPr>
          </a:p>
          <a:p>
            <a:pPr defTabSz="949478">
              <a:defRPr/>
            </a:pPr>
            <a:r>
              <a:rPr lang="en-US" sz="800" b="1" dirty="0">
                <a:solidFill>
                  <a:prstClr val="black"/>
                </a:solidFill>
                <a:latin typeface="Aptos Narrow" panose="020B0004020202020204" pitchFamily="34" charset="0"/>
                <a:cs typeface="Arial"/>
              </a:rPr>
              <a:t>(advance blue graphic and bullet (Supplied externally…)))</a:t>
            </a:r>
          </a:p>
          <a:p>
            <a:pPr defTabSz="949478">
              <a:defRPr/>
            </a:pPr>
            <a:r>
              <a:rPr lang="en-US" sz="800" dirty="0">
                <a:solidFill>
                  <a:prstClr val="black"/>
                </a:solidFill>
                <a:latin typeface="Aptos Narrow" panose="020B0004020202020204" pitchFamily="34" charset="0"/>
                <a:cs typeface="Arial"/>
              </a:rPr>
              <a:t>Affirmations could also be supplied externally by other people wishing to validate the value and uniqueness of another person, also building self-confidence and esteem in the process.</a:t>
            </a:r>
          </a:p>
          <a:p>
            <a:pPr defTabSz="949478">
              <a:defRPr/>
            </a:pPr>
            <a:endParaRPr lang="en-US" sz="800" dirty="0">
              <a:solidFill>
                <a:prstClr val="black"/>
              </a:solidFill>
              <a:latin typeface="Aptos Narrow" panose="020B0004020202020204" pitchFamily="34" charset="0"/>
              <a:cs typeface="Arial"/>
            </a:endParaRPr>
          </a:p>
          <a:p>
            <a:pPr defTabSz="949478">
              <a:defRPr/>
            </a:pPr>
            <a:r>
              <a:rPr lang="en-US" sz="800" dirty="0">
                <a:solidFill>
                  <a:prstClr val="black"/>
                </a:solidFill>
                <a:latin typeface="Aptos Narrow" panose="020B0004020202020204" pitchFamily="34" charset="0"/>
                <a:cs typeface="Arial"/>
              </a:rPr>
              <a:t>While those internal affirmations are certainly useful, our focus in the </a:t>
            </a:r>
            <a:r>
              <a:rPr lang="en-US" sz="800" i="1" dirty="0">
                <a:solidFill>
                  <a:prstClr val="black"/>
                </a:solidFill>
                <a:latin typeface="Aptos Narrow" panose="020B0004020202020204" pitchFamily="34" charset="0"/>
                <a:cs typeface="Arial"/>
              </a:rPr>
              <a:t>Safe Conversations’ Dialogue Workshop</a:t>
            </a:r>
            <a:r>
              <a:rPr lang="en-US" sz="800" dirty="0">
                <a:solidFill>
                  <a:prstClr val="black"/>
                </a:solidFill>
                <a:latin typeface="Aptos Narrow" panose="020B0004020202020204" pitchFamily="34" charset="0"/>
                <a:cs typeface="Arial"/>
              </a:rPr>
              <a:t> will be on the external affirmations that we supply to each other.</a:t>
            </a:r>
          </a:p>
        </p:txBody>
      </p:sp>
      <p:sp>
        <p:nvSpPr>
          <p:cNvPr id="4" name="Slide Number Placeholder 3"/>
          <p:cNvSpPr>
            <a:spLocks noGrp="1"/>
          </p:cNvSpPr>
          <p:nvPr>
            <p:ph type="sldNum" sz="quarter" idx="5"/>
          </p:nvPr>
        </p:nvSpPr>
        <p:spPr/>
        <p:txBody>
          <a:bodyPr/>
          <a:lstStyle/>
          <a:p>
            <a:fld id="{DD1E7993-E4E5-4064-A6CA-93B04F07AE99}" type="slidenum">
              <a:rPr lang="en-US" smtClean="0"/>
              <a:t>47</a:t>
            </a:fld>
            <a:endParaRPr lang="en-US"/>
          </a:p>
        </p:txBody>
      </p:sp>
    </p:spTree>
    <p:extLst>
      <p:ext uri="{BB962C8B-B14F-4D97-AF65-F5344CB8AC3E}">
        <p14:creationId xmlns:p14="http://schemas.microsoft.com/office/powerpoint/2010/main" val="153455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The practice of sharing Affirmations is a routine of using of four (4) Affirmations tools with the people in your life… </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(The Affirmation…) and (SHARE…))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The first of these Affirmation Tools is to  SHARE an Appreciation with someone.  This is noticing and then sharing something about someone that you admire or respect.  It could be a value, trait, or habit that you’ve observed and wish to recognize.</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(OFFER…))</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You can OFFER someone Support:  This is when you do something for someone that they didn’t ask for and weren’t expecting.  It is a spontaneous way to make them feel supported, like bringing them a cup of coffee, folding laundry, cutting the grass, or cleaning up the kitchen.</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(INVITE…))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INVITATIONS to Connect are another great form of affirmation.  These are requests or actions that indicate a desire to focus and spend a little time on your connection.  For example, you could organize a surprise lunch or coffee/snack together, or a dinner out if it’s been some time since you’ve spent quality time together to visit. </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(CREATE…))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Lastly, you can affirm the variety of different interests in others by CREATING fun experiences.  For example, you could organize a day hike, mini-golf evening, birthday celebration or museum outing. </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It is important to realize that different people respond differently to different types of Affirmation.  Most people are motivated by forms of appreciation like these, but it’s possible that some may simply prefer more dedicated, personalized one-on-one conversation from you.  Some people like to be celebrated and appreciated publicly in front of others, while other people may feel uncomfortable with the additional attention.  </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Everyone is unique, so take the time to continue to get to know the people in your life so you can understand what affirmations have the most impact for them.</a:t>
            </a:r>
            <a:endParaRPr lang="en-US" sz="800" dirty="0">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fld id="{DD1E7993-E4E5-4064-A6CA-93B04F07AE99}" type="slidenum">
              <a:rPr lang="en-US" smtClean="0"/>
              <a:t>48</a:t>
            </a:fld>
            <a:endParaRPr lang="en-US"/>
          </a:p>
        </p:txBody>
      </p:sp>
    </p:spTree>
    <p:extLst>
      <p:ext uri="{BB962C8B-B14F-4D97-AF65-F5344CB8AC3E}">
        <p14:creationId xmlns:p14="http://schemas.microsoft.com/office/powerpoint/2010/main" val="3663832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cs typeface="Arial"/>
              </a:rPr>
              <a:t>If you’re curious why affirmations are so important, there’s a good reason.</a:t>
            </a:r>
          </a:p>
          <a:p>
            <a:pPr defTabSz="949478">
              <a:defRPr/>
            </a:pPr>
            <a:endParaRPr lang="en-US" sz="800" dirty="0">
              <a:solidFill>
                <a:prstClr val="black"/>
              </a:solidFill>
              <a:latin typeface="Aptos Narrow" panose="020B0004020202020204" pitchFamily="34" charset="0"/>
              <a:cs typeface="Arial"/>
            </a:endParaRPr>
          </a:p>
          <a:p>
            <a:pPr defTabSz="949478">
              <a:defRPr/>
            </a:pPr>
            <a:r>
              <a:rPr lang="en-US" sz="800" b="1" dirty="0">
                <a:solidFill>
                  <a:prstClr val="black"/>
                </a:solidFill>
                <a:latin typeface="Aptos Narrow" panose="020B0004020202020204" pitchFamily="34" charset="0"/>
                <a:cs typeface="Arial"/>
              </a:rPr>
              <a:t>(advance bullets (Brains…))</a:t>
            </a:r>
          </a:p>
          <a:p>
            <a:pPr defTabSz="949478">
              <a:defRPr/>
            </a:pPr>
            <a:r>
              <a:rPr lang="en-US" sz="800" dirty="0">
                <a:solidFill>
                  <a:prstClr val="black"/>
                </a:solidFill>
                <a:latin typeface="Aptos Narrow" panose="020B0004020202020204" pitchFamily="34" charset="0"/>
                <a:cs typeface="Arial"/>
              </a:rPr>
              <a:t>Because of our instinctive nature to want to survive, our brains have evolved the habit of developing biases and shortcuts to facilitate quick-thinking and decision making.  Doing so saves both time and energy- important quantities that might be in short supply in a pinch.</a:t>
            </a:r>
          </a:p>
          <a:p>
            <a:pPr defTabSz="949478">
              <a:defRPr/>
            </a:pPr>
            <a:endParaRPr lang="en-US" sz="800" dirty="0">
              <a:solidFill>
                <a:prstClr val="black"/>
              </a:solidFill>
              <a:latin typeface="Aptos Narrow" panose="020B0004020202020204" pitchFamily="34" charset="0"/>
              <a:cs typeface="Arial"/>
            </a:endParaRPr>
          </a:p>
          <a:p>
            <a:pPr defTabSz="949478">
              <a:defRPr/>
            </a:pPr>
            <a:r>
              <a:rPr lang="en-US" sz="800" b="1" dirty="0">
                <a:solidFill>
                  <a:prstClr val="black"/>
                </a:solidFill>
                <a:latin typeface="Aptos Narrow" panose="020B0004020202020204" pitchFamily="34" charset="0"/>
                <a:cs typeface="Arial"/>
              </a:rPr>
              <a:t>(advance bullets (Brains hurry…))</a:t>
            </a:r>
          </a:p>
          <a:p>
            <a:pPr defTabSz="949478">
              <a:defRPr/>
            </a:pPr>
            <a:r>
              <a:rPr lang="en-US" sz="800" dirty="0">
                <a:solidFill>
                  <a:prstClr val="black"/>
                </a:solidFill>
                <a:latin typeface="Aptos Narrow" panose="020B0004020202020204" pitchFamily="34" charset="0"/>
                <a:cs typeface="Arial"/>
              </a:rPr>
              <a:t>As brains develop these biases and shortcuts, brains hastily jump to conclusions and catastrophize, defaulting to the most negative interpretation—including underestimating and downgrading our own capabilities and self-image--as a function of self-preservation.</a:t>
            </a:r>
          </a:p>
          <a:p>
            <a:pPr defTabSz="949478">
              <a:defRPr/>
            </a:pPr>
            <a:endParaRPr lang="en-US" sz="800" dirty="0">
              <a:solidFill>
                <a:prstClr val="black"/>
              </a:solidFill>
              <a:latin typeface="Aptos Narrow" panose="020B0004020202020204" pitchFamily="34" charset="0"/>
              <a:cs typeface="Arial"/>
            </a:endParaRPr>
          </a:p>
          <a:p>
            <a:pPr defTabSz="949478">
              <a:defRPr/>
            </a:pPr>
            <a:r>
              <a:rPr lang="en-US" sz="800" b="1" dirty="0">
                <a:solidFill>
                  <a:prstClr val="black"/>
                </a:solidFill>
                <a:latin typeface="Aptos Narrow" panose="020B0004020202020204" pitchFamily="34" charset="0"/>
                <a:cs typeface="Arial"/>
              </a:rPr>
              <a:t>(advance bullets (Affirmations…)</a:t>
            </a:r>
          </a:p>
          <a:p>
            <a:pPr defTabSz="949478">
              <a:defRPr/>
            </a:pPr>
            <a:r>
              <a:rPr lang="en-US" sz="800" dirty="0">
                <a:solidFill>
                  <a:prstClr val="black"/>
                </a:solidFill>
                <a:latin typeface="Aptos Narrow" panose="020B0004020202020204" pitchFamily="34" charset="0"/>
                <a:cs typeface="Arial"/>
              </a:rPr>
              <a:t>Affirmations can create and repair self-confidence and self-esteem, re-write positive neural pathways in the brain, and boost and protect our impression of our abilities.</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49</a:t>
            </a:fld>
            <a:endParaRPr lang="en-US"/>
          </a:p>
        </p:txBody>
      </p:sp>
    </p:spTree>
    <p:extLst>
      <p:ext uri="{BB962C8B-B14F-4D97-AF65-F5344CB8AC3E}">
        <p14:creationId xmlns:p14="http://schemas.microsoft.com/office/powerpoint/2010/main" val="387532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ptos Narrow" panose="020B0004020202020204" pitchFamily="34" charset="0"/>
              </a:rPr>
              <a:t>(first bullets “Maybe…” and “My most…” appear on the screen)</a:t>
            </a:r>
          </a:p>
          <a:p>
            <a:endParaRPr lang="en-US" sz="800" dirty="0">
              <a:latin typeface="Aptos Narrow" panose="020B0004020202020204" pitchFamily="34" charset="0"/>
            </a:endParaRPr>
          </a:p>
          <a:p>
            <a:r>
              <a:rPr lang="en-US" sz="800" dirty="0">
                <a:latin typeface="Aptos Narrow" panose="020B0004020202020204" pitchFamily="34" charset="0"/>
              </a:rPr>
              <a:t>…and what might have motivated you sign up for today’s </a:t>
            </a:r>
            <a:r>
              <a:rPr lang="en-US" sz="800" i="1" dirty="0">
                <a:latin typeface="Aptos Narrow" panose="020B0004020202020204" pitchFamily="34" charset="0"/>
              </a:rPr>
              <a:t>Safe Conversations’ Dialogue Workshop</a:t>
            </a:r>
            <a:r>
              <a:rPr lang="en-US" sz="800" dirty="0">
                <a:latin typeface="Aptos Narrow" panose="020B0004020202020204" pitchFamily="34" charset="0"/>
              </a:rPr>
              <a:t>.</a:t>
            </a:r>
          </a:p>
          <a:p>
            <a:endParaRPr lang="en-US" sz="800" dirty="0">
              <a:latin typeface="Aptos Narrow" panose="020B0004020202020204" pitchFamily="34" charset="0"/>
            </a:endParaRPr>
          </a:p>
          <a:p>
            <a:r>
              <a:rPr lang="en-US" sz="800" dirty="0">
                <a:latin typeface="Aptos Narrow" panose="020B0004020202020204" pitchFamily="34" charset="0"/>
              </a:rPr>
              <a:t>For some of you, perhaps there’s something missing in one or more of your most important relationships.</a:t>
            </a:r>
          </a:p>
          <a:p>
            <a:endParaRPr lang="en-US" sz="800" dirty="0">
              <a:latin typeface="Aptos Narrow" panose="020B0004020202020204" pitchFamily="34" charset="0"/>
            </a:endParaRPr>
          </a:p>
          <a:p>
            <a:r>
              <a:rPr lang="en-US" sz="800" b="1" dirty="0">
                <a:latin typeface="Aptos Narrow" panose="020B0004020202020204" pitchFamily="34" charset="0"/>
              </a:rPr>
              <a:t>(advance bullet “I feel.”)</a:t>
            </a:r>
          </a:p>
          <a:p>
            <a:r>
              <a:rPr lang="en-US" sz="800" dirty="0">
                <a:latin typeface="Aptos Narrow" panose="020B0004020202020204" pitchFamily="34" charset="0"/>
              </a:rPr>
              <a:t>For others, maybe it’s a feeling of disconnection at home or at work.</a:t>
            </a:r>
          </a:p>
          <a:p>
            <a:endParaRPr lang="en-US" sz="800" dirty="0">
              <a:latin typeface="Aptos Narrow" panose="020B0004020202020204" pitchFamily="34" charset="0"/>
            </a:endParaRPr>
          </a:p>
          <a:p>
            <a:r>
              <a:rPr lang="en-US" sz="800" b="1" dirty="0">
                <a:latin typeface="Aptos Narrow" panose="020B0004020202020204" pitchFamily="34" charset="0"/>
              </a:rPr>
              <a:t>(advance bullet “Nobody…”)</a:t>
            </a:r>
          </a:p>
          <a:p>
            <a:r>
              <a:rPr lang="en-US" sz="800" dirty="0">
                <a:latin typeface="Aptos Narrow" panose="020B0004020202020204" pitchFamily="34" charset="0"/>
              </a:rPr>
              <a:t>Still others might just feel that no one seems to understand who you are at heart or what you’re all about. </a:t>
            </a:r>
          </a:p>
          <a:p>
            <a:endParaRPr lang="en-US" sz="800" dirty="0">
              <a:latin typeface="Aptos Narrow" panose="020B0004020202020204" pitchFamily="34" charset="0"/>
            </a:endParaRPr>
          </a:p>
          <a:p>
            <a:r>
              <a:rPr lang="en-US" sz="800" b="1" dirty="0">
                <a:latin typeface="Aptos Narrow" panose="020B0004020202020204" pitchFamily="34" charset="0"/>
              </a:rPr>
              <a:t>(advance bullet (“…or something else…”))</a:t>
            </a:r>
          </a:p>
          <a:p>
            <a:r>
              <a:rPr lang="en-US" sz="800" dirty="0">
                <a:latin typeface="Aptos Narrow" panose="020B0004020202020204" pitchFamily="34" charset="0"/>
              </a:rPr>
              <a:t>There might be a number of different reasons beyond those, as well.</a:t>
            </a:r>
          </a:p>
          <a:p>
            <a:endParaRPr lang="en-US" sz="800" b="1" dirty="0">
              <a:latin typeface="Aptos Narrow" panose="020B0004020202020204" pitchFamily="34" charset="0"/>
            </a:endParaRPr>
          </a:p>
          <a:p>
            <a:r>
              <a:rPr lang="en-US" sz="800" b="1" dirty="0">
                <a:latin typeface="Aptos Narrow" panose="020B0004020202020204" pitchFamily="34" charset="0"/>
              </a:rPr>
              <a:t>(advance bullet “…if so,… “</a:t>
            </a:r>
          </a:p>
          <a:p>
            <a:r>
              <a:rPr lang="en-US" sz="800" dirty="0">
                <a:latin typeface="Aptos Narrow" panose="020B0004020202020204" pitchFamily="34" charset="0"/>
              </a:rPr>
              <a:t>In all of those cases, the good news is that the skills and behaviors we’ll discuss today will likely help.</a:t>
            </a:r>
          </a:p>
        </p:txBody>
      </p:sp>
      <p:sp>
        <p:nvSpPr>
          <p:cNvPr id="4" name="Slide Number Placeholder 3"/>
          <p:cNvSpPr>
            <a:spLocks noGrp="1"/>
          </p:cNvSpPr>
          <p:nvPr>
            <p:ph type="sldNum" sz="quarter" idx="5"/>
          </p:nvPr>
        </p:nvSpPr>
        <p:spPr/>
        <p:txBody>
          <a:bodyPr/>
          <a:lstStyle/>
          <a:p>
            <a:fld id="{DD1E7993-E4E5-4064-A6CA-93B04F07AE99}" type="slidenum">
              <a:rPr lang="en-US" smtClean="0"/>
              <a:t>5</a:t>
            </a:fld>
            <a:endParaRPr lang="en-US" dirty="0"/>
          </a:p>
        </p:txBody>
      </p:sp>
    </p:spTree>
    <p:extLst>
      <p:ext uri="{BB962C8B-B14F-4D97-AF65-F5344CB8AC3E}">
        <p14:creationId xmlns:p14="http://schemas.microsoft.com/office/powerpoint/2010/main" val="1051083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cs typeface="Arial"/>
              </a:rPr>
              <a:t>For people dealing with high stress and anxiety, the lower brain signals neurotransmitters like adrenaline and cortisol to help spark some helpful physical responses like increased blood flow and bursts of short-term energy.  However, if that high-stress pattern repeatedly leaves excess neurochemicals left about the body, the effects on health become detrimental, and promote chronic conditions like heart disease, high blood pressure and diabetes.</a:t>
            </a:r>
          </a:p>
          <a:p>
            <a:pPr defTabSz="967518">
              <a:defRPr/>
            </a:pPr>
            <a:endParaRPr lang="en-US" sz="800" b="1" dirty="0">
              <a:solidFill>
                <a:prstClr val="black"/>
              </a:solidFill>
              <a:latin typeface="Aptos Narrow" panose="020B0004020202020204" pitchFamily="34" charset="0"/>
              <a:cs typeface="Arial"/>
            </a:endParaRPr>
          </a:p>
          <a:p>
            <a:pPr marL="0" marR="0" lvl="0" indent="0" algn="l" defTabSz="9494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Arial"/>
              </a:rPr>
              <a:t>The introduction of affirmations affects us in two ways:</a:t>
            </a:r>
          </a:p>
          <a:p>
            <a:pPr marL="0" marR="0" lvl="0" indent="0" algn="l" defTabSz="967518"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Aptos Narrow" panose="020B0004020202020204" pitchFamily="34" charset="0"/>
                <a:cs typeface="Arial"/>
              </a:rPr>
              <a:t>(advance bullets (Physiologically…) and next group)</a:t>
            </a:r>
          </a:p>
          <a:p>
            <a:pPr defTabSz="967518">
              <a:defRPr/>
            </a:pPr>
            <a:r>
              <a:rPr lang="en-US" sz="800" dirty="0">
                <a:solidFill>
                  <a:prstClr val="black"/>
                </a:solidFill>
                <a:latin typeface="Aptos Narrow" panose="020B0004020202020204" pitchFamily="34" charset="0"/>
                <a:cs typeface="Arial"/>
              </a:rPr>
              <a:t>Physiologically, a</a:t>
            </a:r>
            <a:r>
              <a:rPr lang="en-US" sz="800" b="0" dirty="0">
                <a:solidFill>
                  <a:prstClr val="black"/>
                </a:solidFill>
                <a:latin typeface="Aptos Narrow" panose="020B0004020202020204" pitchFamily="34" charset="0"/>
                <a:cs typeface="Arial"/>
              </a:rPr>
              <a:t>ffirmations drive brain processing up into the upper brain, and signal a different set of endorphins and neurochemicals (specifically dopamine, acetylcholine, norepinephrine, and serotonin), and help to counter the effects of stress and anxiety responses and instead promote happiness, calm and focus in the brain.</a:t>
            </a:r>
          </a:p>
          <a:p>
            <a:pPr defTabSz="967518">
              <a:defRPr/>
            </a:pPr>
            <a:endParaRPr lang="en-US" sz="800" b="0" dirty="0">
              <a:solidFill>
                <a:prstClr val="black"/>
              </a:solidFill>
              <a:latin typeface="Aptos Narrow" panose="020B0004020202020204" pitchFamily="34" charset="0"/>
              <a:cs typeface="Arial"/>
            </a:endParaRPr>
          </a:p>
          <a:p>
            <a:pPr defTabSz="967518">
              <a:defRPr/>
            </a:pPr>
            <a:r>
              <a:rPr lang="en-US" sz="800" b="1" dirty="0">
                <a:solidFill>
                  <a:prstClr val="black"/>
                </a:solidFill>
                <a:latin typeface="Aptos Narrow" panose="020B0004020202020204" pitchFamily="34" charset="0"/>
                <a:cs typeface="Arial"/>
              </a:rPr>
              <a:t>(advance bullet (Emotionally…) and next group))</a:t>
            </a:r>
          </a:p>
          <a:p>
            <a:pPr defTabSz="967518">
              <a:defRPr/>
            </a:pPr>
            <a:r>
              <a:rPr lang="en-US" sz="800" b="0" dirty="0">
                <a:solidFill>
                  <a:prstClr val="black"/>
                </a:solidFill>
                <a:latin typeface="Aptos Narrow" panose="020B0004020202020204" pitchFamily="34" charset="0"/>
                <a:cs typeface="Arial"/>
              </a:rPr>
              <a:t>Emotionally, those neurotransmitters not only calm the body, but also calm the mind.  In the presence of affirmations, thinking is elevated into the upper brain where logic and balanced thought dominate.  Brains can now more fully consider supportive ideas and override some of the precautionary underestimation caused by protective bias.  </a:t>
            </a:r>
          </a:p>
          <a:p>
            <a:pPr defTabSz="967518">
              <a:defRPr/>
            </a:pPr>
            <a:endParaRPr lang="en-US" sz="800" b="0" dirty="0">
              <a:solidFill>
                <a:prstClr val="black"/>
              </a:solidFill>
              <a:latin typeface="Aptos Narrow" panose="020B0004020202020204" pitchFamily="34" charset="0"/>
              <a:cs typeface="Arial"/>
            </a:endParaRPr>
          </a:p>
          <a:p>
            <a:pPr defTabSz="967518">
              <a:defRPr/>
            </a:pPr>
            <a:r>
              <a:rPr lang="en-US" sz="800" dirty="0">
                <a:solidFill>
                  <a:prstClr val="black"/>
                </a:solidFill>
                <a:latin typeface="Aptos Narrow" panose="020B0004020202020204" pitchFamily="34" charset="0"/>
                <a:cs typeface="Arial"/>
              </a:rPr>
              <a:t>When people practice sharing affirmations in large numbers, the widespread creation of psychological safety encourages people to communicate more honestly and productively.</a:t>
            </a:r>
          </a:p>
        </p:txBody>
      </p:sp>
      <p:sp>
        <p:nvSpPr>
          <p:cNvPr id="4" name="Slide Number Placeholder 3"/>
          <p:cNvSpPr>
            <a:spLocks noGrp="1"/>
          </p:cNvSpPr>
          <p:nvPr>
            <p:ph type="sldNum" sz="quarter" idx="5"/>
          </p:nvPr>
        </p:nvSpPr>
        <p:spPr/>
        <p:txBody>
          <a:bodyPr/>
          <a:lstStyle/>
          <a:p>
            <a:fld id="{DD1E7993-E4E5-4064-A6CA-93B04F07AE99}" type="slidenum">
              <a:rPr lang="en-US" smtClean="0"/>
              <a:t>50</a:t>
            </a:fld>
            <a:endParaRPr lang="en-US"/>
          </a:p>
        </p:txBody>
      </p:sp>
    </p:spTree>
    <p:extLst>
      <p:ext uri="{BB962C8B-B14F-4D97-AF65-F5344CB8AC3E}">
        <p14:creationId xmlns:p14="http://schemas.microsoft.com/office/powerpoint/2010/main" val="3745441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(Head into…), (Give…), and (Add…)</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We’re now going to move into breakout rooms in our Webshop (or have you work with a partner in a workshop) to give you a chance to try out and practice some of your Affirmations’ Toolbox.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When it’s your turn to share, INVITE your practice partner to either some dedicated time to CONNECT one day this week, or INVITE them to JOIN you for a FUN activity, one day this week.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If you are just getting acquainted with your practice partner, improvise the details of the invitation, but go through the practice of actually extending the invitation.   In your role play, add as much depth as you’d like.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(5-8</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(One…), and (One…)</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and depth graphic))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You’ll each get a chance to practice your invitation once, taking a turn with each role, once as the Sender and once as the Receiver.  Take 2-3 minutes for each role and have a little fun with it.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Any questions for me?  OK, let’s take (xx) minutes and then we’ll get back together and discuss.</a:t>
            </a:r>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7108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tool is called Zero Negativity.</a:t>
            </a:r>
          </a:p>
        </p:txBody>
      </p:sp>
      <p:sp>
        <p:nvSpPr>
          <p:cNvPr id="4" name="Slide Number Placeholder 3"/>
          <p:cNvSpPr>
            <a:spLocks noGrp="1"/>
          </p:cNvSpPr>
          <p:nvPr>
            <p:ph type="sldNum" sz="quarter" idx="5"/>
          </p:nvPr>
        </p:nvSpPr>
        <p:spPr/>
        <p:txBody>
          <a:bodyPr/>
          <a:lstStyle/>
          <a:p>
            <a:fld id="{DD1E7993-E4E5-4064-A6CA-93B04F07AE99}" type="slidenum">
              <a:rPr lang="en-US" smtClean="0"/>
              <a:t>52</a:t>
            </a:fld>
            <a:endParaRPr lang="en-US"/>
          </a:p>
        </p:txBody>
      </p:sp>
    </p:spTree>
    <p:extLst>
      <p:ext uri="{BB962C8B-B14F-4D97-AF65-F5344CB8AC3E}">
        <p14:creationId xmlns:p14="http://schemas.microsoft.com/office/powerpoint/2010/main" val="2263867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prstClr val="black"/>
                </a:solidFill>
                <a:latin typeface="Aptos Narrow" panose="020B0004020202020204" pitchFamily="34" charset="0"/>
              </a:rPr>
              <a:t>You start the use of this tool by making a commitment to </a:t>
            </a:r>
            <a:r>
              <a:rPr lang="en-US" sz="800" i="1" dirty="0">
                <a:solidFill>
                  <a:prstClr val="black"/>
                </a:solidFill>
                <a:latin typeface="Aptos Narrow" panose="020B0004020202020204" pitchFamily="34" charset="0"/>
              </a:rPr>
              <a:t>Zero Negativity</a:t>
            </a:r>
            <a:r>
              <a:rPr lang="en-US" sz="800" dirty="0">
                <a:solidFill>
                  <a:prstClr val="black"/>
                </a:solidFill>
                <a:latin typeface="Aptos Narrow" panose="020B0004020202020204" pitchFamily="34" charset="0"/>
              </a:rPr>
              <a:t>.  What is negativity, you might ask?  Simple enough, negativity is any form of shame, blame, criticism, ridicule, or outright hostility towards another person.</a:t>
            </a:r>
          </a:p>
          <a:p>
            <a:pPr defTabSz="931774">
              <a:defRPr/>
            </a:pPr>
            <a:endParaRPr lang="en-US" sz="800" dirty="0">
              <a:solidFill>
                <a:prstClr val="black"/>
              </a:solidFill>
              <a:latin typeface="Aptos Narrow" panose="020B0004020202020204" pitchFamily="34" charset="0"/>
            </a:endParaRPr>
          </a:p>
          <a:p>
            <a:pPr defTabSz="931774">
              <a:defRPr/>
            </a:pPr>
            <a:r>
              <a:rPr lang="en-US" sz="800" dirty="0">
                <a:solidFill>
                  <a:prstClr val="black"/>
                </a:solidFill>
                <a:latin typeface="Aptos Narrow" panose="020B0004020202020204" pitchFamily="34" charset="0"/>
              </a:rPr>
              <a:t>Making a Zero Negativity Commitment is a conscious decision to do four (4) things in the face of negativity:</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(1.))</a:t>
            </a:r>
          </a:p>
          <a:p>
            <a:pPr defTabSz="931774">
              <a:defRPr/>
            </a:pPr>
            <a:r>
              <a:rPr lang="en-US" sz="800" dirty="0">
                <a:solidFill>
                  <a:prstClr val="black"/>
                </a:solidFill>
                <a:latin typeface="Aptos Narrow" panose="020B0004020202020204" pitchFamily="34" charset="0"/>
              </a:rPr>
              <a:t>1. AVOID words, body language, or any other action that would be considered a put down by another person (especially shame, blame and criticism)</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(2.))</a:t>
            </a:r>
          </a:p>
          <a:p>
            <a:pPr defTabSz="931774">
              <a:defRPr/>
            </a:pPr>
            <a:r>
              <a:rPr lang="en-US" sz="800" dirty="0">
                <a:solidFill>
                  <a:prstClr val="black"/>
                </a:solidFill>
                <a:latin typeface="Aptos Narrow" panose="020B0004020202020204" pitchFamily="34" charset="0"/>
              </a:rPr>
              <a:t>2. REPLACE negativity with Affirmations or some other positively-framed contribution.</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(3.))</a:t>
            </a:r>
          </a:p>
          <a:p>
            <a:pPr defTabSz="931774">
              <a:defRPr/>
            </a:pPr>
            <a:r>
              <a:rPr lang="en-US" sz="800" dirty="0">
                <a:solidFill>
                  <a:prstClr val="black"/>
                </a:solidFill>
                <a:latin typeface="Aptos Narrow" panose="020B0004020202020204" pitchFamily="34" charset="0"/>
              </a:rPr>
              <a:t>3. REFRAME your frustration, challenge, or concern and express it instead as a wish or a request, often with some kind of solution in mind.</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(4.))</a:t>
            </a:r>
          </a:p>
          <a:p>
            <a:pPr defTabSz="931774">
              <a:defRPr/>
            </a:pPr>
            <a:r>
              <a:rPr lang="en-US" sz="800" dirty="0">
                <a:solidFill>
                  <a:prstClr val="black"/>
                </a:solidFill>
                <a:latin typeface="Aptos Narrow" panose="020B0004020202020204" pitchFamily="34" charset="0"/>
              </a:rPr>
              <a:t>4. REPAIR the situation promptly with your choice of remedies that will quickly restore your conversation and your connection.</a:t>
            </a:r>
          </a:p>
          <a:p>
            <a:pPr defTabSz="931774">
              <a:defRPr/>
            </a:pPr>
            <a:endParaRPr lang="en-US" sz="800" dirty="0">
              <a:solidFill>
                <a:prstClr val="black"/>
              </a:solidFill>
              <a:latin typeface="Aptos Narrow" panose="020B0004020202020204" pitchFamily="34" charset="0"/>
            </a:endParaRPr>
          </a:p>
          <a:p>
            <a:pPr defTabSz="931774">
              <a:defRPr/>
            </a:pPr>
            <a:r>
              <a:rPr lang="en-US" sz="800" dirty="0">
                <a:solidFill>
                  <a:prstClr val="black"/>
                </a:solidFill>
                <a:latin typeface="Aptos Narrow" panose="020B0004020202020204" pitchFamily="34" charset="0"/>
              </a:rPr>
              <a:t>The commitment is not about seeking perfection to live without ANY negativity or to live your lives by being falsely or blindly positive. It is about making a conscious effort to minimize negativity and when it does occur, dealing with it in a manner that promotes connection in your relationships with others.</a:t>
            </a:r>
          </a:p>
          <a:p>
            <a:pPr defTabSz="931774">
              <a:defRPr/>
            </a:pPr>
            <a:endParaRPr lang="en-US" sz="800" dirty="0">
              <a:solidFill>
                <a:prstClr val="black"/>
              </a:solidFill>
              <a:latin typeface="Aptos Narrow" panose="020B0004020202020204" pitchFamily="34" charset="0"/>
            </a:endParaRPr>
          </a:p>
          <a:p>
            <a:pPr defTabSz="931774">
              <a:defRPr/>
            </a:pPr>
            <a:r>
              <a:rPr lang="en-US" sz="800" dirty="0">
                <a:solidFill>
                  <a:prstClr val="black"/>
                </a:solidFill>
                <a:latin typeface="Aptos Narrow" panose="020B0004020202020204" pitchFamily="34" charset="0"/>
              </a:rPr>
              <a:t>In reality, negativity is going to happen, because we’re all human; what matters most is how quickly you can repair the connection and recover the positive energy in the Space-Between.</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53</a:t>
            </a:fld>
            <a:endParaRPr lang="en-US"/>
          </a:p>
        </p:txBody>
      </p:sp>
    </p:spTree>
    <p:extLst>
      <p:ext uri="{BB962C8B-B14F-4D97-AF65-F5344CB8AC3E}">
        <p14:creationId xmlns:p14="http://schemas.microsoft.com/office/powerpoint/2010/main" val="2313921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prstClr val="black"/>
                </a:solidFill>
                <a:latin typeface="Aptos Narrow" panose="020B0004020202020204" pitchFamily="34" charset="0"/>
              </a:rPr>
              <a:t>So if STEP 1 is to AVOID, it will be helpful to raise awareness and review the kinds of language and behaviors to avoid.</a:t>
            </a:r>
          </a:p>
          <a:p>
            <a:pPr defTabSz="931774">
              <a:defRPr/>
            </a:pPr>
            <a:endParaRPr lang="en-US" sz="800" dirty="0">
              <a:solidFill>
                <a:prstClr val="black"/>
              </a:solidFill>
              <a:latin typeface="Aptos Narrow" panose="020B0004020202020204" pitchFamily="34" charset="0"/>
            </a:endParaRPr>
          </a:p>
          <a:p>
            <a:pPr defTabSz="931774">
              <a:defRPr/>
            </a:pPr>
            <a:r>
              <a:rPr lang="en-US" sz="800" dirty="0">
                <a:solidFill>
                  <a:prstClr val="black"/>
                </a:solidFill>
                <a:latin typeface="Aptos Narrow" panose="020B0004020202020204" pitchFamily="34" charset="0"/>
              </a:rPr>
              <a:t>We start with the phrase ‘All forms of shame, blame, and criticism.’  This can be pretty tough when you think about just how much of this is out there.</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(Shame…))</a:t>
            </a:r>
          </a:p>
          <a:p>
            <a:pPr defTabSz="931774">
              <a:defRPr/>
            </a:pPr>
            <a:r>
              <a:rPr lang="en-US" sz="800" dirty="0">
                <a:solidFill>
                  <a:prstClr val="black"/>
                </a:solidFill>
                <a:latin typeface="Aptos Narrow" panose="020B0004020202020204" pitchFamily="34" charset="0"/>
              </a:rPr>
              <a:t>Shame is any form of insult that minimizes, demeans, or belittles another person.  These hurtful comments can be private or public, direct or nuanced, or accidental or intentional.</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(Blame…))</a:t>
            </a:r>
          </a:p>
          <a:p>
            <a:pPr defTabSz="931774">
              <a:defRPr/>
            </a:pPr>
            <a:r>
              <a:rPr lang="en-US" sz="800" dirty="0">
                <a:solidFill>
                  <a:prstClr val="black"/>
                </a:solidFill>
                <a:latin typeface="Aptos Narrow" panose="020B0004020202020204" pitchFamily="34" charset="0"/>
              </a:rPr>
              <a:t>Blame is often alleged on others when accountability is not properly taken.  Misplaced blame discourages initiative and rarely helps constructively address corrective next steps towards a solution. </a:t>
            </a:r>
          </a:p>
          <a:p>
            <a:pPr defTabSz="931774">
              <a:defRPr/>
            </a:pPr>
            <a:endParaRPr lang="en-US" sz="800" dirty="0">
              <a:solidFill>
                <a:prstClr val="black"/>
              </a:solidFill>
              <a:latin typeface="Aptos Narrow" panose="020B0004020202020204" pitchFamily="34" charset="0"/>
            </a:endParaRPr>
          </a:p>
          <a:p>
            <a:pPr defTabSz="967518">
              <a:defRPr/>
            </a:pPr>
            <a:r>
              <a:rPr lang="en-US" sz="800" b="1" dirty="0">
                <a:solidFill>
                  <a:prstClr val="black"/>
                </a:solidFill>
                <a:latin typeface="Aptos Narrow" panose="020B0004020202020204" pitchFamily="34" charset="0"/>
              </a:rPr>
              <a:t>(advance bullet (Criticism…))</a:t>
            </a:r>
          </a:p>
          <a:p>
            <a:pPr defTabSz="967518">
              <a:defRPr/>
            </a:pPr>
            <a:r>
              <a:rPr lang="en-US" sz="800" dirty="0">
                <a:solidFill>
                  <a:prstClr val="black"/>
                </a:solidFill>
                <a:latin typeface="Aptos Narrow" panose="020B0004020202020204" pitchFamily="34" charset="0"/>
              </a:rPr>
              <a:t>Criticism focuses on faults and mistakes and discourages grace and forgiveness.</a:t>
            </a:r>
          </a:p>
          <a:p>
            <a:pPr defTabSz="967518">
              <a:defRPr/>
            </a:pPr>
            <a:endParaRPr lang="en-US" sz="800" dirty="0">
              <a:solidFill>
                <a:prstClr val="black"/>
              </a:solidFill>
              <a:latin typeface="Aptos Narrow" panose="020B0004020202020204" pitchFamily="34" charset="0"/>
            </a:endParaRPr>
          </a:p>
          <a:p>
            <a:pPr defTabSz="967518">
              <a:defRPr/>
            </a:pPr>
            <a:r>
              <a:rPr lang="en-US" sz="800" b="1" dirty="0">
                <a:solidFill>
                  <a:prstClr val="black"/>
                </a:solidFill>
                <a:latin typeface="Aptos Narrow" panose="020B0004020202020204" pitchFamily="34" charset="0"/>
              </a:rPr>
              <a:t>(advance bullet (Beyond…))</a:t>
            </a:r>
          </a:p>
          <a:p>
            <a:pPr defTabSz="967518">
              <a:defRPr/>
            </a:pPr>
            <a:r>
              <a:rPr lang="en-US" sz="800" dirty="0">
                <a:solidFill>
                  <a:prstClr val="black"/>
                </a:solidFill>
                <a:latin typeface="Aptos Narrow" panose="020B0004020202020204" pitchFamily="34" charset="0"/>
              </a:rPr>
              <a:t>All in all, negativity is more than just words alone.  Our actions, behaviors, and body language can also be experienced as Negativity.</a:t>
            </a:r>
          </a:p>
          <a:p>
            <a:pPr defTabSz="967518">
              <a:defRPr/>
            </a:pPr>
            <a:r>
              <a:rPr lang="en-US" sz="800" dirty="0">
                <a:solidFill>
                  <a:prstClr val="black"/>
                </a:solidFill>
                <a:latin typeface="Aptos Narrow" panose="020B0004020202020204" pitchFamily="34" charset="0"/>
              </a:rPr>
              <a:t>It’s more than just purely what you say, it’s often ALSO how you say it.</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54</a:t>
            </a:fld>
            <a:endParaRPr lang="en-US"/>
          </a:p>
        </p:txBody>
      </p:sp>
    </p:spTree>
    <p:extLst>
      <p:ext uri="{BB962C8B-B14F-4D97-AF65-F5344CB8AC3E}">
        <p14:creationId xmlns:p14="http://schemas.microsoft.com/office/powerpoint/2010/main" val="501533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prstClr val="black"/>
                </a:solidFill>
                <a:latin typeface="Aptos Narrow" panose="020B0004020202020204" pitchFamily="34" charset="0"/>
              </a:rPr>
              <a:t>(first bullet appears with slide)</a:t>
            </a:r>
          </a:p>
          <a:p>
            <a:pPr defTabSz="931774">
              <a:defRPr/>
            </a:pPr>
            <a:r>
              <a:rPr lang="en-US" sz="800" dirty="0">
                <a:solidFill>
                  <a:prstClr val="black"/>
                </a:solidFill>
                <a:latin typeface="Aptos Narrow" panose="020B0004020202020204" pitchFamily="34" charset="0"/>
              </a:rPr>
              <a:t>Sometimes, people are used to exhibiting negativity because it’s a habit or a kind of maintenance activity to keep themselves occupied or engaged.  Simply telling people to avoid negativity is sometimes not as effective as suggesting something else to replace it with.</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picture and bullet (Healthy…))</a:t>
            </a:r>
          </a:p>
          <a:p>
            <a:pPr defTabSz="931774">
              <a:defRPr/>
            </a:pPr>
            <a:r>
              <a:rPr lang="en-US" sz="800" dirty="0">
                <a:solidFill>
                  <a:prstClr val="black"/>
                </a:solidFill>
                <a:latin typeface="Aptos Narrow" panose="020B0004020202020204" pitchFamily="34" charset="0"/>
              </a:rPr>
              <a:t>As we discussed, the health of the Space-Between determines the health of relationships between people.  To have healthy relationships, we need to keep the Space-Between safe. </a:t>
            </a:r>
          </a:p>
          <a:p>
            <a:pPr defTabSz="949478">
              <a:defRPr/>
            </a:pPr>
            <a:r>
              <a:rPr lang="en-US" sz="800" dirty="0">
                <a:solidFill>
                  <a:prstClr val="black"/>
                </a:solidFill>
                <a:latin typeface="Aptos Narrow" panose="020B0004020202020204" pitchFamily="34" charset="0"/>
              </a:rPr>
              <a:t>For a number of reasons, Affirmations are a powerful tool to care for the Space-Between:</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((Affirmations…) and first bullet in list)</a:t>
            </a:r>
          </a:p>
          <a:p>
            <a:pPr defTabSz="931774">
              <a:defRPr/>
            </a:pPr>
            <a:r>
              <a:rPr lang="en-US" sz="800" dirty="0">
                <a:solidFill>
                  <a:prstClr val="black"/>
                </a:solidFill>
                <a:latin typeface="Aptos Narrow" panose="020B0004020202020204" pitchFamily="34" charset="0"/>
              </a:rPr>
              <a:t>Affirmations are the antidote to Negativity and a great way to shift the energy in an interaction from hostile and negative and stressful to safe.  It’s tough to be negative when you are giving or receiving an Affirmation.</a:t>
            </a:r>
          </a:p>
          <a:p>
            <a:pPr defTabSz="931774">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(Focus…) and (With…))</a:t>
            </a:r>
          </a:p>
          <a:p>
            <a:pPr defTabSz="931774">
              <a:defRPr/>
            </a:pPr>
            <a:r>
              <a:rPr lang="en-US" sz="800" dirty="0">
                <a:solidFill>
                  <a:prstClr val="black"/>
                </a:solidFill>
                <a:latin typeface="Aptos Narrow" panose="020B0004020202020204" pitchFamily="34" charset="0"/>
              </a:rPr>
              <a:t>Highlighting constructive, affirming things, we fill the Space-Between with positive energy.  The energy we put into the Space-Between is felt by everyone in range; everyone in contact is lifted up by it. </a:t>
            </a:r>
          </a:p>
        </p:txBody>
      </p:sp>
      <p:sp>
        <p:nvSpPr>
          <p:cNvPr id="4" name="Slide Number Placeholder 3"/>
          <p:cNvSpPr>
            <a:spLocks noGrp="1"/>
          </p:cNvSpPr>
          <p:nvPr>
            <p:ph type="sldNum" sz="quarter" idx="5"/>
          </p:nvPr>
        </p:nvSpPr>
        <p:spPr/>
        <p:txBody>
          <a:bodyPr/>
          <a:lstStyle/>
          <a:p>
            <a:fld id="{DD1E7993-E4E5-4064-A6CA-93B04F07AE99}" type="slidenum">
              <a:rPr lang="en-US" smtClean="0"/>
              <a:t>55</a:t>
            </a:fld>
            <a:endParaRPr lang="en-US"/>
          </a:p>
        </p:txBody>
      </p:sp>
    </p:spTree>
    <p:extLst>
      <p:ext uri="{BB962C8B-B14F-4D97-AF65-F5344CB8AC3E}">
        <p14:creationId xmlns:p14="http://schemas.microsoft.com/office/powerpoint/2010/main" val="2451903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The third step in Zero Negativity is to think about frustrations, problems and other difficult topics in a different way.</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(Reframe…)) </a:t>
            </a:r>
          </a:p>
          <a:p>
            <a:pPr defTabSz="949478">
              <a:defRPr/>
            </a:pPr>
            <a:r>
              <a:rPr lang="en-US" sz="800" dirty="0">
                <a:solidFill>
                  <a:prstClr val="black"/>
                </a:solidFill>
                <a:latin typeface="Aptos Narrow" panose="020B0004020202020204" pitchFamily="34" charset="0"/>
              </a:rPr>
              <a:t>Begin by reframing your frustration into a wish or request for a better outcome that is pointed in the direction of a possible solution.</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Instead of focusing only on the problem (the proverbial “squeaky wheel”) help get the solution started by identifying at least one way that could help improve the situation for everyone.  </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(Use…) and (Avoid…))</a:t>
            </a:r>
          </a:p>
          <a:p>
            <a:pPr defTabSz="949478">
              <a:defRPr/>
            </a:pPr>
            <a:r>
              <a:rPr lang="en-US" sz="800" dirty="0">
                <a:solidFill>
                  <a:prstClr val="black"/>
                </a:solidFill>
                <a:latin typeface="Aptos Narrow" panose="020B0004020202020204" pitchFamily="34" charset="0"/>
              </a:rPr>
              <a:t>Use “I” language instead of “you” language. </a:t>
            </a:r>
          </a:p>
          <a:p>
            <a:pPr defTabSz="949478">
              <a:defRPr/>
            </a:pPr>
            <a:r>
              <a:rPr lang="en-US" sz="800" dirty="0">
                <a:solidFill>
                  <a:prstClr val="black"/>
                </a:solidFill>
                <a:latin typeface="Aptos Narrow" panose="020B0004020202020204" pitchFamily="34" charset="0"/>
              </a:rPr>
              <a:t>Ex: ”I experience…, or “I feel…” instead of “You did…, “You never…,” or “You always…”</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(Describe…) and (Not…))</a:t>
            </a:r>
          </a:p>
          <a:p>
            <a:pPr defTabSz="949478">
              <a:defRPr/>
            </a:pPr>
            <a:r>
              <a:rPr lang="en-US" sz="800" dirty="0">
                <a:solidFill>
                  <a:prstClr val="black"/>
                </a:solidFill>
                <a:latin typeface="Aptos Narrow" panose="020B0004020202020204" pitchFamily="34" charset="0"/>
              </a:rPr>
              <a:t>Describe </a:t>
            </a:r>
            <a:r>
              <a:rPr lang="en-US" sz="800" i="1" dirty="0">
                <a:solidFill>
                  <a:prstClr val="black"/>
                </a:solidFill>
                <a:latin typeface="Aptos Narrow" panose="020B0004020202020204" pitchFamily="34" charset="0"/>
              </a:rPr>
              <a:t>your experience/feelings </a:t>
            </a:r>
            <a:r>
              <a:rPr lang="en-US" sz="800" dirty="0">
                <a:solidFill>
                  <a:prstClr val="black"/>
                </a:solidFill>
                <a:latin typeface="Aptos Narrow" panose="020B0004020202020204" pitchFamily="34" charset="0"/>
              </a:rPr>
              <a:t>in neutral ways instead of what other people did wrong/what you dislike about them.</a:t>
            </a:r>
          </a:p>
          <a:p>
            <a:pPr defTabSz="949478">
              <a:defRPr/>
            </a:pPr>
            <a:endParaRPr lang="en-US" sz="800" b="1"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(Avoid…))</a:t>
            </a:r>
          </a:p>
          <a:p>
            <a:pPr defTabSz="949478">
              <a:defRPr/>
            </a:pPr>
            <a:r>
              <a:rPr lang="en-US" sz="800" dirty="0">
                <a:solidFill>
                  <a:prstClr val="black"/>
                </a:solidFill>
                <a:latin typeface="Aptos Narrow" panose="020B0004020202020204" pitchFamily="34" charset="0"/>
              </a:rPr>
              <a:t>Avoid putting the other person down with shame, blame or criticism </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(Practice…))</a:t>
            </a:r>
          </a:p>
          <a:p>
            <a:pPr defTabSz="949478">
              <a:defRPr/>
            </a:pPr>
            <a:r>
              <a:rPr lang="en-US" sz="800" dirty="0">
                <a:solidFill>
                  <a:prstClr val="black"/>
                </a:solidFill>
                <a:latin typeface="Aptos Narrow" panose="020B0004020202020204" pitchFamily="34" charset="0"/>
              </a:rPr>
              <a:t>Practice Curiosity: When someone shares a frustration or concern with you, suspend your judgment, assumptions, and opinions.  Try and step out of your world and explore things from their perspective: be curious about what’s going in in their head, why they think and feel the way they do and use the curiosity sentence stem: “Is there more about that?”  </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56</a:t>
            </a:fld>
            <a:endParaRPr lang="en-US"/>
          </a:p>
        </p:txBody>
      </p:sp>
    </p:spTree>
    <p:extLst>
      <p:ext uri="{BB962C8B-B14F-4D97-AF65-F5344CB8AC3E}">
        <p14:creationId xmlns:p14="http://schemas.microsoft.com/office/powerpoint/2010/main" val="4113096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lnSpc>
                <a:spcPct val="90000"/>
              </a:lnSpc>
              <a:spcBef>
                <a:spcPts val="1058"/>
              </a:spcBef>
              <a:buClr>
                <a:srgbClr val="013D54"/>
              </a:buClr>
              <a:buSzPct val="100000"/>
              <a:defRPr/>
            </a:pPr>
            <a:r>
              <a:rPr lang="en-US" sz="800" dirty="0">
                <a:solidFill>
                  <a:prstClr val="black"/>
                </a:solidFill>
                <a:latin typeface="Aptos Narrow" panose="020B0004020202020204" pitchFamily="34" charset="0"/>
              </a:rPr>
              <a:t>And finally, we round out Zero Negativity by keeping a Repair Process handy, a process that’s as easy as ‘A-B-C.’</a:t>
            </a:r>
          </a:p>
          <a:p>
            <a:pPr defTabSz="967518">
              <a:lnSpc>
                <a:spcPct val="90000"/>
              </a:lnSpc>
              <a:spcBef>
                <a:spcPts val="1058"/>
              </a:spcBef>
              <a:buClr>
                <a:srgbClr val="013D54"/>
              </a:buClr>
              <a:buSzPct val="100000"/>
              <a:defRPr/>
            </a:pPr>
            <a:endParaRPr lang="en-US" sz="800" dirty="0">
              <a:solidFill>
                <a:prstClr val="black"/>
              </a:solidFill>
              <a:latin typeface="Aptos Narrow" panose="020B0004020202020204" pitchFamily="34" charset="0"/>
            </a:endParaRPr>
          </a:p>
          <a:p>
            <a:pPr defTabSz="967518">
              <a:lnSpc>
                <a:spcPct val="90000"/>
              </a:lnSpc>
              <a:spcBef>
                <a:spcPts val="1058"/>
              </a:spcBef>
              <a:buClr>
                <a:srgbClr val="013D54"/>
              </a:buClr>
              <a:buSzPct val="100000"/>
              <a:defRPr/>
            </a:pPr>
            <a:r>
              <a:rPr lang="en-US" sz="800" b="1" dirty="0">
                <a:solidFill>
                  <a:prstClr val="black"/>
                </a:solidFill>
                <a:latin typeface="Aptos Narrow" panose="020B0004020202020204" pitchFamily="34" charset="0"/>
              </a:rPr>
              <a:t>(advance bullet (A. Create))</a:t>
            </a:r>
          </a:p>
          <a:p>
            <a:pPr defTabSz="931774">
              <a:lnSpc>
                <a:spcPct val="90000"/>
              </a:lnSpc>
              <a:spcBef>
                <a:spcPts val="1058"/>
              </a:spcBef>
              <a:buClr>
                <a:srgbClr val="013D54"/>
              </a:buClr>
              <a:buSzPct val="100000"/>
              <a:defRPr/>
            </a:pPr>
            <a:r>
              <a:rPr lang="en-US" sz="800" dirty="0">
                <a:solidFill>
                  <a:prstClr val="black"/>
                </a:solidFill>
                <a:latin typeface="Aptos Narrow" panose="020B0004020202020204" pitchFamily="34" charset="0"/>
                <a:sym typeface="Helvetica Neue Light"/>
              </a:rPr>
              <a:t>First, collectively agree on a negativity signal to identify negativity.  Signals can be a unique word, a hand signal, or a combination of both.</a:t>
            </a:r>
          </a:p>
          <a:p>
            <a:pPr defTabSz="931774">
              <a:lnSpc>
                <a:spcPct val="90000"/>
              </a:lnSpc>
              <a:spcBef>
                <a:spcPts val="1058"/>
              </a:spcBef>
              <a:buClr>
                <a:srgbClr val="013D54"/>
              </a:buClr>
              <a:buSzPct val="100000"/>
              <a:defRPr/>
            </a:pPr>
            <a:endParaRPr lang="en-US" sz="800" dirty="0">
              <a:solidFill>
                <a:prstClr val="black"/>
              </a:solidFill>
              <a:latin typeface="Aptos Narrow" panose="020B0004020202020204" pitchFamily="34" charset="0"/>
              <a:sym typeface="Helvetica Neue Light"/>
            </a:endParaRPr>
          </a:p>
          <a:p>
            <a:pPr defTabSz="967518">
              <a:lnSpc>
                <a:spcPct val="90000"/>
              </a:lnSpc>
              <a:spcBef>
                <a:spcPts val="1058"/>
              </a:spcBef>
              <a:buClr>
                <a:srgbClr val="013D54"/>
              </a:buClr>
              <a:buSzPct val="100000"/>
              <a:defRPr/>
            </a:pPr>
            <a:r>
              <a:rPr lang="en-US" sz="800" b="1" dirty="0">
                <a:solidFill>
                  <a:prstClr val="black"/>
                </a:solidFill>
                <a:latin typeface="Aptos Narrow" panose="020B0004020202020204" pitchFamily="34" charset="0"/>
              </a:rPr>
              <a:t>(advance bullet (B. Use))</a:t>
            </a:r>
          </a:p>
          <a:p>
            <a:pPr defTabSz="931774">
              <a:lnSpc>
                <a:spcPct val="90000"/>
              </a:lnSpc>
              <a:spcBef>
                <a:spcPts val="1058"/>
              </a:spcBef>
              <a:buClr>
                <a:srgbClr val="013D54"/>
              </a:buClr>
              <a:buSzPct val="100000"/>
              <a:defRPr/>
            </a:pPr>
            <a:r>
              <a:rPr lang="en-US" sz="800" dirty="0">
                <a:solidFill>
                  <a:prstClr val="black"/>
                </a:solidFill>
                <a:latin typeface="Aptos Narrow" panose="020B0004020202020204" pitchFamily="34" charset="0"/>
                <a:sym typeface="Helvetica Neue Light"/>
              </a:rPr>
              <a:t>Commit to actually using the signal.  Whenever someone feels put-down, they’ll signal the negativity to the sender.</a:t>
            </a:r>
          </a:p>
          <a:p>
            <a:pPr defTabSz="931774">
              <a:lnSpc>
                <a:spcPct val="90000"/>
              </a:lnSpc>
              <a:spcBef>
                <a:spcPts val="1058"/>
              </a:spcBef>
              <a:buClr>
                <a:srgbClr val="013D54"/>
              </a:buClr>
              <a:buSzPct val="100000"/>
              <a:defRPr/>
            </a:pPr>
            <a:endParaRPr lang="en-US" sz="800" dirty="0">
              <a:solidFill>
                <a:prstClr val="black"/>
              </a:solidFill>
              <a:latin typeface="Aptos Narrow" panose="020B0004020202020204" pitchFamily="34" charset="0"/>
              <a:sym typeface="Helvetica Neue Light"/>
            </a:endParaRPr>
          </a:p>
          <a:p>
            <a:pPr defTabSz="967518">
              <a:lnSpc>
                <a:spcPct val="90000"/>
              </a:lnSpc>
              <a:spcBef>
                <a:spcPts val="1058"/>
              </a:spcBef>
              <a:buClr>
                <a:srgbClr val="013D54"/>
              </a:buClr>
              <a:buSzPct val="100000"/>
              <a:defRPr/>
            </a:pPr>
            <a:r>
              <a:rPr lang="en-US" sz="800" b="1" dirty="0">
                <a:solidFill>
                  <a:prstClr val="black"/>
                </a:solidFill>
                <a:latin typeface="Aptos Narrow" panose="020B0004020202020204" pitchFamily="34" charset="0"/>
              </a:rPr>
              <a:t>(advance bullet (C. Complete))</a:t>
            </a:r>
          </a:p>
          <a:p>
            <a:pPr defTabSz="931774">
              <a:lnSpc>
                <a:spcPct val="90000"/>
              </a:lnSpc>
              <a:spcBef>
                <a:spcPts val="1058"/>
              </a:spcBef>
              <a:buClr>
                <a:srgbClr val="013D54"/>
              </a:buClr>
              <a:buSzPct val="100000"/>
              <a:defRPr/>
            </a:pPr>
            <a:r>
              <a:rPr lang="en-US" sz="800" dirty="0">
                <a:solidFill>
                  <a:prstClr val="black"/>
                </a:solidFill>
                <a:latin typeface="Aptos Narrow" panose="020B0004020202020204" pitchFamily="34" charset="0"/>
                <a:sym typeface="Helvetica Neue Light"/>
              </a:rPr>
              <a:t>Then, select a repair activity to use on the spot, from a list of options that we’ll discuss next.</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57</a:t>
            </a:fld>
            <a:endParaRPr lang="en-US"/>
          </a:p>
        </p:txBody>
      </p:sp>
    </p:spTree>
    <p:extLst>
      <p:ext uri="{BB962C8B-B14F-4D97-AF65-F5344CB8AC3E}">
        <p14:creationId xmlns:p14="http://schemas.microsoft.com/office/powerpoint/2010/main" val="3121635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7518">
              <a:buClr>
                <a:srgbClr val="013D54"/>
              </a:buClr>
              <a:buSzPct val="100000"/>
              <a:defRPr/>
            </a:pPr>
            <a:r>
              <a:rPr lang="en-US" sz="800" dirty="0">
                <a:solidFill>
                  <a:prstClr val="black"/>
                </a:solidFill>
                <a:latin typeface="Aptos Narrow" panose="020B0004020202020204" pitchFamily="34" charset="0"/>
                <a:sym typeface="Helvetica Neue Light"/>
              </a:rPr>
              <a:t>Those repair options include a Sender Re-Do, Receiver Modeling, Connecting Behaviors, Structured Dialogues and Custom activities.</a:t>
            </a:r>
          </a:p>
          <a:p>
            <a:pPr marL="0" lvl="1" defTabSz="967518">
              <a:buClr>
                <a:srgbClr val="013D54"/>
              </a:buClr>
              <a:buSzPct val="100000"/>
              <a:defRPr/>
            </a:pPr>
            <a:endParaRPr lang="en-US" sz="800" dirty="0">
              <a:solidFill>
                <a:prstClr val="black"/>
              </a:solidFill>
              <a:latin typeface="Aptos Narrow" panose="020B0004020202020204" pitchFamily="34" charset="0"/>
              <a:sym typeface="Helvetica Neue Light"/>
            </a:endParaRPr>
          </a:p>
          <a:p>
            <a:pPr marL="0" lvl="1" defTabSz="967518">
              <a:buClr>
                <a:srgbClr val="013D54"/>
              </a:buClr>
              <a:buSzPct val="100000"/>
              <a:defRPr/>
            </a:pPr>
            <a:r>
              <a:rPr lang="en-US" sz="800" dirty="0">
                <a:solidFill>
                  <a:prstClr val="black"/>
                </a:solidFill>
                <a:latin typeface="Aptos Narrow" panose="020B0004020202020204" pitchFamily="34" charset="0"/>
                <a:sym typeface="Helvetica Neue Light"/>
              </a:rPr>
              <a:t>1) The first option is to volunteer or ask for a Sender Re-Do of the transaction or exchange. Following negativity and a signal, either:</a:t>
            </a:r>
          </a:p>
          <a:p>
            <a:pPr marL="0" lvl="1" defTabSz="967518">
              <a:buClr>
                <a:srgbClr val="013D54"/>
              </a:buClr>
              <a:buSzPct val="100000"/>
              <a:defRPr/>
            </a:pPr>
            <a:r>
              <a:rPr lang="en-US" sz="800" dirty="0">
                <a:solidFill>
                  <a:prstClr val="black"/>
                </a:solidFill>
                <a:latin typeface="Aptos Narrow" panose="020B0004020202020204" pitchFamily="34" charset="0"/>
                <a:sym typeface="Helvetica Neue Light"/>
              </a:rPr>
              <a:t>	1) the sender recognizes the negativity signal and volunteers to Sender Re-Do themselves, or</a:t>
            </a:r>
          </a:p>
          <a:p>
            <a:pPr marL="0" lvl="1" defTabSz="967518">
              <a:buClr>
                <a:srgbClr val="013D54"/>
              </a:buClr>
              <a:buSzPct val="100000"/>
              <a:defRPr/>
            </a:pPr>
            <a:r>
              <a:rPr lang="en-US" sz="800" dirty="0">
                <a:solidFill>
                  <a:prstClr val="black"/>
                </a:solidFill>
                <a:latin typeface="Aptos Narrow" panose="020B0004020202020204" pitchFamily="34" charset="0"/>
                <a:sym typeface="Helvetica Neue Light"/>
              </a:rPr>
              <a:t>	2) the receiver asks the other person, the sender, for a Sender Re-Do.</a:t>
            </a:r>
          </a:p>
          <a:p>
            <a:pPr marL="0" lvl="1" defTabSz="967518">
              <a:buClr>
                <a:srgbClr val="013D54"/>
              </a:buClr>
              <a:buSzPct val="100000"/>
              <a:defRPr/>
            </a:pPr>
            <a:endParaRPr lang="en-US" sz="800" dirty="0">
              <a:solidFill>
                <a:prstClr val="black"/>
              </a:solidFill>
              <a:latin typeface="Aptos Narrow" panose="020B0004020202020204" pitchFamily="34" charset="0"/>
              <a:sym typeface="Helvetica Neue Light"/>
            </a:endParaRPr>
          </a:p>
          <a:p>
            <a:pPr marL="0" marR="0" lvl="1" indent="0" algn="l" defTabSz="914400" rtl="0" eaLnBrk="1" fontAlgn="auto" latinLnBrk="0" hangingPunct="1">
              <a:lnSpc>
                <a:spcPct val="90000"/>
              </a:lnSpc>
              <a:spcBef>
                <a:spcPts val="1038"/>
              </a:spcBef>
              <a:spcAft>
                <a:spcPts val="0"/>
              </a:spcAft>
              <a:buClr>
                <a:srgbClr val="013D54"/>
              </a:buClr>
              <a:buSzPct val="1000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Light"/>
              </a:rPr>
              <a:t>2) Following a negativity signal, the receiver—if the sender doesn’t recognize exactly what they said or did as negative—can simply model the transaction in a way that is more positive.</a:t>
            </a:r>
          </a:p>
          <a:p>
            <a:pPr marL="0" marR="0" lvl="1" indent="0" algn="l" defTabSz="914400" rtl="0" eaLnBrk="1" fontAlgn="auto" latinLnBrk="0" hangingPunct="1">
              <a:lnSpc>
                <a:spcPct val="90000"/>
              </a:lnSpc>
              <a:spcBef>
                <a:spcPts val="1038"/>
              </a:spcBef>
              <a:spcAft>
                <a:spcPts val="0"/>
              </a:spcAft>
              <a:buClr>
                <a:srgbClr val="013D54"/>
              </a:buClr>
              <a:buSzPct val="100000"/>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Light"/>
              </a:rPr>
              <a:t>This option helps when the sender may not be aware of how they just displayed negativity and often helps the sender become more aware of how their actions impact others.</a:t>
            </a:r>
          </a:p>
          <a:p>
            <a:pPr marL="0" marR="0" lvl="1" indent="0" algn="l" defTabSz="914400" rtl="0" eaLnBrk="1" fontAlgn="auto" latinLnBrk="0" hangingPunct="1">
              <a:lnSpc>
                <a:spcPct val="90000"/>
              </a:lnSpc>
              <a:spcBef>
                <a:spcPts val="1038"/>
              </a:spcBef>
              <a:spcAft>
                <a:spcPts val="0"/>
              </a:spcAft>
              <a:buClr>
                <a:srgbClr val="013D54"/>
              </a:buClr>
              <a:buSzPct val="100000"/>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Light"/>
            </a:endParaRPr>
          </a:p>
          <a:p>
            <a:pPr marL="0" lvl="1">
              <a:lnSpc>
                <a:spcPct val="90000"/>
              </a:lnSpc>
              <a:spcBef>
                <a:spcPts val="0"/>
              </a:spcBef>
              <a:buClr>
                <a:srgbClr val="013D54"/>
              </a:buClr>
              <a:buSzPct val="100000"/>
            </a:pPr>
            <a:r>
              <a:rPr lang="en-US" sz="800" dirty="0">
                <a:latin typeface="Aptos Narrow" panose="020B0004020202020204" pitchFamily="34" charset="0"/>
                <a:sym typeface="Helvetica Neue Light"/>
              </a:rPr>
              <a:t>3) Some examples of offering a connecting behavior would be actions or gestures like: </a:t>
            </a:r>
          </a:p>
          <a:p>
            <a:pPr marL="285750" lvl="1" indent="-285750">
              <a:lnSpc>
                <a:spcPct val="90000"/>
              </a:lnSpc>
              <a:spcBef>
                <a:spcPts val="0"/>
              </a:spcBef>
              <a:buClr>
                <a:srgbClr val="013D54"/>
              </a:buClr>
              <a:buSzPct val="100000"/>
              <a:buFont typeface="Arial" panose="020B0604020202020204" pitchFamily="34" charset="0"/>
              <a:buChar char="•"/>
            </a:pPr>
            <a:r>
              <a:rPr lang="en-US" sz="800" dirty="0">
                <a:latin typeface="Aptos Narrow" panose="020B0004020202020204" pitchFamily="34" charset="0"/>
                <a:sym typeface="Helvetica Neue Light"/>
              </a:rPr>
              <a:t>Take ownership and offer an apology, </a:t>
            </a:r>
          </a:p>
          <a:p>
            <a:pPr marL="285750" lvl="1" indent="-285750">
              <a:lnSpc>
                <a:spcPct val="90000"/>
              </a:lnSpc>
              <a:spcBef>
                <a:spcPts val="0"/>
              </a:spcBef>
              <a:buClr>
                <a:srgbClr val="013D54"/>
              </a:buClr>
              <a:buSzPct val="100000"/>
              <a:buFont typeface="Arial" panose="020B0604020202020204" pitchFamily="34" charset="0"/>
              <a:buChar char="•"/>
            </a:pPr>
            <a:r>
              <a:rPr lang="en-US" sz="800" dirty="0">
                <a:latin typeface="Aptos Narrow" panose="020B0004020202020204" pitchFamily="34" charset="0"/>
                <a:sym typeface="Helvetica Neue Light"/>
              </a:rPr>
              <a:t>share an affirmation,</a:t>
            </a:r>
          </a:p>
          <a:p>
            <a:pPr marL="285750" lvl="1" indent="-285750" defTabSz="949478">
              <a:lnSpc>
                <a:spcPct val="90000"/>
              </a:lnSpc>
              <a:spcBef>
                <a:spcPts val="0"/>
              </a:spcBef>
              <a:buClr>
                <a:srgbClr val="013D54"/>
              </a:buClr>
              <a:buSzPct val="100000"/>
              <a:buFont typeface="Arial" panose="020B0604020202020204" pitchFamily="34" charset="0"/>
              <a:buChar char="•"/>
              <a:defRPr/>
            </a:pPr>
            <a:r>
              <a:rPr lang="en-US" sz="800" dirty="0">
                <a:latin typeface="Aptos Narrow" panose="020B0004020202020204" pitchFamily="34" charset="0"/>
                <a:sym typeface="Helvetica Neue Light"/>
              </a:rPr>
              <a:t>‘high five,’ or fist bump, </a:t>
            </a:r>
          </a:p>
          <a:p>
            <a:pPr marL="285750" lvl="1" indent="-285750" defTabSz="949478">
              <a:lnSpc>
                <a:spcPct val="90000"/>
              </a:lnSpc>
              <a:spcBef>
                <a:spcPts val="0"/>
              </a:spcBef>
              <a:buClr>
                <a:srgbClr val="013D54"/>
              </a:buClr>
              <a:buSzPct val="100000"/>
              <a:buFont typeface="Arial" panose="020B0604020202020204" pitchFamily="34" charset="0"/>
              <a:buChar char="•"/>
              <a:defRPr/>
            </a:pPr>
            <a:r>
              <a:rPr lang="en-US" sz="800" dirty="0">
                <a:latin typeface="Aptos Narrow" panose="020B0004020202020204" pitchFamily="34" charset="0"/>
                <a:sym typeface="Helvetica Neue Light"/>
              </a:rPr>
              <a:t>shake hands or shoulder tap, or </a:t>
            </a:r>
          </a:p>
          <a:p>
            <a:pPr marL="285750" lvl="1" indent="-285750">
              <a:lnSpc>
                <a:spcPct val="90000"/>
              </a:lnSpc>
              <a:spcBef>
                <a:spcPts val="0"/>
              </a:spcBef>
              <a:buClr>
                <a:srgbClr val="013D54"/>
              </a:buClr>
              <a:buSzPct val="100000"/>
              <a:buFont typeface="Arial" panose="020B0604020202020204" pitchFamily="34" charset="0"/>
              <a:buChar char="•"/>
            </a:pPr>
            <a:r>
              <a:rPr lang="en-US" sz="800" dirty="0">
                <a:latin typeface="Aptos Narrow" panose="020B0004020202020204" pitchFamily="34" charset="0"/>
                <a:sym typeface="Helvetica Neue Light"/>
              </a:rPr>
              <a:t>some other genuine attempt to re-connect will serve the purpose of offering to repair the positive energy.</a:t>
            </a:r>
          </a:p>
          <a:p>
            <a:endParaRPr lang="en-US" sz="800" dirty="0">
              <a:latin typeface="Aptos Narrow" panose="020B0004020202020204" pitchFamily="34" charset="0"/>
            </a:endParaRPr>
          </a:p>
          <a:p>
            <a:pPr marL="0" lvl="1">
              <a:lnSpc>
                <a:spcPct val="90000"/>
              </a:lnSpc>
              <a:spcBef>
                <a:spcPts val="0"/>
              </a:spcBef>
              <a:buClr>
                <a:srgbClr val="013D54"/>
              </a:buClr>
              <a:buSzPct val="100000"/>
            </a:pPr>
            <a:r>
              <a:rPr lang="en-US" sz="800" dirty="0">
                <a:latin typeface="Aptos Narrow" panose="020B0004020202020204" pitchFamily="34" charset="0"/>
                <a:sym typeface="Helvetica Neue Light"/>
              </a:rPr>
              <a:t>4) Because some issues are more serious and deserve a dedicated discussions, we recommend you offer a full Structured Dialogue.  In this case, the Sharing a Frustration Dialogue is one of a series of specific Safe Conversations that we’ll supply you with to handle times when going deeper into the issue makes the most sense.   For now, you can use the Mirroring sentence stems as a way to signal active listening and genuine curiosity to your conversation partner. </a:t>
            </a:r>
          </a:p>
          <a:p>
            <a:pPr marL="0" lvl="1">
              <a:lnSpc>
                <a:spcPct val="90000"/>
              </a:lnSpc>
              <a:spcBef>
                <a:spcPts val="0"/>
              </a:spcBef>
              <a:buClr>
                <a:srgbClr val="013D54"/>
              </a:buClr>
              <a:buSzPct val="100000"/>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Light"/>
            </a:endParaRPr>
          </a:p>
          <a:p>
            <a:pPr marL="0" lvl="1">
              <a:lnSpc>
                <a:spcPct val="90000"/>
              </a:lnSpc>
              <a:spcBef>
                <a:spcPts val="0"/>
              </a:spcBef>
              <a:buClr>
                <a:srgbClr val="013D54"/>
              </a:buClr>
              <a:buSzPct val="100000"/>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sym typeface="Helvetica Neue Light"/>
              </a:rPr>
              <a:t>5) And last but not least, you are also free to create your own repair activity that’s well suited for the people in your world.  As long as the activity 1) restores connection and 2) promotes safety for everyone, it’s a good approach. </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58</a:t>
            </a:fld>
            <a:endParaRPr lang="en-US"/>
          </a:p>
        </p:txBody>
      </p:sp>
    </p:spTree>
    <p:extLst>
      <p:ext uri="{BB962C8B-B14F-4D97-AF65-F5344CB8AC3E}">
        <p14:creationId xmlns:p14="http://schemas.microsoft.com/office/powerpoint/2010/main" val="359605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(Head into…), (Give…), and (Add…)</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We’re now going to move into breakout rooms in our Webshop (or have you work with a partner in a workshop) to give you a chance to try out and practice some of your Zero Negativity mindset.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When it’s your turn to share, practice EXPRESSING your feelings without using Shame, Blame, or Criticism.  In this role play, let’s suggest that you have  an actual, valid reason to be frustrated.  Practice expressing yourself without attacking the person, who in this case, appears to be responsible.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If you are just getting acquainted with your practice partner, improvise the details of the invitation, but go through the practice of actually expressing your feelings in a non-negative way.   In your role play, add as much depth as you’d like.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(5-8</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(One…), and (One…)</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and depth graphic))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You’ll each get a chance to practice your expression once, taking a turn with each role, once as the Sender and once as the Receiver.  Take 2-3 minutes for each role and have a little fun with it.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Any questions for me?  OK, let’s take (xx) minutes and then we’ll get back together and discuss.</a:t>
            </a:r>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367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Let’s make some introductions: first about the workshop and then, most importantly, we’ll get introduced to all of you.</a:t>
            </a:r>
          </a:p>
        </p:txBody>
      </p:sp>
      <p:sp>
        <p:nvSpPr>
          <p:cNvPr id="4" name="Slide Number Placeholder 3"/>
          <p:cNvSpPr>
            <a:spLocks noGrp="1"/>
          </p:cNvSpPr>
          <p:nvPr>
            <p:ph type="sldNum" sz="quarter" idx="5"/>
          </p:nvPr>
        </p:nvSpPr>
        <p:spPr/>
        <p:txBody>
          <a:bodyPr/>
          <a:lstStyle/>
          <a:p>
            <a:fld id="{DD1E7993-E4E5-4064-A6CA-93B04F07AE99}" type="slidenum">
              <a:rPr lang="en-US" smtClean="0"/>
              <a:t>6</a:t>
            </a:fld>
            <a:endParaRPr lang="en-US" dirty="0"/>
          </a:p>
        </p:txBody>
      </p:sp>
    </p:spTree>
    <p:extLst>
      <p:ext uri="{BB962C8B-B14F-4D97-AF65-F5344CB8AC3E}">
        <p14:creationId xmlns:p14="http://schemas.microsoft.com/office/powerpoint/2010/main" val="2381849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model in our heads to remind us to remain aware is one of the best ways to promote psychological safety.</a:t>
            </a:r>
          </a:p>
        </p:txBody>
      </p:sp>
      <p:sp>
        <p:nvSpPr>
          <p:cNvPr id="4" name="Slide Number Placeholder 3"/>
          <p:cNvSpPr>
            <a:spLocks noGrp="1"/>
          </p:cNvSpPr>
          <p:nvPr>
            <p:ph type="sldNum" sz="quarter" idx="5"/>
          </p:nvPr>
        </p:nvSpPr>
        <p:spPr/>
        <p:txBody>
          <a:bodyPr/>
          <a:lstStyle/>
          <a:p>
            <a:fld id="{DD1E7993-E4E5-4064-A6CA-93B04F07AE99}" type="slidenum">
              <a:rPr lang="en-US" smtClean="0"/>
              <a:t>60</a:t>
            </a:fld>
            <a:endParaRPr lang="en-US"/>
          </a:p>
        </p:txBody>
      </p:sp>
    </p:spTree>
    <p:extLst>
      <p:ext uri="{BB962C8B-B14F-4D97-AF65-F5344CB8AC3E}">
        <p14:creationId xmlns:p14="http://schemas.microsoft.com/office/powerpoint/2010/main" val="3350673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srgbClr val="000000"/>
                </a:solidFill>
                <a:latin typeface="Aptos Narrow" panose="020B0004020202020204" pitchFamily="34" charset="0"/>
              </a:rPr>
              <a:t>(Past Challenge and Current Needs boxes on slide to begin)</a:t>
            </a:r>
          </a:p>
          <a:p>
            <a:pPr defTabSz="931774">
              <a:defRPr/>
            </a:pPr>
            <a:r>
              <a:rPr lang="en-US" sz="800" dirty="0">
                <a:solidFill>
                  <a:srgbClr val="000000"/>
                </a:solidFill>
                <a:latin typeface="Aptos Narrow" panose="020B0004020202020204" pitchFamily="34" charset="0"/>
              </a:rPr>
              <a:t>Here’s a model of how certain needs we have as human beings are impacted by events that have happened in our past.  Understanding how we all respond to situations like these can help us all judge other people a little less critically, and empathize with them a little more.</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Driven By arrow)</a:t>
            </a:r>
          </a:p>
          <a:p>
            <a:pPr defTabSz="931774">
              <a:defRPr/>
            </a:pPr>
            <a:r>
              <a:rPr lang="en-US" sz="800" dirty="0">
                <a:solidFill>
                  <a:srgbClr val="000000"/>
                </a:solidFill>
                <a:latin typeface="Aptos Narrow" panose="020B0004020202020204" pitchFamily="34" charset="0"/>
              </a:rPr>
              <a:t>Here you see that a person’s needs are in some ways driven by challenging events in our past.  Whether you start with needs that a person currently has, and work back to the event that drives them—</a:t>
            </a:r>
          </a:p>
          <a:p>
            <a:pPr defTabSz="931774">
              <a:defRPr/>
            </a:pPr>
            <a:r>
              <a:rPr lang="en-US" sz="800" b="1" dirty="0">
                <a:solidFill>
                  <a:srgbClr val="000000"/>
                </a:solidFill>
                <a:latin typeface="Aptos Narrow" panose="020B0004020202020204" pitchFamily="34" charset="0"/>
              </a:rPr>
              <a:t>(advance drive arrow graphic)</a:t>
            </a:r>
          </a:p>
          <a:p>
            <a:pPr defTabSz="931774">
              <a:defRPr/>
            </a:pPr>
            <a:r>
              <a:rPr lang="en-US" sz="800" dirty="0">
                <a:solidFill>
                  <a:srgbClr val="000000"/>
                </a:solidFill>
                <a:latin typeface="Aptos Narrow" panose="020B0004020202020204" pitchFamily="34" charset="0"/>
              </a:rPr>
              <a:t>or you identify the past challenge, and trace forward to the needs that it creates for a person today—both are closely linked.</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both stress graphics)</a:t>
            </a:r>
          </a:p>
          <a:p>
            <a:pPr defTabSz="931774">
              <a:defRPr/>
            </a:pPr>
            <a:r>
              <a:rPr lang="en-US" sz="800" dirty="0">
                <a:solidFill>
                  <a:srgbClr val="000000"/>
                </a:solidFill>
                <a:latin typeface="Aptos Narrow" panose="020B0004020202020204" pitchFamily="34" charset="0"/>
              </a:rPr>
              <a:t>Both ends of the model—whether that’s needs that go unmet today on the right side, or challenging events from our past on the left side--generate emotional reactions that produce stress, anxiety, and worry.  </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coping strategies, (+)maximizer, (-)minimizer graphics)</a:t>
            </a:r>
          </a:p>
          <a:p>
            <a:pPr defTabSz="931774">
              <a:defRPr/>
            </a:pPr>
            <a:r>
              <a:rPr lang="en-US" sz="800" dirty="0">
                <a:solidFill>
                  <a:srgbClr val="000000"/>
                </a:solidFill>
                <a:latin typeface="Aptos Narrow" panose="020B0004020202020204" pitchFamily="34" charset="0"/>
              </a:rPr>
              <a:t>Humans have evolved two principal coping mechanisms to deal with those reactions—to either MAXIMIZE the energy they feel, or to minimize the energy the feel.</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(Coping…))</a:t>
            </a:r>
          </a:p>
          <a:p>
            <a:pPr defTabSz="931774">
              <a:defRPr/>
            </a:pPr>
            <a:r>
              <a:rPr lang="en-US" sz="800" dirty="0">
                <a:solidFill>
                  <a:srgbClr val="000000"/>
                </a:solidFill>
                <a:latin typeface="Aptos Narrow" panose="020B0004020202020204" pitchFamily="34" charset="0"/>
              </a:rPr>
              <a:t>Often times those (+)MAXIMIZER and (-)minimizer coping mechanisms drive behaviors in other people that can be hard for us to understand.  We witness these behaviors  and wonder ‘why are they acting that way,’  ‘that makes no sense to me.’</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(Understanding…) and  (Helps…))</a:t>
            </a:r>
          </a:p>
          <a:p>
            <a:pPr defTabSz="931774">
              <a:defRPr/>
            </a:pPr>
            <a:r>
              <a:rPr lang="en-US" sz="800" dirty="0">
                <a:solidFill>
                  <a:srgbClr val="000000"/>
                </a:solidFill>
                <a:latin typeface="Aptos Narrow" panose="020B0004020202020204" pitchFamily="34" charset="0"/>
              </a:rPr>
              <a:t>By spending some time with this model, it can serve as a tool to help us pause before racing to judgment, and move instead to a place with more curiosity and empathy—and more psychological safety, too.</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(Why do...))</a:t>
            </a:r>
          </a:p>
          <a:p>
            <a:pPr defTabSz="931774">
              <a:defRPr/>
            </a:pPr>
            <a:r>
              <a:rPr lang="en-US" sz="800" dirty="0">
                <a:solidFill>
                  <a:srgbClr val="000000"/>
                </a:solidFill>
                <a:latin typeface="Aptos Narrow" panose="020B0004020202020204" pitchFamily="34" charset="0"/>
              </a:rPr>
              <a:t>Let me ask you the question before we move on…</a:t>
            </a:r>
          </a:p>
          <a:p>
            <a:pPr defTabSz="931774">
              <a:defRPr/>
            </a:pPr>
            <a:r>
              <a:rPr lang="en-US" sz="800" dirty="0">
                <a:solidFill>
                  <a:srgbClr val="000000"/>
                </a:solidFill>
                <a:latin typeface="Aptos Narrow" panose="020B0004020202020204" pitchFamily="34" charset="0"/>
              </a:rPr>
              <a:t>Why do think having a model like this would help you?</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61</a:t>
            </a:fld>
            <a:endParaRPr lang="en-US"/>
          </a:p>
        </p:txBody>
      </p:sp>
    </p:spTree>
    <p:extLst>
      <p:ext uri="{BB962C8B-B14F-4D97-AF65-F5344CB8AC3E}">
        <p14:creationId xmlns:p14="http://schemas.microsoft.com/office/powerpoint/2010/main" val="1675476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b="0" dirty="0">
                <a:solidFill>
                  <a:srgbClr val="000000"/>
                </a:solidFill>
                <a:latin typeface="Aptos Narrow" panose="020B0004020202020204" pitchFamily="34" charset="0"/>
              </a:rPr>
              <a:t>We’ll go deeper into the model’s two principal pieces: Current Needs and Past Challenges—and we’ll begin here with Current Needs.</a:t>
            </a:r>
          </a:p>
          <a:p>
            <a:pPr defTabSz="931774">
              <a:defRPr/>
            </a:pPr>
            <a:endParaRPr lang="en-US" sz="800" b="1"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(Relational…) and hierarchy graphic)</a:t>
            </a:r>
          </a:p>
          <a:p>
            <a:pPr defTabSz="931774">
              <a:defRPr/>
            </a:pPr>
            <a:r>
              <a:rPr lang="en-US" sz="800" dirty="0">
                <a:solidFill>
                  <a:srgbClr val="000000"/>
                </a:solidFill>
                <a:latin typeface="Aptos Narrow" panose="020B0004020202020204" pitchFamily="34" charset="0"/>
              </a:rPr>
              <a:t>While everyone has a wide range of needs, what we’re talking about here is a person’s relational needs.  You’ve probably heard of Maslow’s hierarchy of needs; in this case our emotional needs in the top half come soon after our basic physiological needs are met.</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(Many…) and list of emotional needs)</a:t>
            </a:r>
          </a:p>
          <a:p>
            <a:pPr defTabSz="931774">
              <a:defRPr/>
            </a:pPr>
            <a:r>
              <a:rPr lang="en-US" sz="800" dirty="0">
                <a:solidFill>
                  <a:srgbClr val="000000"/>
                </a:solidFill>
                <a:latin typeface="Aptos Narrow" panose="020B0004020202020204" pitchFamily="34" charset="0"/>
              </a:rPr>
              <a:t>The list of emotional needs includes many of the things we all generally experience—things like security, attention, and achievement.</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(Discovery…)</a:t>
            </a:r>
          </a:p>
          <a:p>
            <a:pPr defTabSz="931774">
              <a:defRPr/>
            </a:pPr>
            <a:r>
              <a:rPr lang="en-US" sz="800" dirty="0">
                <a:solidFill>
                  <a:srgbClr val="000000"/>
                </a:solidFill>
                <a:latin typeface="Aptos Narrow" panose="020B0004020202020204" pitchFamily="34" charset="0"/>
              </a:rPr>
              <a:t>Spending time thinking about your own needs helps you become more self-aware and also helps you become more considerate with respect to other people’s needs.</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(Some displayed…) and Current Needs graphic)</a:t>
            </a:r>
          </a:p>
          <a:p>
            <a:pPr defTabSz="931774">
              <a:defRPr/>
            </a:pPr>
            <a:r>
              <a:rPr lang="en-US" sz="800" dirty="0">
                <a:solidFill>
                  <a:srgbClr val="000000"/>
                </a:solidFill>
                <a:latin typeface="Aptos Narrow" panose="020B0004020202020204" pitchFamily="34" charset="0"/>
              </a:rPr>
              <a:t>Due to the personal nature of needs, some of these relational needs are shared openly and publicly, and some of them are not.</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(Some met…) and Needs Met graphic)</a:t>
            </a:r>
          </a:p>
          <a:p>
            <a:pPr defTabSz="931774">
              <a:defRPr/>
            </a:pPr>
            <a:r>
              <a:rPr lang="en-US" sz="800" dirty="0">
                <a:solidFill>
                  <a:srgbClr val="000000"/>
                </a:solidFill>
                <a:latin typeface="Aptos Narrow" panose="020B0004020202020204" pitchFamily="34" charset="0"/>
              </a:rPr>
              <a:t>Some of our relational needs are satisfied, and some others are not.  Those that are not met and satisfied create stress, anxiety, and worry.</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62</a:t>
            </a:fld>
            <a:endParaRPr lang="en-US"/>
          </a:p>
        </p:txBody>
      </p:sp>
    </p:spTree>
    <p:extLst>
      <p:ext uri="{BB962C8B-B14F-4D97-AF65-F5344CB8AC3E}">
        <p14:creationId xmlns:p14="http://schemas.microsoft.com/office/powerpoint/2010/main" val="4018778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srgbClr val="000000"/>
                </a:solidFill>
                <a:latin typeface="Aptos Narrow" panose="020B0004020202020204" pitchFamily="34" charset="0"/>
              </a:rPr>
              <a:t>Similar to our range of relational needs, we all have our own unique collection of past experiences.  </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(Relational challenges…) and list of workplace challenges)</a:t>
            </a:r>
          </a:p>
          <a:p>
            <a:pPr defTabSz="931774">
              <a:defRPr/>
            </a:pPr>
            <a:r>
              <a:rPr lang="en-US" sz="800" dirty="0">
                <a:solidFill>
                  <a:srgbClr val="000000"/>
                </a:solidFill>
                <a:latin typeface="Aptos Narrow" panose="020B0004020202020204" pitchFamily="34" charset="0"/>
              </a:rPr>
              <a:t>And while a number of things could probably qualify as ‘personal challenges,’ </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(highlight (4. Relational challenges))</a:t>
            </a:r>
          </a:p>
          <a:p>
            <a:pPr defTabSz="931774">
              <a:defRPr/>
            </a:pPr>
            <a:r>
              <a:rPr lang="en-US" sz="800" dirty="0">
                <a:solidFill>
                  <a:srgbClr val="000000"/>
                </a:solidFill>
                <a:latin typeface="Aptos Narrow" panose="020B0004020202020204" pitchFamily="34" charset="0"/>
              </a:rPr>
              <a:t>what we’re talking about here are relational challenges that come about from interacting with other people.</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(Interacting with…))</a:t>
            </a:r>
          </a:p>
          <a:p>
            <a:pPr defTabSz="931774">
              <a:defRPr/>
            </a:pPr>
            <a:r>
              <a:rPr lang="en-US" sz="800" dirty="0">
                <a:solidFill>
                  <a:srgbClr val="000000"/>
                </a:solidFill>
                <a:latin typeface="Aptos Narrow" panose="020B0004020202020204" pitchFamily="34" charset="0"/>
              </a:rPr>
              <a:t>Because living with other people is integral to life today, this kind of relational friction is worth digging into a little deeper.</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(Range…) and list)</a:t>
            </a:r>
          </a:p>
          <a:p>
            <a:pPr defTabSz="931774">
              <a:defRPr/>
            </a:pPr>
            <a:r>
              <a:rPr lang="en-US" sz="800" dirty="0">
                <a:solidFill>
                  <a:srgbClr val="000000"/>
                </a:solidFill>
                <a:latin typeface="Aptos Narrow" panose="020B0004020202020204" pitchFamily="34" charset="0"/>
              </a:rPr>
              <a:t>Some of those challenges involve things like control, support, empathy, recognition and respect.  Perhaps you’ve had to deal with issues involving these things at home or work—with a spouse, partner, boss, supervisor, friend, or co-worker even?  If so, you’re like most people and you are pretty normal.</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bullet (Some relational…) and Past Challenge graphic)</a:t>
            </a:r>
          </a:p>
          <a:p>
            <a:pPr defTabSz="931774">
              <a:defRPr/>
            </a:pPr>
            <a:r>
              <a:rPr lang="en-US" sz="800" dirty="0">
                <a:solidFill>
                  <a:srgbClr val="000000"/>
                </a:solidFill>
                <a:latin typeface="Aptos Narrow" panose="020B0004020202020204" pitchFamily="34" charset="0"/>
              </a:rPr>
              <a:t>When you think about your bigger challenges, some of them may be related to your </a:t>
            </a:r>
            <a:r>
              <a:rPr lang="en-US" sz="800" i="1" dirty="0">
                <a:solidFill>
                  <a:srgbClr val="000000"/>
                </a:solidFill>
                <a:latin typeface="Aptos Narrow" panose="020B0004020202020204" pitchFamily="34" charset="0"/>
              </a:rPr>
              <a:t>very recent</a:t>
            </a:r>
            <a:r>
              <a:rPr lang="en-US" sz="800" dirty="0">
                <a:solidFill>
                  <a:srgbClr val="000000"/>
                </a:solidFill>
                <a:latin typeface="Aptos Narrow" panose="020B0004020202020204" pitchFamily="34" charset="0"/>
              </a:rPr>
              <a:t> past and are connected to your current place in life.  And it’s also true that some of your bigger relational challenges might not have anything to do with your current circumstances, but you still carry the past and their effects around with you all the same.</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63</a:t>
            </a:fld>
            <a:endParaRPr lang="en-US"/>
          </a:p>
        </p:txBody>
      </p:sp>
    </p:spTree>
    <p:extLst>
      <p:ext uri="{BB962C8B-B14F-4D97-AF65-F5344CB8AC3E}">
        <p14:creationId xmlns:p14="http://schemas.microsoft.com/office/powerpoint/2010/main" val="1328284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srgbClr val="000000"/>
                </a:solidFill>
                <a:latin typeface="Aptos Narrow" panose="020B0004020202020204" pitchFamily="34" charset="0"/>
              </a:rPr>
              <a:t>Now that you are a little more familiar with the kinds of current needs and past challenges that you and your family and friends are all working to manage, you’re now ready to talk about what happens when—despite our best efforts--those past challenges surface or those relational needs go unmet.  We react.</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lower brain graphic)</a:t>
            </a:r>
          </a:p>
          <a:p>
            <a:pPr defTabSz="931774">
              <a:defRPr/>
            </a:pPr>
            <a:r>
              <a:rPr lang="en-US" sz="800" dirty="0">
                <a:solidFill>
                  <a:srgbClr val="000000"/>
                </a:solidFill>
                <a:latin typeface="Aptos Narrow" panose="020B0004020202020204" pitchFamily="34" charset="0"/>
              </a:rPr>
              <a:t>Specifically, in those situations, the lower, reactive brain (that we discussed earlier) automatically jumps in and responds to all of the stress, anxiety, and worry created by the unmet need.  The lower brain detects the lack of psychological safety and works to protect us by either (+)MAXIMIZING our energies to better respond to the stress, or by (-)minimizing our energies to better respond to the stress.</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(+)MAXIMIZER graphic)</a:t>
            </a:r>
          </a:p>
          <a:p>
            <a:pPr defTabSz="931774">
              <a:defRPr/>
            </a:pPr>
            <a:r>
              <a:rPr lang="en-US" sz="800" dirty="0">
                <a:solidFill>
                  <a:srgbClr val="000000"/>
                </a:solidFill>
                <a:latin typeface="Aptos Narrow" panose="020B0004020202020204" pitchFamily="34" charset="0"/>
              </a:rPr>
              <a:t>Those people who generally respond to the stress, anxiety, and worry with amplified energies are called (+)MAXIMIZERS-- or “Hailstorms” to use a little more colorful label.</a:t>
            </a:r>
          </a:p>
          <a:p>
            <a:pPr defTabSz="931774">
              <a:defRPr/>
            </a:pPr>
            <a:endParaRPr lang="en-US" sz="800" dirty="0">
              <a:solidFill>
                <a:srgbClr val="000000"/>
              </a:solidFill>
              <a:latin typeface="Aptos Narrow" panose="020B0004020202020204" pitchFamily="34" charset="0"/>
            </a:endParaRPr>
          </a:p>
          <a:p>
            <a:pPr defTabSz="931774">
              <a:defRPr/>
            </a:pPr>
            <a:r>
              <a:rPr lang="en-US" sz="800" b="1" dirty="0">
                <a:solidFill>
                  <a:srgbClr val="000000"/>
                </a:solidFill>
                <a:latin typeface="Aptos Narrow" panose="020B0004020202020204" pitchFamily="34" charset="0"/>
              </a:rPr>
              <a:t>(advance (-)minimizer graphic)</a:t>
            </a:r>
          </a:p>
          <a:p>
            <a:pPr defTabSz="931774">
              <a:defRPr/>
            </a:pPr>
            <a:r>
              <a:rPr lang="en-US" sz="800" dirty="0">
                <a:solidFill>
                  <a:srgbClr val="000000"/>
                </a:solidFill>
                <a:latin typeface="Aptos Narrow" panose="020B0004020202020204" pitchFamily="34" charset="0"/>
              </a:rPr>
              <a:t>Those people who generally respond to the stress, anxiety, and worry with reduced energies are called (-)minimizers, or Turtles for a more visual description.</a:t>
            </a:r>
          </a:p>
          <a:p>
            <a:pPr defTabSz="931774">
              <a:defRPr/>
            </a:pPr>
            <a:endParaRPr lang="en-US" sz="800" dirty="0">
              <a:solidFill>
                <a:srgbClr val="000000"/>
              </a:solidFill>
              <a:latin typeface="Aptos Narrow" panose="020B0004020202020204" pitchFamily="34" charset="0"/>
            </a:endParaRPr>
          </a:p>
          <a:p>
            <a:pPr defTabSz="931774">
              <a:defRPr/>
            </a:pPr>
            <a:r>
              <a:rPr lang="en-US" sz="800" dirty="0">
                <a:solidFill>
                  <a:srgbClr val="000000"/>
                </a:solidFill>
                <a:latin typeface="Aptos Narrow" panose="020B0004020202020204" pitchFamily="34" charset="0"/>
              </a:rPr>
              <a:t>Neither category is good, nor bad, only representative of a person’s general pattern of behavioral response to the stresses of unmet relational needs.  These two categories are also not necessarily reflective of a person’s outward personality, but more so a description of the kinds of activities and behaviors they exhibits in response to stress.</a:t>
            </a:r>
            <a:endParaRPr lang="en-US" sz="800" dirty="0">
              <a:solidFill>
                <a:prstClr val="black"/>
              </a:solidFill>
              <a:latin typeface="Aptos Narrow" panose="020B0004020202020204" pitchFamily="34" charset="0"/>
            </a:endParaRP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64</a:t>
            </a:fld>
            <a:endParaRPr lang="en-US"/>
          </a:p>
        </p:txBody>
      </p:sp>
    </p:spTree>
    <p:extLst>
      <p:ext uri="{BB962C8B-B14F-4D97-AF65-F5344CB8AC3E}">
        <p14:creationId xmlns:p14="http://schemas.microsoft.com/office/powerpoint/2010/main" val="4288641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srgbClr val="000000"/>
                </a:solidFill>
                <a:latin typeface="Aptos Narrow" panose="020B0004020202020204" pitchFamily="34" charset="0"/>
              </a:rPr>
              <a:t>If you’ve ever wondered why people react the way that they do in certain situations, consider that it’s possible that their lower brains are driving their reactions and responses subconsciously.  If they are dealing with some kind of past challenge or unmet relational need, their brains may be (+)MAXIMIZING or (-)minimizing their energies automatically to deal with the stress.</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And what’s true for other people is also entirely true for you, too.</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Take a minute to review the two coping mechanisms and identify which one of the two you recognize in your own responses and reactions to stress.</a:t>
            </a:r>
            <a:endParaRPr lang="en-US" sz="800" dirty="0">
              <a:solidFill>
                <a:prstClr val="black"/>
              </a:solidFill>
              <a:latin typeface="Aptos Narrow" panose="020B0004020202020204" pitchFamily="34" charset="0"/>
            </a:endParaRP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65</a:t>
            </a:fld>
            <a:endParaRPr lang="en-US"/>
          </a:p>
        </p:txBody>
      </p:sp>
    </p:spTree>
    <p:extLst>
      <p:ext uri="{BB962C8B-B14F-4D97-AF65-F5344CB8AC3E}">
        <p14:creationId xmlns:p14="http://schemas.microsoft.com/office/powerpoint/2010/main" val="304188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(Head into…), (Give…), and (Add…)</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We’re now going to move into breakout rooms in our Webshop (or have you work with a partner in a workshop) to give you a chance to try out and practice some of your Awareness Model skills.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Take a personal situation—or make up a personal situation—that would be frustrating for you to experience with someone you’re close to: annoying habit, lack of interest in hobby, lack of understanding, spending/saving problem, helping around house, forgetting important date, etc.  No question, you are an expert in your current perspective.  Share that frustrating situation with your practice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(Work…</a:t>
            </a:r>
            <a:r>
              <a:rPr kumimoji="0" lang="en-US" sz="800" b="1"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(What…) x3, and (Spend…)</a:t>
            </a: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Working together, use your powers of empathy, and map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What other person might be thinking, feeling, saying, or doing about this situation from their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What unmet need the other person may be trying to address,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What curiosity question might help introduce the issue to the other person to begin to start talking about the issue in a productive way?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If you are just getting acquainted with your practice partner, improvise the details of the scenario, but go through the practice of actually mapping answers to the three questions asked.   Get comfortable asking your partner how they might see the situation, and how they might see things differently than you do.  In your role play, add as much depth as you’d like.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You’ll each get a chance to practice mapping your scenarios.  Take 2-3 minutes for each role and have a little fun with it.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Any questions for me?  OK, let’s take (xx) minutes and then we’ll get back together and discuss.</a:t>
            </a:r>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70427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of the four (4) Safe Conversations’ Tools is Structured Dialogue.</a:t>
            </a:r>
          </a:p>
        </p:txBody>
      </p:sp>
      <p:sp>
        <p:nvSpPr>
          <p:cNvPr id="4" name="Slide Number Placeholder 3"/>
          <p:cNvSpPr>
            <a:spLocks noGrp="1"/>
          </p:cNvSpPr>
          <p:nvPr>
            <p:ph type="sldNum" sz="quarter" idx="5"/>
          </p:nvPr>
        </p:nvSpPr>
        <p:spPr/>
        <p:txBody>
          <a:bodyPr/>
          <a:lstStyle/>
          <a:p>
            <a:fld id="{DD1E7993-E4E5-4064-A6CA-93B04F07AE99}" type="slidenum">
              <a:rPr lang="en-US" smtClean="0"/>
              <a:t>67</a:t>
            </a:fld>
            <a:endParaRPr lang="en-US"/>
          </a:p>
        </p:txBody>
      </p:sp>
    </p:spTree>
    <p:extLst>
      <p:ext uri="{BB962C8B-B14F-4D97-AF65-F5344CB8AC3E}">
        <p14:creationId xmlns:p14="http://schemas.microsoft.com/office/powerpoint/2010/main" val="19384398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One fundamental challenge that makes good communications so difficult is the long-established pattern of the way we speak to each other.  This communication pattern has dominated our behavior for the last several thousand years, and we call it </a:t>
            </a:r>
            <a:r>
              <a:rPr lang="en-US" sz="800" i="1" dirty="0">
                <a:latin typeface="Aptos Narrow" panose="020B0004020202020204" pitchFamily="34" charset="0"/>
              </a:rPr>
              <a:t>monologue</a:t>
            </a:r>
            <a:r>
              <a:rPr lang="en-US" sz="800" dirty="0">
                <a:latin typeface="Aptos Narrow" panose="020B0004020202020204" pitchFamily="34" charset="0"/>
              </a:rPr>
              <a:t>.</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(“Earliest form…”) and graphic)</a:t>
            </a:r>
          </a:p>
          <a:p>
            <a:r>
              <a:rPr lang="en-US" sz="800" dirty="0">
                <a:latin typeface="Aptos Narrow" panose="020B0004020202020204" pitchFamily="34" charset="0"/>
              </a:rPr>
              <a:t>Monologue is our earliest form of communication where one person </a:t>
            </a:r>
            <a:r>
              <a:rPr lang="en-US" sz="800" i="1" dirty="0">
                <a:latin typeface="Aptos Narrow" panose="020B0004020202020204" pitchFamily="34" charset="0"/>
              </a:rPr>
              <a:t>talks at</a:t>
            </a:r>
            <a:r>
              <a:rPr lang="en-US" sz="800" dirty="0">
                <a:latin typeface="Aptos Narrow" panose="020B0004020202020204" pitchFamily="34" charset="0"/>
              </a:rPr>
              <a:t> another in a 1-way stream of information and emotion.  </a:t>
            </a:r>
          </a:p>
          <a:p>
            <a:endParaRPr lang="en-US" sz="800" dirty="0">
              <a:latin typeface="Aptos Narrow" panose="020B0004020202020204" pitchFamily="34" charset="0"/>
            </a:endParaRPr>
          </a:p>
          <a:p>
            <a:r>
              <a:rPr lang="en-US" sz="800" b="1" dirty="0">
                <a:latin typeface="Aptos Narrow" panose="020B0004020202020204" pitchFamily="34" charset="0"/>
              </a:rPr>
              <a:t>(advance bullet (“Direct…”) and list)</a:t>
            </a:r>
          </a:p>
          <a:p>
            <a:r>
              <a:rPr lang="en-US" sz="800" dirty="0">
                <a:latin typeface="Aptos Narrow" panose="020B0004020202020204" pitchFamily="34" charset="0"/>
              </a:rPr>
              <a:t>From our earliest days, when we learned to communicate with each other, we did so in a way that was short, sweet, and to the point—wasting little time and effort in the process. </a:t>
            </a:r>
          </a:p>
          <a:p>
            <a:r>
              <a:rPr lang="en-US" sz="800" dirty="0">
                <a:latin typeface="Aptos Narrow" panose="020B0004020202020204" pitchFamily="34" charset="0"/>
              </a:rPr>
              <a:t>Because we were always on the lookout for food, shelter, and danger, we were always working to conserve effort and energy—so we spoke directly and efficiently because our survival depended on it.</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(“Written…”) and graphic)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When written forms of communication followed, they mimicked the verbal patterns that were already in place: just the message and little else.  Adding more details would only take more time to chisel, glyph, or scribe, and so our communication styles did not evolve quickly to add feelings, depth, or reactions to the messages that were communicated.</a:t>
            </a:r>
          </a:p>
          <a:p>
            <a:endParaRPr lang="en-US" sz="800" b="1" dirty="0">
              <a:latin typeface="Aptos Narrow" panose="020B0004020202020204" pitchFamily="34" charset="0"/>
            </a:endParaRPr>
          </a:p>
          <a:p>
            <a:r>
              <a:rPr lang="en-US" sz="800" b="1" dirty="0">
                <a:latin typeface="Aptos Narrow" panose="020B0004020202020204" pitchFamily="34" charset="0"/>
              </a:rPr>
              <a:t>(advance bullet (“Over time…”), list, and graphic)</a:t>
            </a:r>
          </a:p>
          <a:p>
            <a:r>
              <a:rPr lang="en-US" sz="800" dirty="0">
                <a:latin typeface="Aptos Narrow" panose="020B0004020202020204" pitchFamily="34" charset="0"/>
              </a:rPr>
              <a:t>Over time, human behavior and technology evolved and we began to express ourselves more </a:t>
            </a:r>
            <a:r>
              <a:rPr lang="en-US" sz="800" i="1" dirty="0">
                <a:latin typeface="Aptos Narrow" panose="020B0004020202020204" pitchFamily="34" charset="0"/>
              </a:rPr>
              <a:t>often</a:t>
            </a:r>
            <a:r>
              <a:rPr lang="en-US" sz="800" dirty="0">
                <a:latin typeface="Aptos Narrow" panose="020B0004020202020204" pitchFamily="34" charset="0"/>
              </a:rPr>
              <a:t>, but not—as it turns out-- much more </a:t>
            </a:r>
            <a:r>
              <a:rPr lang="en-US" sz="800" i="1" dirty="0">
                <a:latin typeface="Aptos Narrow" panose="020B0004020202020204" pitchFamily="34" charset="0"/>
              </a:rPr>
              <a:t>interactively</a:t>
            </a:r>
            <a:r>
              <a:rPr lang="en-US" sz="800" dirty="0">
                <a:latin typeface="Aptos Narrow" panose="020B0004020202020204" pitchFamily="34" charset="0"/>
              </a:rPr>
              <a:t>.  As new social hierarchies and power dynamics emerged, we still reinforced the same vertical, directive communication styles where one-way proclamations and decrees characterized the way we spoke to each other.  More and more enlightened people were talking AT one another, but it only seemed to be more monologues competing with each other for airtime.</a:t>
            </a:r>
          </a:p>
          <a:p>
            <a:endParaRPr lang="en-US" sz="800" dirty="0">
              <a:latin typeface="Aptos Narrow" panose="020B0004020202020204" pitchFamily="34" charset="0"/>
            </a:endParaRPr>
          </a:p>
          <a:p>
            <a:r>
              <a:rPr lang="en-US" sz="800" b="1" dirty="0">
                <a:latin typeface="Aptos Narrow" panose="020B0004020202020204" pitchFamily="34" charset="0"/>
              </a:rPr>
              <a:t>(advance bullet (“Today…”), list, and graphic)</a:t>
            </a:r>
          </a:p>
          <a:p>
            <a:r>
              <a:rPr lang="en-US" sz="800" dirty="0">
                <a:latin typeface="Aptos Narrow" panose="020B0004020202020204" pitchFamily="34" charset="0"/>
              </a:rPr>
              <a:t>Today, they’re even more wrinkles to overcoming monologue:</a:t>
            </a:r>
          </a:p>
          <a:p>
            <a:r>
              <a:rPr lang="en-US" sz="800" dirty="0">
                <a:latin typeface="Aptos Narrow" panose="020B0004020202020204" pitchFamily="34" charset="0"/>
              </a:rPr>
              <a:t>Time has never felt in shorter supply, putting us all in a state of hurry, </a:t>
            </a:r>
          </a:p>
          <a:p>
            <a:r>
              <a:rPr lang="en-US" sz="800" dirty="0">
                <a:latin typeface="Aptos Narrow" panose="020B0004020202020204" pitchFamily="34" charset="0"/>
              </a:rPr>
              <a:t>Our own agendas dominate our days and dictate most of our time and our thoughts, and </a:t>
            </a:r>
          </a:p>
          <a:p>
            <a:r>
              <a:rPr lang="en-US" sz="800" dirty="0">
                <a:latin typeface="Aptos Narrow" panose="020B0004020202020204" pitchFamily="34" charset="0"/>
              </a:rPr>
              <a:t>Our focus on our own egos and self-images has never been more noticeable.</a:t>
            </a:r>
          </a:p>
          <a:p>
            <a:endParaRPr lang="en-US" sz="800" dirty="0">
              <a:latin typeface="Aptos Narrow" panose="020B0004020202020204" pitchFamily="34" charset="0"/>
            </a:endParaRPr>
          </a:p>
          <a:p>
            <a:r>
              <a:rPr lang="en-US" sz="800" dirty="0">
                <a:latin typeface="Aptos Narrow" panose="020B0004020202020204" pitchFamily="34" charset="0"/>
              </a:rPr>
              <a:t>When you think about all of those things, it’s really no surprise that people don’t seem to take much time to listen, interact and connect with other people today.  And while monologue is difficult to overcome, there is a proven skills that helps two people move past the challenge each and every time.  It’s called dialogue.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9F521-7B73-47EF-9BB8-FDBED385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027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
                <a:prstClr val="black"/>
              </a:buClr>
              <a:buSzPts val="300"/>
              <a:buFontTx/>
              <a:buNone/>
              <a:tabLst/>
              <a:defRPr/>
            </a:pPr>
            <a:r>
              <a:rPr lang="en-US" sz="800" dirty="0"/>
              <a:t>If monologue tends to look like what’s on the left, dialogue—what we’d like to replace it with--tends to look like what’s on the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526BA-C3F9-457A-A0F5-678FE71103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948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As we introduce the workshop today, it’s important to point out what the session is NOT:</a:t>
            </a:r>
          </a:p>
          <a:p>
            <a:endParaRPr lang="en-US" sz="800" dirty="0">
              <a:latin typeface="Aptos Narrow" panose="020B0004020202020204" pitchFamily="34" charset="0"/>
            </a:endParaRPr>
          </a:p>
          <a:p>
            <a:r>
              <a:rPr lang="en-US" sz="800" b="1" dirty="0">
                <a:latin typeface="Aptos Narrow" panose="020B0004020202020204" pitchFamily="34" charset="0"/>
              </a:rPr>
              <a:t>(advance bullet (Safe Conversations’…), (NOT therapy,) and road sign)</a:t>
            </a:r>
          </a:p>
          <a:p>
            <a:r>
              <a:rPr lang="en-US" sz="800" dirty="0">
                <a:latin typeface="Aptos Narrow" panose="020B0004020202020204" pitchFamily="34" charset="0"/>
              </a:rPr>
              <a:t>Today’s session is NOT therapy.</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ptos Narrow" panose="020B0004020202020204" pitchFamily="34" charset="0"/>
              </a:rPr>
              <a:t>Today’s discussion is going to talk about the many ways that we can become more aware of ourselves and about others.  In the process, it’s entirely possible that thoughts about past events may privately come across your mind.  </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If you find that there are personal issues you’d like to address at your own pace, there are phenomenal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professional</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resources available to constructively work thorough those things.  We’d encourage you to seek out those helpful resources when the time is right.</a:t>
            </a:r>
          </a:p>
          <a:p>
            <a:endParaRPr lang="en-US" sz="800" dirty="0">
              <a:latin typeface="Aptos Narrow" panose="020B0004020202020204" pitchFamily="34" charset="0"/>
            </a:endParaRPr>
          </a:p>
          <a:p>
            <a:r>
              <a:rPr lang="en-US" sz="800" b="1" dirty="0">
                <a:latin typeface="Aptos Narrow" panose="020B0004020202020204" pitchFamily="34" charset="0"/>
              </a:rPr>
              <a:t>(advance bullet (NOT forced oversharing…))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This discussion is educational in nature and is not intended to force you to reveal sensitive issues you might not be ready to share publicly.  We pledge to preserve a fully safe and secure environment—and in that space, you will each have the discretion to share however much or however little you’d like to share with those of us in the workshop.  All of the details shared in today’s discussion are to remain within the boundaries of today’s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Aptos Narrow" panose="020B0004020202020204" pitchFamily="34" charset="0"/>
            </a:endParaRPr>
          </a:p>
          <a:p>
            <a:r>
              <a:rPr lang="en-US" sz="800" b="1" dirty="0">
                <a:latin typeface="Aptos Narrow" panose="020B0004020202020204" pitchFamily="34" charset="0"/>
              </a:rPr>
              <a:t>(advance bullet (Not designed…))</a:t>
            </a:r>
          </a:p>
          <a:p>
            <a:r>
              <a:rPr lang="en-US" sz="800" dirty="0">
                <a:latin typeface="Aptos Narrow" panose="020B0004020202020204" pitchFamily="34" charset="0"/>
              </a:rPr>
              <a:t>And, very important is that today’s discussion is NOT designed to be a 4-hour </a:t>
            </a:r>
            <a:r>
              <a:rPr lang="en-US" sz="800" i="1" dirty="0">
                <a:latin typeface="Aptos Narrow" panose="020B0004020202020204" pitchFamily="34" charset="0"/>
              </a:rPr>
              <a:t>lecture</a:t>
            </a:r>
            <a:r>
              <a:rPr lang="en-US" sz="800" dirty="0">
                <a:latin typeface="Aptos Narrow" panose="020B0004020202020204" pitchFamily="34" charset="0"/>
              </a:rPr>
              <a:t>, with someone talking AT YOU for hour after hour.  </a:t>
            </a:r>
          </a:p>
          <a:p>
            <a:endParaRPr lang="en-US" sz="800" dirty="0">
              <a:latin typeface="Aptos Narrow" panose="020B0004020202020204" pitchFamily="34" charset="0"/>
            </a:endParaRPr>
          </a:p>
          <a:p>
            <a:r>
              <a:rPr lang="en-US" sz="800" dirty="0">
                <a:latin typeface="Aptos Narrow" panose="020B0004020202020204" pitchFamily="34" charset="0"/>
              </a:rPr>
              <a:t>But that takes willingness and input from each of you to participate in our discussions and add your thoughts, ideas, and experiences to make the workshop come alive.  With your help, I’m confident that we’ll be able to do just that!</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a:t>
            </a:fld>
            <a:endParaRPr lang="en-US" dirty="0"/>
          </a:p>
        </p:txBody>
      </p:sp>
    </p:spTree>
    <p:extLst>
      <p:ext uri="{BB962C8B-B14F-4D97-AF65-F5344CB8AC3E}">
        <p14:creationId xmlns:p14="http://schemas.microsoft.com/office/powerpoint/2010/main" val="10540538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The way that we build and create dialogue is with two people using the following six steps:</a:t>
            </a:r>
          </a:p>
          <a:p>
            <a:pPr defTabSz="949478">
              <a:defRPr/>
            </a:pPr>
            <a:endParaRPr lang="en-US" sz="800" dirty="0">
              <a:solidFill>
                <a:prstClr val="black"/>
              </a:solidFill>
              <a:latin typeface="Aptos Narrow" panose="020B0004020202020204" pitchFamily="34" charset="0"/>
            </a:endParaRPr>
          </a:p>
          <a:p>
            <a:pPr marL="349415" indent="-349415" defTabSz="949478">
              <a:buFontTx/>
              <a:buAutoNum type="arabicPeriod"/>
              <a:defRPr/>
            </a:pPr>
            <a:r>
              <a:rPr lang="en-US" sz="800" dirty="0">
                <a:solidFill>
                  <a:prstClr val="black"/>
                </a:solidFill>
                <a:latin typeface="Aptos Narrow" panose="020B0004020202020204" pitchFamily="34" charset="0"/>
              </a:rPr>
              <a:t>Make an appointment.</a:t>
            </a:r>
          </a:p>
          <a:p>
            <a:pPr marL="349415" indent="-349415" defTabSz="949478">
              <a:buFontTx/>
              <a:buAutoNum type="arabicPeriod"/>
              <a:defRPr/>
            </a:pPr>
            <a:r>
              <a:rPr lang="en-US" sz="800" dirty="0">
                <a:solidFill>
                  <a:prstClr val="black"/>
                </a:solidFill>
                <a:latin typeface="Aptos Narrow" panose="020B0004020202020204" pitchFamily="34" charset="0"/>
              </a:rPr>
              <a:t>Share &amp; Mirror.</a:t>
            </a:r>
          </a:p>
          <a:p>
            <a:pPr marL="349415" indent="-349415" defTabSz="949478">
              <a:buFontTx/>
              <a:buAutoNum type="arabicPeriod"/>
              <a:defRPr/>
            </a:pPr>
            <a:r>
              <a:rPr lang="en-US" sz="800" dirty="0">
                <a:solidFill>
                  <a:prstClr val="black"/>
                </a:solidFill>
                <a:latin typeface="Aptos Narrow" panose="020B0004020202020204" pitchFamily="34" charset="0"/>
              </a:rPr>
              <a:t>Summarize.</a:t>
            </a:r>
          </a:p>
          <a:p>
            <a:pPr marL="349415" indent="-349415" defTabSz="949478">
              <a:buFontTx/>
              <a:buAutoNum type="arabicPeriod"/>
              <a:defRPr/>
            </a:pPr>
            <a:r>
              <a:rPr lang="en-US" sz="800" dirty="0">
                <a:solidFill>
                  <a:prstClr val="black"/>
                </a:solidFill>
                <a:latin typeface="Aptos Narrow" panose="020B0004020202020204" pitchFamily="34" charset="0"/>
              </a:rPr>
              <a:t>Validate.</a:t>
            </a:r>
          </a:p>
          <a:p>
            <a:pPr marL="349415" indent="-349415" defTabSz="949478">
              <a:buFontTx/>
              <a:buAutoNum type="arabicPeriod"/>
              <a:defRPr/>
            </a:pPr>
            <a:r>
              <a:rPr lang="en-US" sz="800" dirty="0">
                <a:solidFill>
                  <a:prstClr val="black"/>
                </a:solidFill>
                <a:latin typeface="Aptos Narrow" panose="020B0004020202020204" pitchFamily="34" charset="0"/>
              </a:rPr>
              <a:t>Empathize.</a:t>
            </a:r>
          </a:p>
          <a:p>
            <a:pPr defTabSz="949478">
              <a:defRPr/>
            </a:pPr>
            <a:r>
              <a:rPr lang="en-US" sz="800" dirty="0">
                <a:solidFill>
                  <a:prstClr val="black"/>
                </a:solidFill>
                <a:latin typeface="Aptos Narrow" panose="020B0004020202020204" pitchFamily="34" charset="0"/>
              </a:rPr>
              <a:t>and</a:t>
            </a:r>
          </a:p>
          <a:p>
            <a:pPr defTabSz="949478">
              <a:defRPr/>
            </a:pPr>
            <a:r>
              <a:rPr lang="en-US" sz="800" dirty="0">
                <a:solidFill>
                  <a:prstClr val="black"/>
                </a:solidFill>
                <a:latin typeface="Aptos Narrow" panose="020B0004020202020204" pitchFamily="34" charset="0"/>
              </a:rPr>
              <a:t>6. Close the conversation.</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Each </a:t>
            </a:r>
            <a:r>
              <a:rPr lang="en-US" sz="800" i="1" dirty="0">
                <a:solidFill>
                  <a:prstClr val="black"/>
                </a:solidFill>
                <a:latin typeface="Aptos Narrow" panose="020B0004020202020204" pitchFamily="34" charset="0"/>
              </a:rPr>
              <a:t>Structured Dialogue</a:t>
            </a:r>
            <a:r>
              <a:rPr lang="en-US" sz="800" dirty="0">
                <a:solidFill>
                  <a:prstClr val="black"/>
                </a:solidFill>
                <a:latin typeface="Aptos Narrow" panose="020B0004020202020204" pitchFamily="34" charset="0"/>
              </a:rPr>
              <a:t> generally features the same six (6) steps—in the same order.</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We’ll now go into detail for each step.</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70</a:t>
            </a:fld>
            <a:endParaRPr lang="en-US"/>
          </a:p>
        </p:txBody>
      </p:sp>
    </p:spTree>
    <p:extLst>
      <p:ext uri="{BB962C8B-B14F-4D97-AF65-F5344CB8AC3E}">
        <p14:creationId xmlns:p14="http://schemas.microsoft.com/office/powerpoint/2010/main" val="13861468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latin typeface="Aptos Narrow" panose="020B0004020202020204" pitchFamily="34" charset="0"/>
              </a:rPr>
              <a:t>(first two bullets (Time…) and (Wasting…) advance with slide)</a:t>
            </a:r>
          </a:p>
          <a:p>
            <a:pPr defTabSz="949478">
              <a:defRPr/>
            </a:pPr>
            <a:r>
              <a:rPr lang="en-US" sz="800" dirty="0">
                <a:latin typeface="Aptos Narrow" panose="020B0004020202020204" pitchFamily="34" charset="0"/>
              </a:rPr>
              <a:t>In today’s world, time has become the ultimate commodity.  For many of the busiest people, wasting time insults their hectic schedules and workloads—and stops relational connection before it ever gets off the ground.</a:t>
            </a:r>
          </a:p>
          <a:p>
            <a:pPr defTabSz="949478">
              <a:defRPr/>
            </a:pPr>
            <a:endParaRPr lang="en-US" sz="800" dirty="0">
              <a:latin typeface="Aptos Narrow" panose="020B0004020202020204" pitchFamily="34" charset="0"/>
            </a:endParaRPr>
          </a:p>
          <a:p>
            <a:pPr defTabSz="949478">
              <a:defRPr/>
            </a:pPr>
            <a:r>
              <a:rPr lang="en-US" sz="800" b="1" dirty="0">
                <a:latin typeface="Aptos Narrow" panose="020B0004020202020204" pitchFamily="34" charset="0"/>
              </a:rPr>
              <a:t>(advance bullet (Check to…))</a:t>
            </a:r>
          </a:p>
          <a:p>
            <a:pPr defTabSz="949478">
              <a:defRPr/>
            </a:pPr>
            <a:r>
              <a:rPr lang="en-US" sz="800" dirty="0">
                <a:latin typeface="Aptos Narrow" panose="020B0004020202020204" pitchFamily="34" charset="0"/>
              </a:rPr>
              <a:t>The first step, </a:t>
            </a:r>
            <a:r>
              <a:rPr lang="en-US" sz="800" i="1" dirty="0">
                <a:latin typeface="Aptos Narrow" panose="020B0004020202020204" pitchFamily="34" charset="0"/>
              </a:rPr>
              <a:t>Making an Appointment</a:t>
            </a:r>
            <a:r>
              <a:rPr lang="en-US" sz="800" dirty="0">
                <a:latin typeface="Aptos Narrow" panose="020B0004020202020204" pitchFamily="34" charset="0"/>
              </a:rPr>
              <a:t>, simply involves the sender asking the receiver if now is a good time for a quick conversation—or finding another, more appropriate time a little later on.</a:t>
            </a:r>
          </a:p>
          <a:p>
            <a:pPr defTabSz="949478">
              <a:defRPr/>
            </a:pPr>
            <a:endParaRPr lang="en-US" sz="800" dirty="0">
              <a:latin typeface="Aptos Narrow" panose="020B0004020202020204" pitchFamily="34" charset="0"/>
            </a:endParaRPr>
          </a:p>
          <a:p>
            <a:pPr defTabSz="949478">
              <a:defRPr/>
            </a:pPr>
            <a:r>
              <a:rPr lang="en-US" sz="800" b="1" dirty="0">
                <a:latin typeface="Aptos Narrow" panose="020B0004020202020204" pitchFamily="34" charset="0"/>
              </a:rPr>
              <a:t>(advance bullet (Examples</a:t>
            </a:r>
            <a:r>
              <a:rPr lang="en-US" sz="800" b="1" dirty="0">
                <a:latin typeface="Aptos Narrow" panose="020B0004020202020204" pitchFamily="34" charset="0"/>
                <a:sym typeface="Wingdings" panose="05000000000000000000" pitchFamily="2" charset="2"/>
              </a:rPr>
              <a:t>:) and list))</a:t>
            </a:r>
            <a:endParaRPr lang="en-US" sz="800" b="1" dirty="0">
              <a:latin typeface="Aptos Narrow" panose="020B0004020202020204" pitchFamily="34" charset="0"/>
            </a:endParaRPr>
          </a:p>
          <a:p>
            <a:pPr defTabSz="949478">
              <a:defRPr/>
            </a:pPr>
            <a:r>
              <a:rPr lang="en-US" sz="800" dirty="0">
                <a:latin typeface="Aptos Narrow" panose="020B0004020202020204" pitchFamily="34" charset="0"/>
              </a:rPr>
              <a:t>Some examples of how this is done include:</a:t>
            </a:r>
          </a:p>
          <a:p>
            <a:pPr defTabSz="949478">
              <a:defRPr/>
            </a:pPr>
            <a:r>
              <a:rPr lang="en-US" sz="800" dirty="0">
                <a:latin typeface="Aptos Narrow" panose="020B0004020202020204" pitchFamily="34" charset="0"/>
              </a:rPr>
              <a:t>“Would now be a good time to chat about something?”</a:t>
            </a:r>
          </a:p>
          <a:p>
            <a:pPr defTabSz="949478">
              <a:defRPr/>
            </a:pPr>
            <a:r>
              <a:rPr lang="en-US" sz="800" dirty="0">
                <a:latin typeface="Aptos Narrow" panose="020B0004020202020204" pitchFamily="34" charset="0"/>
              </a:rPr>
              <a:t>“Do you have a second for something that’s been on my mind?”</a:t>
            </a:r>
          </a:p>
          <a:p>
            <a:pPr defTabSz="949478">
              <a:defRPr/>
            </a:pPr>
            <a:endParaRPr lang="en-US" sz="800" dirty="0">
              <a:latin typeface="Aptos Narrow" panose="020B0004020202020204" pitchFamily="34" charset="0"/>
            </a:endParaRPr>
          </a:p>
          <a:p>
            <a:pPr defTabSz="949478">
              <a:defRPr/>
            </a:pPr>
            <a:r>
              <a:rPr lang="en-US" sz="800" dirty="0">
                <a:latin typeface="Aptos Narrow" panose="020B0004020202020204" pitchFamily="34" charset="0"/>
              </a:rPr>
              <a:t>or very simply:</a:t>
            </a:r>
          </a:p>
          <a:p>
            <a:pPr defTabSz="949478">
              <a:defRPr/>
            </a:pPr>
            <a:r>
              <a:rPr lang="en-US" sz="800" dirty="0">
                <a:latin typeface="Aptos Narrow" panose="020B0004020202020204" pitchFamily="34" charset="0"/>
              </a:rPr>
              <a:t>“Got a sec?” or “Is now a good time?”</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71</a:t>
            </a:fld>
            <a:endParaRPr lang="en-US"/>
          </a:p>
        </p:txBody>
      </p:sp>
    </p:spTree>
    <p:extLst>
      <p:ext uri="{BB962C8B-B14F-4D97-AF65-F5344CB8AC3E}">
        <p14:creationId xmlns:p14="http://schemas.microsoft.com/office/powerpoint/2010/main" val="818561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Earlier today, we introduced the </a:t>
            </a:r>
            <a:r>
              <a:rPr lang="en-US" sz="800" i="1" dirty="0">
                <a:solidFill>
                  <a:prstClr val="black"/>
                </a:solidFill>
                <a:latin typeface="Aptos Narrow" panose="020B0004020202020204" pitchFamily="34" charset="0"/>
              </a:rPr>
              <a:t>Mirroring </a:t>
            </a:r>
            <a:r>
              <a:rPr lang="en-US" sz="800" i="0" dirty="0">
                <a:solidFill>
                  <a:prstClr val="black"/>
                </a:solidFill>
                <a:latin typeface="Aptos Narrow" panose="020B0004020202020204" pitchFamily="34" charset="0"/>
              </a:rPr>
              <a:t>half</a:t>
            </a:r>
            <a:r>
              <a:rPr lang="en-US" sz="800" i="1" dirty="0">
                <a:solidFill>
                  <a:prstClr val="black"/>
                </a:solidFill>
                <a:latin typeface="Aptos Narrow" panose="020B0004020202020204" pitchFamily="34" charset="0"/>
              </a:rPr>
              <a:t> of this </a:t>
            </a:r>
            <a:r>
              <a:rPr lang="en-US" sz="800" dirty="0">
                <a:solidFill>
                  <a:prstClr val="black"/>
                </a:solidFill>
                <a:latin typeface="Aptos Narrow" panose="020B0004020202020204" pitchFamily="34" charset="0"/>
              </a:rPr>
              <a:t>step—which you all gave a try for practice.</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bullets (Sharing:), (Greater…), and (Increases…))</a:t>
            </a:r>
          </a:p>
          <a:p>
            <a:pPr defTabSz="949478">
              <a:defRPr/>
            </a:pPr>
            <a:r>
              <a:rPr lang="en-US" sz="800" dirty="0">
                <a:solidFill>
                  <a:prstClr val="black"/>
                </a:solidFill>
                <a:latin typeface="Aptos Narrow" panose="020B0004020202020204" pitchFamily="34" charset="0"/>
              </a:rPr>
              <a:t>As a quick review, this 2-way step involves both </a:t>
            </a:r>
            <a:r>
              <a:rPr lang="en-US" sz="800" i="1" dirty="0">
                <a:solidFill>
                  <a:prstClr val="black"/>
                </a:solidFill>
                <a:latin typeface="Aptos Narrow" panose="020B0004020202020204" pitchFamily="34" charset="0"/>
              </a:rPr>
              <a:t>Sharing</a:t>
            </a:r>
            <a:r>
              <a:rPr lang="en-US" sz="800" dirty="0">
                <a:solidFill>
                  <a:prstClr val="black"/>
                </a:solidFill>
                <a:latin typeface="Aptos Narrow" panose="020B0004020202020204" pitchFamily="34" charset="0"/>
              </a:rPr>
              <a:t> and </a:t>
            </a:r>
            <a:r>
              <a:rPr lang="en-US" sz="800" i="1" dirty="0">
                <a:solidFill>
                  <a:prstClr val="black"/>
                </a:solidFill>
                <a:latin typeface="Aptos Narrow" panose="020B0004020202020204" pitchFamily="34" charset="0"/>
              </a:rPr>
              <a:t>Mirroring</a:t>
            </a:r>
            <a:r>
              <a:rPr lang="en-US" sz="800" dirty="0">
                <a:solidFill>
                  <a:prstClr val="black"/>
                </a:solidFill>
                <a:latin typeface="Aptos Narrow" panose="020B0004020202020204" pitchFamily="34" charset="0"/>
              </a:rPr>
              <a:t>.</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The first half relies on a focused effort on the part of the sender to share both accurate information and genuine feelings—and benefits from the presence of safety and trust.</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bullets (Mirroring:), (Enables…), and (Improves…)</a:t>
            </a:r>
          </a:p>
          <a:p>
            <a:pPr defTabSz="949478">
              <a:defRPr/>
            </a:pPr>
            <a:r>
              <a:rPr lang="en-US" sz="800" dirty="0">
                <a:solidFill>
                  <a:prstClr val="black"/>
                </a:solidFill>
                <a:latin typeface="Aptos Narrow" panose="020B0004020202020204" pitchFamily="34" charset="0"/>
              </a:rPr>
              <a:t>The second half leans on the receiver to use the three mirroring sentence stems—pictured here--to listen actively and demonstrate both curiosity and interest.</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(Minimizes…)</a:t>
            </a:r>
          </a:p>
          <a:p>
            <a:pPr defTabSz="949478">
              <a:defRPr/>
            </a:pPr>
            <a:r>
              <a:rPr lang="en-US" sz="800" dirty="0">
                <a:solidFill>
                  <a:prstClr val="black"/>
                </a:solidFill>
                <a:latin typeface="Aptos Narrow" panose="020B0004020202020204" pitchFamily="34" charset="0"/>
              </a:rPr>
              <a:t>Performing both of these two halves—the sharing and the mirroring--is very important in a world often focused on stuff we have to do, tasks, responsibilities, timelines and more.  Mirroring will help minimize misunderstandings and help ensure that important feelings don’t fall through the cracks.</a:t>
            </a:r>
          </a:p>
          <a:p>
            <a:pPr defTabSz="949478">
              <a:defRPr/>
            </a:pPr>
            <a:r>
              <a:rPr lang="en-US" sz="800" dirty="0">
                <a:solidFill>
                  <a:prstClr val="black"/>
                </a:solidFill>
                <a:latin typeface="Aptos Narrow" panose="020B0004020202020204" pitchFamily="34" charset="0"/>
              </a:rPr>
              <a:t> </a:t>
            </a:r>
          </a:p>
          <a:p>
            <a:pPr defTabSz="949478">
              <a:defRPr/>
            </a:pPr>
            <a:r>
              <a:rPr lang="en-US" sz="800" b="1" dirty="0">
                <a:solidFill>
                  <a:prstClr val="black"/>
                </a:solidFill>
                <a:latin typeface="Aptos Narrow" panose="020B0004020202020204" pitchFamily="34" charset="0"/>
              </a:rPr>
              <a:t>(advance bullet (Provides…))</a:t>
            </a:r>
          </a:p>
          <a:p>
            <a:pPr defTabSz="949478">
              <a:defRPr/>
            </a:pPr>
            <a:r>
              <a:rPr lang="en-US" sz="800" dirty="0">
                <a:solidFill>
                  <a:prstClr val="black"/>
                </a:solidFill>
                <a:latin typeface="Aptos Narrow" panose="020B0004020202020204" pitchFamily="34" charset="0"/>
              </a:rPr>
              <a:t>Mirroring is also a critical step for follow-on steps </a:t>
            </a:r>
            <a:r>
              <a:rPr lang="en-US" sz="800" i="1" dirty="0">
                <a:solidFill>
                  <a:prstClr val="black"/>
                </a:solidFill>
                <a:latin typeface="Aptos Narrow" panose="020B0004020202020204" pitchFamily="34" charset="0"/>
              </a:rPr>
              <a:t>Validation</a:t>
            </a:r>
            <a:r>
              <a:rPr lang="en-US" sz="800" dirty="0">
                <a:solidFill>
                  <a:prstClr val="black"/>
                </a:solidFill>
                <a:latin typeface="Aptos Narrow" panose="020B0004020202020204" pitchFamily="34" charset="0"/>
              </a:rPr>
              <a:t> and </a:t>
            </a:r>
            <a:r>
              <a:rPr lang="en-US" sz="800" i="1" dirty="0">
                <a:solidFill>
                  <a:prstClr val="black"/>
                </a:solidFill>
                <a:latin typeface="Aptos Narrow" panose="020B0004020202020204" pitchFamily="34" charset="0"/>
              </a:rPr>
              <a:t>Empathy</a:t>
            </a:r>
            <a:r>
              <a:rPr lang="en-US" sz="800" dirty="0">
                <a:solidFill>
                  <a:prstClr val="black"/>
                </a:solidFill>
                <a:latin typeface="Aptos Narrow" panose="020B0004020202020204" pitchFamily="34" charset="0"/>
              </a:rPr>
              <a:t>.  It is through effective </a:t>
            </a:r>
            <a:r>
              <a:rPr lang="en-US" sz="800" i="1" dirty="0">
                <a:solidFill>
                  <a:prstClr val="black"/>
                </a:solidFill>
                <a:latin typeface="Aptos Narrow" panose="020B0004020202020204" pitchFamily="34" charset="0"/>
              </a:rPr>
              <a:t>Mirroring</a:t>
            </a:r>
            <a:r>
              <a:rPr lang="en-US" sz="800" dirty="0">
                <a:solidFill>
                  <a:prstClr val="black"/>
                </a:solidFill>
                <a:latin typeface="Aptos Narrow" panose="020B0004020202020204" pitchFamily="34" charset="0"/>
              </a:rPr>
              <a:t> that you can best grasp what the other person is thinking, and feeling, and sharing with you.  Normally, the better understand the depth of their thoughts, the better you can </a:t>
            </a:r>
            <a:r>
              <a:rPr lang="en-US" sz="800" i="1" dirty="0">
                <a:solidFill>
                  <a:prstClr val="black"/>
                </a:solidFill>
                <a:latin typeface="Aptos Narrow" panose="020B0004020202020204" pitchFamily="34" charset="0"/>
              </a:rPr>
              <a:t>Validate</a:t>
            </a:r>
            <a:r>
              <a:rPr lang="en-US" sz="800" dirty="0">
                <a:solidFill>
                  <a:prstClr val="black"/>
                </a:solidFill>
                <a:latin typeface="Aptos Narrow" panose="020B0004020202020204" pitchFamily="34" charset="0"/>
              </a:rPr>
              <a:t> and </a:t>
            </a:r>
            <a:r>
              <a:rPr lang="en-US" sz="800" i="1" dirty="0">
                <a:solidFill>
                  <a:prstClr val="black"/>
                </a:solidFill>
                <a:latin typeface="Aptos Narrow" panose="020B0004020202020204" pitchFamily="34" charset="0"/>
              </a:rPr>
              <a:t>Empathize</a:t>
            </a:r>
            <a:r>
              <a:rPr lang="en-US" sz="800" dirty="0">
                <a:solidFill>
                  <a:prstClr val="black"/>
                </a:solidFill>
                <a:latin typeface="Aptos Narrow" panose="020B0004020202020204" pitchFamily="34" charset="0"/>
              </a:rPr>
              <a:t> with them. </a:t>
            </a:r>
          </a:p>
        </p:txBody>
      </p:sp>
      <p:sp>
        <p:nvSpPr>
          <p:cNvPr id="4" name="Slide Number Placeholder 3"/>
          <p:cNvSpPr>
            <a:spLocks noGrp="1"/>
          </p:cNvSpPr>
          <p:nvPr>
            <p:ph type="sldNum" sz="quarter" idx="5"/>
          </p:nvPr>
        </p:nvSpPr>
        <p:spPr/>
        <p:txBody>
          <a:bodyPr/>
          <a:lstStyle/>
          <a:p>
            <a:fld id="{DD1E7993-E4E5-4064-A6CA-93B04F07AE99}" type="slidenum">
              <a:rPr lang="en-US" smtClean="0"/>
              <a:t>72</a:t>
            </a:fld>
            <a:endParaRPr lang="en-US"/>
          </a:p>
        </p:txBody>
      </p:sp>
    </p:spTree>
    <p:extLst>
      <p:ext uri="{BB962C8B-B14F-4D97-AF65-F5344CB8AC3E}">
        <p14:creationId xmlns:p14="http://schemas.microsoft.com/office/powerpoint/2010/main" val="19391151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In the third step of the Structured Dialogue, the receiver summarizes the sender’s message.</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bullets (Receiver…) and  (Let me see…))</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Right up front, the receiver will add some signal that they are going to wrap up everything they’ve heard by adding some summary signal word like “all” or “everything” to the phrase “Let me see if I’ve got it all”</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(You shared…))</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The receiver will then continue with the phrase “You shared…” and then summarize the sender’s message as best they can.</a:t>
            </a:r>
          </a:p>
          <a:p>
            <a:pPr defTabSz="931774">
              <a:buClr>
                <a:prstClr val="black"/>
              </a:buClr>
              <a:buSzPts val="300"/>
              <a:defRPr/>
            </a:pPr>
            <a:endParaRPr lang="en-US" sz="800" b="1"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bullets (This makes…) and (And it…))</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If the sender added depth and offered additional feelings, and past experiences and histories, then summarize those as well.</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bullets (Receiver) and (Did I…))</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Once the receiver has summarized everything they’ve heard, they will ask the accuracy sentence stem “Did I get it all?” again, emphasizing the summary signal word “all” or “everything.”</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(Sender…))</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The sender then has the chance to listen to the summary and confirm that the receiver got everything or correct and/or clarify any missed details or misunderstandings. </a:t>
            </a:r>
            <a:endParaRPr lang="en-US" sz="800" dirty="0">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fld id="{DD1E7993-E4E5-4064-A6CA-93B04F07AE99}" type="slidenum">
              <a:rPr lang="en-US" smtClean="0"/>
              <a:t>73</a:t>
            </a:fld>
            <a:endParaRPr lang="en-US"/>
          </a:p>
        </p:txBody>
      </p:sp>
    </p:spTree>
    <p:extLst>
      <p:ext uri="{BB962C8B-B14F-4D97-AF65-F5344CB8AC3E}">
        <p14:creationId xmlns:p14="http://schemas.microsoft.com/office/powerpoint/2010/main" val="2685042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(first bullet appears with slide)</a:t>
            </a:r>
          </a:p>
          <a:p>
            <a:pPr defTabSz="949478">
              <a:defRPr/>
            </a:pPr>
            <a:r>
              <a:rPr lang="en-US" sz="800" dirty="0">
                <a:solidFill>
                  <a:prstClr val="black"/>
                </a:solidFill>
                <a:latin typeface="Aptos Narrow" panose="020B0004020202020204" pitchFamily="34" charset="0"/>
              </a:rPr>
              <a:t>To </a:t>
            </a:r>
            <a:r>
              <a:rPr lang="en-US" sz="800" i="1" dirty="0">
                <a:solidFill>
                  <a:prstClr val="black"/>
                </a:solidFill>
                <a:latin typeface="Aptos Narrow" panose="020B0004020202020204" pitchFamily="34" charset="0"/>
              </a:rPr>
              <a:t>validate </a:t>
            </a:r>
            <a:r>
              <a:rPr lang="en-US" sz="800" dirty="0">
                <a:solidFill>
                  <a:prstClr val="black"/>
                </a:solidFill>
                <a:latin typeface="Aptos Narrow" panose="020B0004020202020204" pitchFamily="34" charset="0"/>
              </a:rPr>
              <a:t>another person, their message, and their emotional experience, a person only has to make an effort </a:t>
            </a:r>
            <a:r>
              <a:rPr lang="en-US" sz="800" i="1" dirty="0">
                <a:solidFill>
                  <a:prstClr val="black"/>
                </a:solidFill>
                <a:latin typeface="Aptos Narrow" panose="020B0004020202020204" pitchFamily="34" charset="0"/>
              </a:rPr>
              <a:t>to learn </a:t>
            </a:r>
            <a:r>
              <a:rPr lang="en-US" sz="800" dirty="0">
                <a:solidFill>
                  <a:prstClr val="black"/>
                </a:solidFill>
                <a:latin typeface="Aptos Narrow" panose="020B0004020202020204" pitchFamily="34" charset="0"/>
              </a:rPr>
              <a:t>about the other person’s feelings and </a:t>
            </a:r>
            <a:r>
              <a:rPr lang="en-US" sz="800" i="1" dirty="0">
                <a:solidFill>
                  <a:prstClr val="black"/>
                </a:solidFill>
                <a:latin typeface="Aptos Narrow" panose="020B0004020202020204" pitchFamily="34" charset="0"/>
              </a:rPr>
              <a:t>understand</a:t>
            </a:r>
            <a:r>
              <a:rPr lang="en-US" sz="800" dirty="0">
                <a:solidFill>
                  <a:prstClr val="black"/>
                </a:solidFill>
                <a:latin typeface="Aptos Narrow" panose="020B0004020202020204" pitchFamily="34" charset="0"/>
              </a:rPr>
              <a:t> that they </a:t>
            </a:r>
            <a:r>
              <a:rPr lang="en-US" sz="800" i="1" dirty="0">
                <a:solidFill>
                  <a:prstClr val="black"/>
                </a:solidFill>
                <a:latin typeface="Aptos Narrow" panose="020B0004020202020204" pitchFamily="34" charset="0"/>
              </a:rPr>
              <a:t>make sense</a:t>
            </a:r>
            <a:r>
              <a:rPr lang="en-US" sz="800" dirty="0">
                <a:solidFill>
                  <a:prstClr val="black"/>
                </a:solidFill>
                <a:latin typeface="Aptos Narrow" panose="020B0004020202020204" pitchFamily="34" charset="0"/>
              </a:rPr>
              <a:t>:</a:t>
            </a:r>
          </a:p>
          <a:p>
            <a:pPr marL="186355" indent="-186355" defTabSz="949478">
              <a:buFont typeface="Arial" panose="020B0604020202020204" pitchFamily="34" charset="0"/>
              <a:buChar char="•"/>
              <a:defRPr/>
            </a:pPr>
            <a:r>
              <a:rPr lang="en-US" sz="800" dirty="0">
                <a:solidFill>
                  <a:prstClr val="black"/>
                </a:solidFill>
                <a:latin typeface="Aptos Narrow" panose="020B0004020202020204" pitchFamily="34" charset="0"/>
              </a:rPr>
              <a:t>for their situation and </a:t>
            </a:r>
          </a:p>
          <a:p>
            <a:pPr marL="186355" indent="-186355" defTabSz="949478">
              <a:buFont typeface="Arial" panose="020B0604020202020204" pitchFamily="34" charset="0"/>
              <a:buChar char="•"/>
              <a:defRPr/>
            </a:pPr>
            <a:r>
              <a:rPr lang="en-US" sz="800" dirty="0">
                <a:solidFill>
                  <a:prstClr val="black"/>
                </a:solidFill>
                <a:latin typeface="Aptos Narrow" panose="020B0004020202020204" pitchFamily="34" charset="0"/>
              </a:rPr>
              <a:t>from their perspective.  </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(Thoughts…))</a:t>
            </a:r>
          </a:p>
          <a:p>
            <a:pPr defTabSz="949478">
              <a:defRPr/>
            </a:pPr>
            <a:r>
              <a:rPr lang="en-US" sz="800" dirty="0">
                <a:solidFill>
                  <a:prstClr val="black"/>
                </a:solidFill>
                <a:latin typeface="Aptos Narrow" panose="020B0004020202020204" pitchFamily="34" charset="0"/>
              </a:rPr>
              <a:t>It’s about putting aside your own opinions, experiences and assumptions and choosing instead to look at the world through </a:t>
            </a:r>
            <a:r>
              <a:rPr lang="en-US" sz="800" i="1" dirty="0">
                <a:solidFill>
                  <a:prstClr val="black"/>
                </a:solidFill>
                <a:latin typeface="Aptos Narrow" panose="020B0004020202020204" pitchFamily="34" charset="0"/>
              </a:rPr>
              <a:t>their</a:t>
            </a:r>
            <a:r>
              <a:rPr lang="en-US" sz="800" dirty="0">
                <a:solidFill>
                  <a:prstClr val="black"/>
                </a:solidFill>
                <a:latin typeface="Aptos Narrow" panose="020B0004020202020204" pitchFamily="34" charset="0"/>
              </a:rPr>
              <a:t> eyes.  What most people find is that other people have their own logic and reasoning—and that their thinking is based on an entirely different set of experiences than the ones that you have.</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I’m seeing…))</a:t>
            </a:r>
          </a:p>
          <a:p>
            <a:pPr defTabSz="949478">
              <a:defRPr/>
            </a:pPr>
            <a:r>
              <a:rPr lang="en-US" sz="800" dirty="0">
                <a:solidFill>
                  <a:prstClr val="black"/>
                </a:solidFill>
                <a:latin typeface="Aptos Narrow" panose="020B0004020202020204" pitchFamily="34" charset="0"/>
              </a:rPr>
              <a:t>To validate another person, you simply reach out to them to say: “I can see the way that you’re seeing the world, and in your situation, </a:t>
            </a:r>
            <a:r>
              <a:rPr lang="en-US" sz="800" i="1" dirty="0">
                <a:solidFill>
                  <a:prstClr val="black"/>
                </a:solidFill>
                <a:latin typeface="Aptos Narrow" panose="020B0004020202020204" pitchFamily="34" charset="0"/>
              </a:rPr>
              <a:t>it makes sense</a:t>
            </a:r>
            <a:r>
              <a:rPr lang="en-US" sz="800" dirty="0">
                <a:solidFill>
                  <a:prstClr val="black"/>
                </a:solidFill>
                <a:latin typeface="Aptos Narrow" panose="020B0004020202020204" pitchFamily="34" charset="0"/>
              </a:rPr>
              <a:t>.“</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(Validation…))</a:t>
            </a:r>
          </a:p>
          <a:p>
            <a:pPr defTabSz="949478">
              <a:defRPr/>
            </a:pPr>
            <a:r>
              <a:rPr lang="en-US" sz="800" dirty="0">
                <a:solidFill>
                  <a:prstClr val="black"/>
                </a:solidFill>
                <a:latin typeface="Aptos Narrow" panose="020B0004020202020204" pitchFamily="34" charset="0"/>
              </a:rPr>
              <a:t>Validation is a key step in building stronger relational connections—and goes a long way towards getting rid of some of the worst kinds of toxic defensiveness and replaces it with the psychological safety that the highest-performing teams depend on.</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74</a:t>
            </a:fld>
            <a:endParaRPr lang="en-US"/>
          </a:p>
        </p:txBody>
      </p:sp>
    </p:spTree>
    <p:extLst>
      <p:ext uri="{BB962C8B-B14F-4D97-AF65-F5344CB8AC3E}">
        <p14:creationId xmlns:p14="http://schemas.microsoft.com/office/powerpoint/2010/main" val="23065858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latin typeface="Aptos Narrow" panose="020B0004020202020204" pitchFamily="34" charset="0"/>
                <a:sym typeface="Open Sans"/>
              </a:rPr>
              <a:t>What does it mean to </a:t>
            </a:r>
            <a:r>
              <a:rPr lang="en-US" sz="800" i="1" dirty="0">
                <a:latin typeface="Aptos Narrow" panose="020B0004020202020204" pitchFamily="34" charset="0"/>
                <a:sym typeface="Open Sans"/>
              </a:rPr>
              <a:t>Empathize</a:t>
            </a:r>
            <a:r>
              <a:rPr lang="en-US" sz="800" dirty="0">
                <a:latin typeface="Aptos Narrow" panose="020B0004020202020204" pitchFamily="34" charset="0"/>
                <a:sym typeface="Open Sans"/>
              </a:rPr>
              <a:t> with another person, and why is it so important?</a:t>
            </a:r>
          </a:p>
          <a:p>
            <a:pPr defTabSz="949478">
              <a:defRPr/>
            </a:pPr>
            <a:endParaRPr lang="en-US" sz="800" dirty="0">
              <a:latin typeface="Aptos Narrow" panose="020B0004020202020204" pitchFamily="34" charset="0"/>
              <a:sym typeface="Open Sans"/>
            </a:endParaRPr>
          </a:p>
          <a:p>
            <a:pPr defTabSz="949478">
              <a:defRPr/>
            </a:pPr>
            <a:r>
              <a:rPr lang="en-US" sz="800" b="1" dirty="0">
                <a:latin typeface="Aptos Narrow" panose="020B0004020202020204" pitchFamily="34" charset="0"/>
                <a:sym typeface="Open Sans"/>
              </a:rPr>
              <a:t>(advance bullet (Placing…))</a:t>
            </a:r>
          </a:p>
          <a:p>
            <a:pPr defTabSz="949478">
              <a:defRPr/>
            </a:pPr>
            <a:r>
              <a:rPr lang="en-US" sz="800" dirty="0">
                <a:latin typeface="Aptos Narrow" panose="020B0004020202020204" pitchFamily="34" charset="0"/>
                <a:sym typeface="Open Sans"/>
              </a:rPr>
              <a:t>Empathy is placing yourself into the emotional state of another person, as described by them and relative to their circumstances.  Empathy is offered as a way to better relate emotionally with others and offer support, strength, and connection.</a:t>
            </a:r>
          </a:p>
          <a:p>
            <a:pPr defTabSz="949478">
              <a:defRPr/>
            </a:pPr>
            <a:endParaRPr lang="en-US" sz="800" dirty="0">
              <a:latin typeface="Aptos Narrow" panose="020B0004020202020204" pitchFamily="34" charset="0"/>
              <a:sym typeface="Open Sans"/>
            </a:endParaRPr>
          </a:p>
          <a:p>
            <a:pPr defTabSz="949478">
              <a:defRPr/>
            </a:pPr>
            <a:r>
              <a:rPr lang="en-US" sz="800" b="1" dirty="0">
                <a:latin typeface="Aptos Narrow" panose="020B0004020202020204" pitchFamily="34" charset="0"/>
                <a:sym typeface="Open Sans"/>
              </a:rPr>
              <a:t>(advance bullet (NOT…))</a:t>
            </a:r>
          </a:p>
          <a:p>
            <a:pPr defTabSz="949478">
              <a:defRPr/>
            </a:pPr>
            <a:r>
              <a:rPr lang="en-US" sz="800" dirty="0">
                <a:latin typeface="Aptos Narrow" panose="020B0004020202020204" pitchFamily="34" charset="0"/>
                <a:sym typeface="Open Sans"/>
              </a:rPr>
              <a:t>Empathy is not claiming to know how another person feels because of a similar experience in your life.  It is only an attempt to genuinely listen, see the world through another person’s eyes and imagine some of the feelings they are experiencing.</a:t>
            </a:r>
          </a:p>
          <a:p>
            <a:pPr defTabSz="949478">
              <a:defRPr/>
            </a:pPr>
            <a:endParaRPr lang="en-US" sz="800" dirty="0">
              <a:latin typeface="Aptos Narrow" panose="020B0004020202020204" pitchFamily="34" charset="0"/>
              <a:sym typeface="Open Sans"/>
            </a:endParaRPr>
          </a:p>
          <a:p>
            <a:pPr defTabSz="949478">
              <a:defRPr/>
            </a:pPr>
            <a:r>
              <a:rPr lang="en-US" sz="800" b="1" dirty="0">
                <a:latin typeface="Aptos Narrow" panose="020B0004020202020204" pitchFamily="34" charset="0"/>
                <a:sym typeface="Open Sans"/>
              </a:rPr>
              <a:t>(advance bullet (Works…))</a:t>
            </a:r>
          </a:p>
          <a:p>
            <a:pPr defTabSz="949478">
              <a:defRPr/>
            </a:pPr>
            <a:r>
              <a:rPr lang="en-US" sz="800" dirty="0">
                <a:latin typeface="Aptos Narrow" panose="020B0004020202020204" pitchFamily="34" charset="0"/>
                <a:sym typeface="Open Sans"/>
              </a:rPr>
              <a:t>Empathy helps create stronger relationships amidst happy, joyful experiences as much as it does for painful and difficult events in life.</a:t>
            </a:r>
          </a:p>
          <a:p>
            <a:pPr defTabSz="949478">
              <a:defRPr/>
            </a:pPr>
            <a:endParaRPr lang="en-US" sz="800" dirty="0">
              <a:latin typeface="Aptos Narrow" panose="020B0004020202020204" pitchFamily="34" charset="0"/>
              <a:sym typeface="Open Sans"/>
            </a:endParaRPr>
          </a:p>
          <a:p>
            <a:pPr defTabSz="949478">
              <a:defRPr/>
            </a:pPr>
            <a:r>
              <a:rPr lang="en-US" sz="800" b="1" dirty="0">
                <a:latin typeface="Aptos Narrow" panose="020B0004020202020204" pitchFamily="34" charset="0"/>
                <a:sym typeface="Open Sans"/>
              </a:rPr>
              <a:t>(advance bullet (Effective…) and dialogue progression)</a:t>
            </a:r>
          </a:p>
          <a:p>
            <a:pPr defTabSz="949478">
              <a:defRPr/>
            </a:pPr>
            <a:r>
              <a:rPr lang="en-US" sz="800" dirty="0">
                <a:latin typeface="Aptos Narrow" panose="020B0004020202020204" pitchFamily="34" charset="0"/>
                <a:sym typeface="Open Sans"/>
              </a:rPr>
              <a:t>The steps in the Structured Dialogue add value by building onto each successive step: the greater extent a Receiver can Mirror, Summarize, and Validate and their message, the greater depth and context they will have to empathize—and the greater ability they’ll have to build a meaningful connection with other people.  Said another way, it’s hard to empathize in Step 5 if you have cultivated nothing to work with up until that point in the dialogue.</a:t>
            </a:r>
          </a:p>
          <a:p>
            <a:pPr defTabSz="949478">
              <a:defRPr/>
            </a:pPr>
            <a:endParaRPr lang="en-US" sz="800" dirty="0">
              <a:latin typeface="Aptos Narrow" panose="020B0004020202020204" pitchFamily="34" charset="0"/>
              <a:sym typeface="Open Sans"/>
            </a:endParaRPr>
          </a:p>
          <a:p>
            <a:pPr defTabSz="949478">
              <a:defRPr/>
            </a:pPr>
            <a:r>
              <a:rPr lang="en-US" sz="800" b="1" dirty="0">
                <a:latin typeface="Aptos Narrow" panose="020B0004020202020204" pitchFamily="34" charset="0"/>
                <a:sym typeface="Open Sans"/>
              </a:rPr>
              <a:t>(advance bullet (Helps…)</a:t>
            </a:r>
          </a:p>
          <a:p>
            <a:pPr defTabSz="949478">
              <a:defRPr/>
            </a:pPr>
            <a:r>
              <a:rPr lang="en-US" sz="800" dirty="0">
                <a:latin typeface="Aptos Narrow" panose="020B0004020202020204" pitchFamily="34" charset="0"/>
                <a:sym typeface="Open Sans"/>
              </a:rPr>
              <a:t>Effective empathy between people helps:</a:t>
            </a:r>
          </a:p>
          <a:p>
            <a:pPr marL="186355" indent="-186355" defTabSz="949478">
              <a:buFont typeface="Arial" panose="020B0604020202020204" pitchFamily="34" charset="0"/>
              <a:buChar char="•"/>
              <a:defRPr/>
            </a:pPr>
            <a:r>
              <a:rPr lang="en-US" sz="800" dirty="0">
                <a:latin typeface="Aptos Narrow" panose="020B0004020202020204" pitchFamily="34" charset="0"/>
                <a:sym typeface="Open Sans"/>
              </a:rPr>
              <a:t>Improve communication</a:t>
            </a:r>
          </a:p>
          <a:p>
            <a:pPr marL="186355" indent="-186355" defTabSz="949478">
              <a:buFont typeface="Arial" panose="020B0604020202020204" pitchFamily="34" charset="0"/>
              <a:buChar char="•"/>
              <a:defRPr/>
            </a:pPr>
            <a:r>
              <a:rPr lang="en-US" sz="800" dirty="0">
                <a:latin typeface="Aptos Narrow" panose="020B0004020202020204" pitchFamily="34" charset="0"/>
                <a:sym typeface="Open Sans"/>
              </a:rPr>
              <a:t>Extend trust</a:t>
            </a:r>
          </a:p>
          <a:p>
            <a:pPr marL="186355" indent="-186355" defTabSz="949478">
              <a:buFont typeface="Arial" panose="020B0604020202020204" pitchFamily="34" charset="0"/>
              <a:buChar char="•"/>
              <a:defRPr/>
            </a:pPr>
            <a:r>
              <a:rPr lang="en-US" sz="800" dirty="0">
                <a:latin typeface="Aptos Narrow" panose="020B0004020202020204" pitchFamily="34" charset="0"/>
                <a:sym typeface="Open Sans"/>
              </a:rPr>
              <a:t>Deepen understanding of others’ behaviors</a:t>
            </a:r>
          </a:p>
          <a:p>
            <a:pPr marL="186355" indent="-186355" defTabSz="949478">
              <a:buFont typeface="Arial" panose="020B0604020202020204" pitchFamily="34" charset="0"/>
              <a:buChar char="•"/>
              <a:defRPr/>
            </a:pPr>
            <a:r>
              <a:rPr lang="en-US" sz="800" dirty="0">
                <a:latin typeface="Aptos Narrow" panose="020B0004020202020204" pitchFamily="34" charset="0"/>
                <a:sym typeface="Open Sans"/>
              </a:rPr>
              <a:t>Increase engagement in your network</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75</a:t>
            </a:fld>
            <a:endParaRPr lang="en-US"/>
          </a:p>
        </p:txBody>
      </p:sp>
    </p:spTree>
    <p:extLst>
      <p:ext uri="{BB962C8B-B14F-4D97-AF65-F5344CB8AC3E}">
        <p14:creationId xmlns:p14="http://schemas.microsoft.com/office/powerpoint/2010/main" val="3650383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All that’s left in the final step is to make clear to all those participating that we are closing out the dialogue and showing our appreciation for each person.</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Either person can take the lead and thank the other person and give the other person a chance to reciprocate.</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(Receiver…) and (Sender…))</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In this case, the Receiver says “Thank you for sharing.”</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And the Sender says “Thank you for listening.”</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b="1" dirty="0">
                <a:solidFill>
                  <a:prstClr val="black"/>
                </a:solidFill>
                <a:latin typeface="Aptos Narrow" panose="020B0004020202020204" pitchFamily="34" charset="0"/>
                <a:ea typeface="Arial"/>
                <a:cs typeface="Arial"/>
                <a:sym typeface="Arial"/>
              </a:rPr>
              <a:t>(advance bullet (Often…) and handshake graphic)</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Then, it’s common for both persons to engage in some kind of connecting behavior, whether that’s a smile, handshake, high five, shoulder pat, fist bump, or some other culturally-appropriate gesture or physical signal appreciative of the time and effort both people invested in becoming better connected.</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76</a:t>
            </a:fld>
            <a:endParaRPr lang="en-US"/>
          </a:p>
        </p:txBody>
      </p:sp>
    </p:spTree>
    <p:extLst>
      <p:ext uri="{BB962C8B-B14F-4D97-AF65-F5344CB8AC3E}">
        <p14:creationId xmlns:p14="http://schemas.microsoft.com/office/powerpoint/2010/main" val="3833304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Our next exercise is a group concept challenge!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First bullet (Safe Conversations’…)</a:t>
            </a: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I’ll call on participants for your response, either True or False.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following answers help explain why FALSE answers are false.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SC Dialogue Workshops are expressly designed to provide </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educational </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content for a broad, general audience interested in personal development and relational growth.  Participants with more serious issues who have an interest in personalized therapy are strongly encouraged to seek the expertise of a clinical professional.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Yes, people are naturally oriented to seek connections with each other, but no, people are not hard-wired to look past their differences.  To the contrary, people are naturally programmed to scout and spot differences in other people; negativity bias is part of our current challenge.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TRUE.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No, because whether the sender shares more, less, or nothing additional after being asked “is there more?”, the sender was given the chance and choice of providing more message if they wanted to.  Because the sender choose to deliver nothing more does not make that outcome a failure in any way.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There is no required or suggested sequence of using the four Affirmations practices.  Practitioners are encouraged to use as many of the Affirmations practices and in whatever order and frequency as they see fit.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Zero Negativity is an aspirational goal, hoping to create an environment with as little negativity as possible.  While the hope for a negativity-free space is alluring, it would be very difficult to achieve in reality.  Human beings are perfectly imperfect and can be expected to exhibit wonderfully flawed behaviors.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The real value that Structured Dialogues offer the goal of connectivity is in the combined effect of adding interactive dialogue within a psychologically safe space.  Just adding more Structured Dialogues without any safety might create more formally-structured conversations, but merely conversations incapable of delivering more meaningful outcomes for the sender and receiver.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The four core Safe Conversations’ Tools are Affirmations, Zero Negativity, Awareness, and Structured Dialogue.  Psychological safety and the Space-Between are important related constructs, just not the four tools we load onto participant ‘toolbelts.’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According to the Structured Dialogue </a:t>
            </a:r>
            <a:r>
              <a:rPr kumimoji="0" lang="en-US" sz="800" b="0" i="1"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Dialogue</a:t>
            </a:r>
            <a:r>
              <a:rPr kumimoji="0" lang="en-US" sz="800" b="0" i="1"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Guides </a:t>
            </a: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sender typically leads off and initiates steps 1, 2, and sometimes 6 of the six-step dialogue.  The receiver is typically positioned to lead-off steps 3, 4, and 5.  Both roles are active in a fluid exchange of openings and responses.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Mirroring is a powerful and unique skill made up of three (3) important dimensions: 1) reflecting a message, 2) checking for accuracy of message, and 3) showing curiosity to ask “is there more.”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TRUE.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FALSE.  While understanding the linkage between another person’s past challenges and their unmet emotional needs would be helpful to any observer, it is by no means required to offer that person tolerance and grace.  Often the linkage between unmet need and past challenge, if even understood by the affected individual, is held privately and not shared.  Observers are encouraged not to rush to judge others and that what appear as ‘irrational or unexpected behaviors’ are often explained by the existence of unmet emotional needs and past challenges in all of us.</a:t>
            </a:r>
            <a:endParaRPr lang="en-US" sz="8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78483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The last topic in this section is a focus on various dialogue techniques to set you each up for success—and in a sense taking your new dialogue skills deep and wide.</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78</a:t>
            </a:fld>
            <a:endParaRPr lang="en-US"/>
          </a:p>
        </p:txBody>
      </p:sp>
    </p:spTree>
    <p:extLst>
      <p:ext uri="{BB962C8B-B14F-4D97-AF65-F5344CB8AC3E}">
        <p14:creationId xmlns:p14="http://schemas.microsoft.com/office/powerpoint/2010/main" val="1716701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We’ll tackle three specific aspects: </a:t>
            </a:r>
          </a:p>
          <a:p>
            <a:endParaRPr lang="en-US" sz="800" dirty="0">
              <a:latin typeface="Aptos Narrow" panose="020B0004020202020204" pitchFamily="34" charset="0"/>
            </a:endParaRPr>
          </a:p>
          <a:p>
            <a:pPr marL="171450" indent="-171450">
              <a:buFont typeface="Arial" panose="020B0604020202020204" pitchFamily="34" charset="0"/>
              <a:buChar char="•"/>
            </a:pPr>
            <a:r>
              <a:rPr lang="en-US" sz="800" dirty="0">
                <a:latin typeface="Aptos Narrow" panose="020B0004020202020204" pitchFamily="34" charset="0"/>
              </a:rPr>
              <a:t>the depth of the understandings you will create, </a:t>
            </a:r>
          </a:p>
          <a:p>
            <a:pPr marL="171450" indent="-171450">
              <a:buFont typeface="Arial" panose="020B0604020202020204" pitchFamily="34" charset="0"/>
              <a:buChar char="•"/>
            </a:pPr>
            <a:r>
              <a:rPr lang="en-US" sz="800" dirty="0">
                <a:latin typeface="Aptos Narrow" panose="020B0004020202020204" pitchFamily="34" charset="0"/>
              </a:rPr>
              <a:t>the dialogue grid and the wide range of conversations it supports, and </a:t>
            </a:r>
          </a:p>
          <a:p>
            <a:pPr marL="171450" indent="-171450">
              <a:buFont typeface="Arial" panose="020B0604020202020204" pitchFamily="34" charset="0"/>
              <a:buChar char="•"/>
            </a:pPr>
            <a:r>
              <a:rPr lang="en-US" sz="800" dirty="0">
                <a:latin typeface="Aptos Narrow" panose="020B0004020202020204" pitchFamily="34" charset="0"/>
              </a:rPr>
              <a:t>some various tips for communication success.</a:t>
            </a:r>
          </a:p>
        </p:txBody>
      </p:sp>
      <p:sp>
        <p:nvSpPr>
          <p:cNvPr id="4" name="Slide Number Placeholder 3"/>
          <p:cNvSpPr>
            <a:spLocks noGrp="1"/>
          </p:cNvSpPr>
          <p:nvPr>
            <p:ph type="sldNum" sz="quarter" idx="5"/>
          </p:nvPr>
        </p:nvSpPr>
        <p:spPr/>
        <p:txBody>
          <a:bodyPr/>
          <a:lstStyle/>
          <a:p>
            <a:fld id="{DD1E7993-E4E5-4064-A6CA-93B04F07AE99}" type="slidenum">
              <a:rPr lang="en-US" smtClean="0"/>
              <a:t>79</a:t>
            </a:fld>
            <a:endParaRPr lang="en-US"/>
          </a:p>
        </p:txBody>
      </p:sp>
    </p:spTree>
    <p:extLst>
      <p:ext uri="{BB962C8B-B14F-4D97-AF65-F5344CB8AC3E}">
        <p14:creationId xmlns:p14="http://schemas.microsoft.com/office/powerpoint/2010/main" val="167047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(first bullet “Half-day…” appears on screen)</a:t>
            </a:r>
          </a:p>
          <a:p>
            <a:endParaRPr lang="en-US" sz="800" dirty="0">
              <a:latin typeface="Aptos Narrow" panose="020B0004020202020204" pitchFamily="34" charset="0"/>
            </a:endParaRPr>
          </a:p>
          <a:p>
            <a:r>
              <a:rPr lang="en-US" sz="800" dirty="0">
                <a:latin typeface="Aptos Narrow" panose="020B0004020202020204" pitchFamily="34" charset="0"/>
              </a:rPr>
              <a:t>Today’s workshop is a half-day conversation combining some innovative ideas with… </a:t>
            </a:r>
          </a:p>
          <a:p>
            <a:endParaRPr lang="en-US" sz="800" dirty="0">
              <a:latin typeface="Aptos Narrow" panose="020B0004020202020204" pitchFamily="34" charset="0"/>
            </a:endParaRPr>
          </a:p>
          <a:p>
            <a:r>
              <a:rPr lang="en-US" sz="800" b="1" dirty="0">
                <a:latin typeface="Aptos Narrow" panose="020B0004020202020204" pitchFamily="34" charset="0"/>
              </a:rPr>
              <a:t>(advance bullets (communication), and (connection))</a:t>
            </a:r>
          </a:p>
          <a:p>
            <a:r>
              <a:rPr lang="en-US" sz="800" dirty="0">
                <a:latin typeface="Aptos Narrow" panose="020B0004020202020204" pitchFamily="34" charset="0"/>
              </a:rPr>
              <a:t>Powerful tools to promote more 2-way dialogues that grow your communication skills and your ability to build lasting connections.</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(Harville…))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All of today’s content is built upon the foundation of four decades of clinical expertise and real-world experience by world-renown relationship experts and best-selling authors Dr. Harville Hendrix and Dr. Helen LaKelly Hunt.  There’s a good chance you’ve seen and heard of their transformational work before today.</a:t>
            </a:r>
          </a:p>
          <a:p>
            <a:endParaRPr lang="en-US" sz="800" b="1" dirty="0">
              <a:latin typeface="Aptos Narrow" panose="020B0004020202020204" pitchFamily="34" charset="0"/>
            </a:endParaRPr>
          </a:p>
          <a:p>
            <a:r>
              <a:rPr lang="en-US" sz="800" b="1" dirty="0">
                <a:latin typeface="Aptos Narrow" panose="020B0004020202020204" pitchFamily="34" charset="0"/>
              </a:rPr>
              <a:t>(advance bullet “Exercises &amp;…”)</a:t>
            </a:r>
          </a:p>
          <a:p>
            <a:r>
              <a:rPr lang="en-US" sz="800" dirty="0">
                <a:latin typeface="Aptos Narrow" panose="020B0004020202020204" pitchFamily="34" charset="0"/>
              </a:rPr>
              <a:t>You’ll be pleased to know that we’ve mixed in lots of breakouts and practice exercises focused on getting you talking and practicing the skills and behaviors that will make a difference for you.</a:t>
            </a:r>
          </a:p>
          <a:p>
            <a:endParaRPr lang="en-US" sz="800" dirty="0">
              <a:latin typeface="Aptos Narrow" panose="020B0004020202020204" pitchFamily="34" charset="0"/>
            </a:endParaRPr>
          </a:p>
          <a:p>
            <a:r>
              <a:rPr lang="en-US" sz="800" b="1" dirty="0">
                <a:latin typeface="Aptos Narrow" panose="020B0004020202020204" pitchFamily="34" charset="0"/>
              </a:rPr>
              <a:t>(advance bullet “Led by </a:t>
            </a:r>
            <a:r>
              <a:rPr lang="en-US" sz="800" b="1" i="1" dirty="0">
                <a:latin typeface="Aptos Narrow" panose="020B0004020202020204" pitchFamily="34" charset="0"/>
              </a:rPr>
              <a:t>certified</a:t>
            </a:r>
            <a:r>
              <a:rPr lang="en-US" sz="800" b="1" dirty="0">
                <a:latin typeface="Aptos Narrow" panose="020B0004020202020204" pitchFamily="34" charset="0"/>
              </a:rPr>
              <a:t>…”)</a:t>
            </a:r>
          </a:p>
          <a:p>
            <a:r>
              <a:rPr lang="en-US" sz="800" dirty="0">
                <a:latin typeface="Aptos Narrow" panose="020B0004020202020204" pitchFamily="34" charset="0"/>
              </a:rPr>
              <a:t>As for me (us), today’s Safe Conversations’ Dialogue Workshop is presented by (me and my partner), fully-certified Safe Conversations’ Facilitators.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ptos Narrow" panose="020B0004020202020204" pitchFamily="34" charset="0"/>
              </a:rPr>
              <a:t>(Insert SC Leader bio’s.)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It is not an overstatement to suggest that these new behaviors and skills will change your life once you make them a regular part of the way you interact with people.  For decades, Safe Conversations Workshop participants have been sharing the same kinds of feedback with us, over and 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r>
              <a:rPr lang="en-US" sz="800" b="1" dirty="0">
                <a:latin typeface="Aptos Narrow" panose="020B0004020202020204" pitchFamily="34" charset="0"/>
              </a:rPr>
              <a:t>(advance bubble (Unexpected…))</a:t>
            </a:r>
          </a:p>
          <a:p>
            <a:r>
              <a:rPr lang="en-US" sz="800" dirty="0">
                <a:latin typeface="Aptos Narrow" panose="020B0004020202020204" pitchFamily="34" charset="0"/>
              </a:rPr>
              <a:t>unexpectedly simple, and unexpectedly effective, </a:t>
            </a:r>
          </a:p>
          <a:p>
            <a:endParaRPr lang="en-US" sz="800" dirty="0">
              <a:latin typeface="Aptos Narrow" panose="020B0004020202020204" pitchFamily="34" charset="0"/>
            </a:endParaRPr>
          </a:p>
          <a:p>
            <a:r>
              <a:rPr lang="en-US" sz="800" b="1" dirty="0">
                <a:latin typeface="Aptos Narrow" panose="020B0004020202020204" pitchFamily="34" charset="0"/>
              </a:rPr>
              <a:t>(advance bubble (Honestly…))</a:t>
            </a:r>
          </a:p>
          <a:p>
            <a:r>
              <a:rPr lang="en-US" sz="800" dirty="0">
                <a:latin typeface="Aptos Narrow" panose="020B0004020202020204" pitchFamily="34" charset="0"/>
              </a:rPr>
              <a:t>this workshop saved my most important relationships, and…</a:t>
            </a:r>
          </a:p>
          <a:p>
            <a:endParaRPr lang="en-US" sz="800" dirty="0">
              <a:latin typeface="Aptos Narrow" panose="020B0004020202020204" pitchFamily="34" charset="0"/>
            </a:endParaRPr>
          </a:p>
          <a:p>
            <a:r>
              <a:rPr lang="en-US" sz="800" b="1" dirty="0">
                <a:latin typeface="Aptos Narrow" panose="020B0004020202020204" pitchFamily="34" charset="0"/>
              </a:rPr>
              <a:t>(advance bubble (This stuff...))</a:t>
            </a:r>
          </a:p>
          <a:p>
            <a:r>
              <a:rPr lang="en-US" sz="800" dirty="0">
                <a:latin typeface="Aptos Narrow" panose="020B0004020202020204" pitchFamily="34" charset="0"/>
              </a:rPr>
              <a:t>this stuff is simply magical.</a:t>
            </a:r>
          </a:p>
          <a:p>
            <a:endParaRPr lang="en-US" sz="800" dirty="0">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sp>
        <p:nvSpPr>
          <p:cNvPr id="4" name="Slide Number Placeholder 3"/>
          <p:cNvSpPr>
            <a:spLocks noGrp="1"/>
          </p:cNvSpPr>
          <p:nvPr>
            <p:ph type="sldNum" sz="quarter" idx="5"/>
          </p:nvPr>
        </p:nvSpPr>
        <p:spPr/>
        <p:txBody>
          <a:bodyPr/>
          <a:lstStyle/>
          <a:p>
            <a:fld id="{DD1E7993-E4E5-4064-A6CA-93B04F07AE99}" type="slidenum">
              <a:rPr lang="en-US" smtClean="0"/>
              <a:t>8</a:t>
            </a:fld>
            <a:endParaRPr lang="en-US" dirty="0"/>
          </a:p>
        </p:txBody>
      </p:sp>
    </p:spTree>
    <p:extLst>
      <p:ext uri="{BB962C8B-B14F-4D97-AF65-F5344CB8AC3E}">
        <p14:creationId xmlns:p14="http://schemas.microsoft.com/office/powerpoint/2010/main" val="3145137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prstClr val="black"/>
                </a:solidFill>
                <a:latin typeface="Aptos Narrow" panose="020B0004020202020204" pitchFamily="34" charset="0"/>
              </a:rPr>
              <a:t>An important point that was introduced earlier in the Program--and is worth repeating--is this concept of generating </a:t>
            </a:r>
            <a:r>
              <a:rPr lang="en-US" sz="800" i="1" dirty="0">
                <a:solidFill>
                  <a:prstClr val="black"/>
                </a:solidFill>
                <a:latin typeface="Aptos Narrow" panose="020B0004020202020204" pitchFamily="34" charset="0"/>
              </a:rPr>
              <a:t>depth of understanding</a:t>
            </a:r>
            <a:r>
              <a:rPr lang="en-US" sz="800" dirty="0">
                <a:solidFill>
                  <a:prstClr val="black"/>
                </a:solidFill>
                <a:latin typeface="Aptos Narrow" panose="020B0004020202020204" pitchFamily="34" charset="0"/>
              </a:rPr>
              <a:t> with the Share &amp; Mirror step of the Structured Dialogue.  </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(Layers of…) and depth graphic)</a:t>
            </a:r>
          </a:p>
          <a:p>
            <a:pPr defTabSz="931774">
              <a:defRPr/>
            </a:pPr>
            <a:r>
              <a:rPr lang="en-US" sz="800" dirty="0">
                <a:solidFill>
                  <a:prstClr val="black"/>
                </a:solidFill>
                <a:latin typeface="Aptos Narrow" panose="020B0004020202020204" pitchFamily="34" charset="0"/>
              </a:rPr>
              <a:t>How well each receiver mirrors what is heard actually drives the quality and depth of what is shared by the sender.  Taking the time to verify the accuracy of the message and then demonstrating genuine curiosity encourages the sender to share more.  As the depth of sharing grows, and the psychological safety and trust grow right along with it, more and more layers of the message are uncovered.  In the process, the receiver now has much more relatable substance to validate, and ultimately empathize over the course of each dialogue.</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(Sometimes you…) and long graphic)</a:t>
            </a:r>
          </a:p>
          <a:p>
            <a:pPr defTabSz="931774">
              <a:defRPr/>
            </a:pPr>
            <a:r>
              <a:rPr lang="en-US" sz="800" dirty="0">
                <a:solidFill>
                  <a:prstClr val="black"/>
                </a:solidFill>
                <a:latin typeface="Aptos Narrow" panose="020B0004020202020204" pitchFamily="34" charset="0"/>
              </a:rPr>
              <a:t>As you do more and more mirroring, you’ll see that sometimes the sender will respond to the receiver’s mirroring stems and add response after response, going on for some time, and yielding lots of layers of additional depth.</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(Sometimes…) and short graphic)</a:t>
            </a:r>
          </a:p>
          <a:p>
            <a:pPr defTabSz="931774">
              <a:defRPr/>
            </a:pPr>
            <a:r>
              <a:rPr lang="en-US" sz="800" dirty="0">
                <a:solidFill>
                  <a:prstClr val="black"/>
                </a:solidFill>
                <a:latin typeface="Aptos Narrow" panose="020B0004020202020204" pitchFamily="34" charset="0"/>
              </a:rPr>
              <a:t>And other times, the sender will quickly put an end to any additional sharing and follow-up by quickly saying something like “Nope, you got it all.”</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(Both…)</a:t>
            </a:r>
          </a:p>
          <a:p>
            <a:pPr defTabSz="931774">
              <a:defRPr/>
            </a:pPr>
            <a:r>
              <a:rPr lang="en-US" sz="800" dirty="0">
                <a:solidFill>
                  <a:prstClr val="black"/>
                </a:solidFill>
                <a:latin typeface="Aptos Narrow" panose="020B0004020202020204" pitchFamily="34" charset="0"/>
              </a:rPr>
              <a:t>In both cases, productive outcomes result.  </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(Why are…))</a:t>
            </a:r>
          </a:p>
          <a:p>
            <a:pPr defTabSz="931774">
              <a:defRPr/>
            </a:pPr>
            <a:r>
              <a:rPr lang="en-US" sz="800" dirty="0">
                <a:solidFill>
                  <a:prstClr val="black"/>
                </a:solidFill>
                <a:latin typeface="Aptos Narrow" panose="020B0004020202020204" pitchFamily="34" charset="0"/>
              </a:rPr>
              <a:t>Some may or may not be so obvious, so I’ll ask you, Why do you think both outcomes are productive?</a:t>
            </a:r>
          </a:p>
          <a:p>
            <a:pPr defTabSz="931774">
              <a:defRPr/>
            </a:pPr>
            <a:r>
              <a:rPr lang="en-US" sz="800" dirty="0">
                <a:solidFill>
                  <a:prstClr val="black"/>
                </a:solidFill>
                <a:latin typeface="Aptos Narrow" panose="020B0004020202020204" pitchFamily="34" charset="0"/>
              </a:rPr>
              <a:t>(survey responses.)</a:t>
            </a:r>
          </a:p>
          <a:p>
            <a:pPr defTabSz="931774">
              <a:defRPr/>
            </a:pPr>
            <a:endParaRPr lang="en-US" sz="800" dirty="0">
              <a:solidFill>
                <a:prstClr val="black"/>
              </a:solidFill>
              <a:latin typeface="Aptos Narrow" panose="020B0004020202020204" pitchFamily="34" charset="0"/>
            </a:endParaRPr>
          </a:p>
          <a:p>
            <a:pPr defTabSz="931774">
              <a:defRPr/>
            </a:pPr>
            <a:r>
              <a:rPr lang="en-US" sz="800" dirty="0">
                <a:solidFill>
                  <a:prstClr val="black"/>
                </a:solidFill>
                <a:latin typeface="Aptos Narrow" panose="020B0004020202020204" pitchFamily="34" charset="0"/>
              </a:rPr>
              <a:t>(If no one responds appropriately, longer mirroring exchanges deliver for the receiver much more additional information that can be validated and empathized—which greatly benefits the connection between the two.  In very short/no mirroring exchanges, while there is not much additional information learned, the sender walks away believing that the receiver was willing and interested to listen more if the sender wished to share more, and in future dialogues, the sender might be more willing to trust the connection next time and share more helpful details and information.)</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80</a:t>
            </a:fld>
            <a:endParaRPr lang="en-US"/>
          </a:p>
        </p:txBody>
      </p:sp>
    </p:spTree>
    <p:extLst>
      <p:ext uri="{BB962C8B-B14F-4D97-AF65-F5344CB8AC3E}">
        <p14:creationId xmlns:p14="http://schemas.microsoft.com/office/powerpoint/2010/main" val="8368325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solidFill>
                  <a:prstClr val="black"/>
                </a:solidFill>
                <a:latin typeface="Aptos Narrow" panose="020B0004020202020204" pitchFamily="34" charset="0"/>
              </a:rPr>
              <a:t>Here is a handy tool to help Structured Dialogue users integrate the 6-step tool into a variety of different situations.  For the following four situations:</a:t>
            </a:r>
          </a:p>
          <a:p>
            <a:pPr defTabSz="931774">
              <a:defRPr/>
            </a:pPr>
            <a:r>
              <a:rPr lang="en-US" sz="800" dirty="0">
                <a:solidFill>
                  <a:prstClr val="black"/>
                </a:solidFill>
                <a:latin typeface="Aptos Narrow" panose="020B0004020202020204" pitchFamily="34" charset="0"/>
              </a:rPr>
              <a:t>Sharing an Appreciation, </a:t>
            </a:r>
          </a:p>
          <a:p>
            <a:pPr defTabSz="931774">
              <a:defRPr/>
            </a:pPr>
            <a:r>
              <a:rPr lang="en-US" sz="800" dirty="0">
                <a:solidFill>
                  <a:prstClr val="black"/>
                </a:solidFill>
                <a:latin typeface="Aptos Narrow" panose="020B0004020202020204" pitchFamily="34" charset="0"/>
              </a:rPr>
              <a:t>Sharing an Affirmation,</a:t>
            </a:r>
          </a:p>
          <a:p>
            <a:pPr defTabSz="931774">
              <a:defRPr/>
            </a:pPr>
            <a:r>
              <a:rPr lang="en-US" sz="800" dirty="0">
                <a:solidFill>
                  <a:prstClr val="black"/>
                </a:solidFill>
                <a:latin typeface="Aptos Narrow" panose="020B0004020202020204" pitchFamily="34" charset="0"/>
              </a:rPr>
              <a:t>Sharing a Frustration, and</a:t>
            </a:r>
          </a:p>
          <a:p>
            <a:pPr defTabSz="931774">
              <a:defRPr/>
            </a:pPr>
            <a:r>
              <a:rPr lang="en-US" sz="800" dirty="0">
                <a:solidFill>
                  <a:prstClr val="black"/>
                </a:solidFill>
                <a:latin typeface="Aptos Narrow" panose="020B0004020202020204" pitchFamily="34" charset="0"/>
              </a:rPr>
              <a:t>Sharing a Current Need and/or Past Challenge, </a:t>
            </a:r>
          </a:p>
          <a:p>
            <a:pPr defTabSz="931774">
              <a:defRPr/>
            </a:pPr>
            <a:r>
              <a:rPr lang="en-US" sz="800" dirty="0">
                <a:solidFill>
                  <a:prstClr val="black"/>
                </a:solidFill>
                <a:latin typeface="Aptos Narrow" panose="020B0004020202020204" pitchFamily="34" charset="0"/>
              </a:rPr>
              <a:t>…all feature the same six-step dialogue template, but address slight variations along the way to help it fit perfectly into your desired purpose.  A copy of this Dialogue Grid is available in your workshop </a:t>
            </a:r>
            <a:r>
              <a:rPr lang="en-US" sz="800" i="1" dirty="0">
                <a:solidFill>
                  <a:prstClr val="black"/>
                </a:solidFill>
                <a:latin typeface="Aptos Narrow" panose="020B0004020202020204" pitchFamily="34" charset="0"/>
              </a:rPr>
              <a:t>Participant Guide</a:t>
            </a:r>
            <a:r>
              <a:rPr lang="en-US" sz="800" dirty="0">
                <a:solidFill>
                  <a:prstClr val="black"/>
                </a:solidFill>
                <a:latin typeface="Aptos Narrow" panose="020B0004020202020204" pitchFamily="34" charset="0"/>
              </a:rPr>
              <a:t>.</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Appreciation…)</a:t>
            </a:r>
          </a:p>
          <a:p>
            <a:pPr defTabSz="931774">
              <a:defRPr/>
            </a:pPr>
            <a:r>
              <a:rPr lang="en-US" sz="800" dirty="0">
                <a:solidFill>
                  <a:prstClr val="black"/>
                </a:solidFill>
                <a:latin typeface="Aptos Narrow" panose="020B0004020202020204" pitchFamily="34" charset="0"/>
              </a:rPr>
              <a:t>Take the first dialogue, </a:t>
            </a:r>
            <a:r>
              <a:rPr lang="en-US" sz="800" i="1" dirty="0">
                <a:solidFill>
                  <a:prstClr val="black"/>
                </a:solidFill>
                <a:latin typeface="Aptos Narrow" panose="020B0004020202020204" pitchFamily="34" charset="0"/>
              </a:rPr>
              <a:t>Appreciation Dialogue</a:t>
            </a:r>
            <a:r>
              <a:rPr lang="en-US" sz="800" dirty="0">
                <a:solidFill>
                  <a:prstClr val="black"/>
                </a:solidFill>
                <a:latin typeface="Aptos Narrow" panose="020B0004020202020204" pitchFamily="34" charset="0"/>
              </a:rPr>
              <a:t>.  Following the making of an appointment, Sharing/ Mirroring, Summary and Close round out the structured Dialogue.  You’ll see that various items are listed in order to encourage the development of </a:t>
            </a:r>
            <a:r>
              <a:rPr lang="en-US" sz="800" i="1" dirty="0">
                <a:solidFill>
                  <a:prstClr val="black"/>
                </a:solidFill>
                <a:latin typeface="Aptos Narrow" panose="020B0004020202020204" pitchFamily="34" charset="0"/>
              </a:rPr>
              <a:t>depth</a:t>
            </a:r>
            <a:r>
              <a:rPr lang="en-US" sz="800" dirty="0">
                <a:solidFill>
                  <a:prstClr val="black"/>
                </a:solidFill>
                <a:latin typeface="Aptos Narrow" panose="020B0004020202020204" pitchFamily="34" charset="0"/>
              </a:rPr>
              <a:t> in the Share &amp; Mirror section.  Things like associated feelings, the impact related to the appreciation and any past history would all be helpful to be shared and mirrored between the two participants.</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Affirmation…)</a:t>
            </a:r>
          </a:p>
          <a:p>
            <a:pPr defTabSz="931774">
              <a:defRPr/>
            </a:pPr>
            <a:r>
              <a:rPr lang="en-US" sz="800" dirty="0">
                <a:solidFill>
                  <a:prstClr val="black"/>
                </a:solidFill>
                <a:latin typeface="Aptos Narrow" panose="020B0004020202020204" pitchFamily="34" charset="0"/>
              </a:rPr>
              <a:t>In the second example, </a:t>
            </a:r>
            <a:r>
              <a:rPr lang="en-US" sz="800" i="1" dirty="0">
                <a:solidFill>
                  <a:prstClr val="black"/>
                </a:solidFill>
                <a:latin typeface="Aptos Narrow" panose="020B0004020202020204" pitchFamily="34" charset="0"/>
              </a:rPr>
              <a:t>the Affirmation Dialogue</a:t>
            </a:r>
            <a:r>
              <a:rPr lang="en-US" sz="800" dirty="0">
                <a:solidFill>
                  <a:prstClr val="black"/>
                </a:solidFill>
                <a:latin typeface="Aptos Narrow" panose="020B0004020202020204" pitchFamily="34" charset="0"/>
              </a:rPr>
              <a:t>, someone wishes to share the value of an Affirmation that they have personally received with another person.  They can also choose to relay how they best respond to affirmations—for the benefit of both the person and their partner.  In doing so, they hope to share what kinds of things help them feel most seen and heard and valued.  In sharing these Affirmations, they are also looking to reinforce this kind of behavior for more people they know.</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(Frustration…)</a:t>
            </a:r>
          </a:p>
          <a:p>
            <a:pPr defTabSz="931774">
              <a:defRPr/>
            </a:pPr>
            <a:r>
              <a:rPr lang="en-US" sz="800" dirty="0">
                <a:solidFill>
                  <a:prstClr val="black"/>
                </a:solidFill>
                <a:latin typeface="Aptos Narrow" panose="020B0004020202020204" pitchFamily="34" charset="0"/>
              </a:rPr>
              <a:t>The </a:t>
            </a:r>
            <a:r>
              <a:rPr lang="en-US" sz="800" i="1" dirty="0">
                <a:solidFill>
                  <a:prstClr val="black"/>
                </a:solidFill>
                <a:latin typeface="Aptos Narrow" panose="020B0004020202020204" pitchFamily="34" charset="0"/>
              </a:rPr>
              <a:t>Frustration Dialogue </a:t>
            </a:r>
            <a:r>
              <a:rPr lang="en-US" sz="800" dirty="0">
                <a:solidFill>
                  <a:prstClr val="black"/>
                </a:solidFill>
                <a:latin typeface="Aptos Narrow" panose="020B0004020202020204" pitchFamily="34" charset="0"/>
              </a:rPr>
              <a:t>might likely be one of the most useful tools we’ll share with you in the </a:t>
            </a:r>
            <a:r>
              <a:rPr lang="en-US" sz="800" i="1" dirty="0">
                <a:solidFill>
                  <a:prstClr val="black"/>
                </a:solidFill>
                <a:latin typeface="Aptos Narrow" panose="020B0004020202020204" pitchFamily="34" charset="0"/>
              </a:rPr>
              <a:t>Safe Conversations’ Dialogue Workshop</a:t>
            </a:r>
            <a:r>
              <a:rPr lang="en-US" sz="800" dirty="0">
                <a:solidFill>
                  <a:prstClr val="black"/>
                </a:solidFill>
                <a:latin typeface="Aptos Narrow" panose="020B0004020202020204" pitchFamily="34" charset="0"/>
              </a:rPr>
              <a:t>.  As you can see, the same six steps are listed, but you’ll notice each step of the Share &amp; Mirror progression is listed to help build meaningful depth for more productive Validate and Empathize sections later in the dialogue.</a:t>
            </a:r>
          </a:p>
          <a:p>
            <a:pPr defTabSz="931774">
              <a:defRPr/>
            </a:pPr>
            <a:endParaRPr lang="en-US" sz="800" dirty="0">
              <a:solidFill>
                <a:prstClr val="black"/>
              </a:solidFill>
              <a:latin typeface="Aptos Narrow" panose="020B0004020202020204" pitchFamily="34" charset="0"/>
            </a:endParaRPr>
          </a:p>
          <a:p>
            <a:pPr defTabSz="931774">
              <a:defRPr/>
            </a:pPr>
            <a:r>
              <a:rPr lang="en-US" sz="800" b="1" dirty="0">
                <a:solidFill>
                  <a:prstClr val="black"/>
                </a:solidFill>
                <a:latin typeface="Aptos Narrow" panose="020B0004020202020204" pitchFamily="34" charset="0"/>
              </a:rPr>
              <a:t>(advance bullet (Past Challenge…)</a:t>
            </a:r>
          </a:p>
          <a:p>
            <a:pPr defTabSz="931774">
              <a:defRPr/>
            </a:pPr>
            <a:r>
              <a:rPr lang="en-US" sz="800" dirty="0">
                <a:solidFill>
                  <a:prstClr val="black"/>
                </a:solidFill>
                <a:latin typeface="Aptos Narrow" panose="020B0004020202020204" pitchFamily="34" charset="0"/>
              </a:rPr>
              <a:t>The last example, the </a:t>
            </a:r>
            <a:r>
              <a:rPr lang="en-US" sz="800" i="1" dirty="0">
                <a:solidFill>
                  <a:prstClr val="black"/>
                </a:solidFill>
                <a:latin typeface="Aptos Narrow" panose="020B0004020202020204" pitchFamily="34" charset="0"/>
              </a:rPr>
              <a:t>Past Challenge (/Unmet Needs) Dialogue</a:t>
            </a:r>
            <a:r>
              <a:rPr lang="en-US" sz="800" dirty="0">
                <a:solidFill>
                  <a:prstClr val="black"/>
                </a:solidFill>
                <a:latin typeface="Aptos Narrow" panose="020B0004020202020204" pitchFamily="34" charset="0"/>
              </a:rPr>
              <a:t>, sets the stage to share the impacts of a Past Challenge or a current unmet emotional need with someone that deserves to know more about you and understand you better.  This conversation involves the greatest level of depth within the Share &amp; Mirror section.</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81</a:t>
            </a:fld>
            <a:endParaRPr lang="en-US"/>
          </a:p>
        </p:txBody>
      </p:sp>
    </p:spTree>
    <p:extLst>
      <p:ext uri="{BB962C8B-B14F-4D97-AF65-F5344CB8AC3E}">
        <p14:creationId xmlns:p14="http://schemas.microsoft.com/office/powerpoint/2010/main" val="4289952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Within the Structured Dialogue, there are two principal roles—the sender and the receiver.</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(Your Job…))</a:t>
            </a:r>
          </a:p>
          <a:p>
            <a:pPr defTabSz="949478">
              <a:defRPr/>
            </a:pPr>
            <a:r>
              <a:rPr lang="en-US" sz="800" dirty="0">
                <a:solidFill>
                  <a:prstClr val="black"/>
                </a:solidFill>
                <a:latin typeface="Aptos Narrow" panose="020B0004020202020204" pitchFamily="34" charset="0"/>
              </a:rPr>
              <a:t>The sender’s job is to initiate the dialogue and share the message, the appreciation, the frustration with the other person.</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(Your Job…))</a:t>
            </a:r>
          </a:p>
          <a:p>
            <a:pPr defTabSz="949478">
              <a:defRPr/>
            </a:pPr>
            <a:r>
              <a:rPr lang="en-US" sz="800" dirty="0">
                <a:solidFill>
                  <a:prstClr val="black"/>
                </a:solidFill>
                <a:latin typeface="Aptos Narrow" panose="020B0004020202020204" pitchFamily="34" charset="0"/>
              </a:rPr>
              <a:t>The receiver’s job is to listen, mirror, and empathize with the sender and actually help create an active, two-way conversation between two people.  Some of the six steps are Sender-initiated and some are Receiver-initiated.</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(Responsibilities) and list))</a:t>
            </a:r>
          </a:p>
          <a:p>
            <a:pPr defTabSz="949478">
              <a:defRPr/>
            </a:pPr>
            <a:r>
              <a:rPr lang="en-US" sz="800" dirty="0">
                <a:solidFill>
                  <a:prstClr val="black"/>
                </a:solidFill>
                <a:latin typeface="Aptos Narrow" panose="020B0004020202020204" pitchFamily="34" charset="0"/>
              </a:rPr>
              <a:t>Some of the sender’s responsibilities include demonstrating real ownership of the message by using “I” statements and language and avoiding the use of “you” attacks.  </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Senders also have the responsibility to aim for Zero Negativity as well as being succinct with their words.  Succinct is not meant to be in a hurry or to leave out important parts—only to be mindful of everyone’s time, and to say everything that you feel, but do it in a way that get’s to the point.</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(Responsibilities) and list))</a:t>
            </a:r>
          </a:p>
          <a:p>
            <a:pPr defTabSz="949478">
              <a:defRPr/>
            </a:pPr>
            <a:r>
              <a:rPr lang="en-US" sz="800" dirty="0">
                <a:solidFill>
                  <a:prstClr val="black"/>
                </a:solidFill>
                <a:latin typeface="Aptos Narrow" panose="020B0004020202020204" pitchFamily="34" charset="0"/>
              </a:rPr>
              <a:t>Receivers have the responsibility to listen carefully and make and keep eye contact, being fully present, curious and non-judgmental.</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It is perfectly ‘ok’ as a receiver to work in parts as you go, and to mirror with pieces of the message to keep the workload more manageable.  The focus is on processing as much of the message as completely you can, on a pace that works for you.</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82</a:t>
            </a:fld>
            <a:endParaRPr lang="en-US"/>
          </a:p>
        </p:txBody>
      </p:sp>
    </p:spTree>
    <p:extLst>
      <p:ext uri="{BB962C8B-B14F-4D97-AF65-F5344CB8AC3E}">
        <p14:creationId xmlns:p14="http://schemas.microsoft.com/office/powerpoint/2010/main" val="29514674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1E7993-E4E5-4064-A6CA-93B04F07AE99}" type="slidenum">
              <a:rPr lang="en-US" smtClean="0"/>
              <a:t>83</a:t>
            </a:fld>
            <a:endParaRPr lang="en-US"/>
          </a:p>
        </p:txBody>
      </p:sp>
    </p:spTree>
    <p:extLst>
      <p:ext uri="{BB962C8B-B14F-4D97-AF65-F5344CB8AC3E}">
        <p14:creationId xmlns:p14="http://schemas.microsoft.com/office/powerpoint/2010/main" val="636704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and final section to our workshop will cover three things: practicing dialogue in breakout, establishing daily habits, and a choice to make regarding your developmental journey.</a:t>
            </a:r>
          </a:p>
        </p:txBody>
      </p:sp>
      <p:sp>
        <p:nvSpPr>
          <p:cNvPr id="4" name="Slide Number Placeholder 3"/>
          <p:cNvSpPr>
            <a:spLocks noGrp="1"/>
          </p:cNvSpPr>
          <p:nvPr>
            <p:ph type="sldNum" sz="quarter" idx="5"/>
          </p:nvPr>
        </p:nvSpPr>
        <p:spPr/>
        <p:txBody>
          <a:bodyPr/>
          <a:lstStyle/>
          <a:p>
            <a:fld id="{DD1E7993-E4E5-4064-A6CA-93B04F07AE99}" type="slidenum">
              <a:rPr lang="en-US" smtClean="0"/>
              <a:t>84</a:t>
            </a:fld>
            <a:endParaRPr lang="en-US"/>
          </a:p>
        </p:txBody>
      </p:sp>
    </p:spTree>
    <p:extLst>
      <p:ext uri="{BB962C8B-B14F-4D97-AF65-F5344CB8AC3E}">
        <p14:creationId xmlns:p14="http://schemas.microsoft.com/office/powerpoint/2010/main" val="32779846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help you build even more confidence by going deeper into actual practice—in this case practicing all six steps of the structured dialogue.</a:t>
            </a:r>
          </a:p>
        </p:txBody>
      </p:sp>
      <p:sp>
        <p:nvSpPr>
          <p:cNvPr id="4" name="Slide Number Placeholder 3"/>
          <p:cNvSpPr>
            <a:spLocks noGrp="1"/>
          </p:cNvSpPr>
          <p:nvPr>
            <p:ph type="sldNum" sz="quarter" idx="5"/>
          </p:nvPr>
        </p:nvSpPr>
        <p:spPr/>
        <p:txBody>
          <a:bodyPr/>
          <a:lstStyle/>
          <a:p>
            <a:fld id="{DD1E7993-E4E5-4064-A6CA-93B04F07AE99}" type="slidenum">
              <a:rPr lang="en-US" smtClean="0"/>
              <a:t>85</a:t>
            </a:fld>
            <a:endParaRPr lang="en-US"/>
          </a:p>
        </p:txBody>
      </p:sp>
    </p:spTree>
    <p:extLst>
      <p:ext uri="{BB962C8B-B14F-4D97-AF65-F5344CB8AC3E}">
        <p14:creationId xmlns:p14="http://schemas.microsoft.com/office/powerpoint/2010/main" val="32269084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For the following demonstration and practice exercises, the </a:t>
            </a:r>
            <a:r>
              <a:rPr lang="en-US" sz="800" i="1" dirty="0">
                <a:solidFill>
                  <a:prstClr val="black"/>
                </a:solidFill>
                <a:latin typeface="Aptos Narrow" panose="020B0004020202020204" pitchFamily="34" charset="0"/>
              </a:rPr>
              <a:t>Sharing a Frustration Dialogue Guide </a:t>
            </a:r>
            <a:r>
              <a:rPr lang="en-US" sz="800" dirty="0">
                <a:solidFill>
                  <a:prstClr val="black"/>
                </a:solidFill>
                <a:latin typeface="Aptos Narrow" panose="020B0004020202020204" pitchFamily="34" charset="0"/>
              </a:rPr>
              <a:t>can help you follow along each of the six (6) Structured Dialogue steps.  We’ve posted a copy to the Chat Window here in Zoom, and you can find a copy within your </a:t>
            </a:r>
            <a:r>
              <a:rPr lang="en-US" sz="800" i="1" dirty="0">
                <a:solidFill>
                  <a:prstClr val="black"/>
                </a:solidFill>
                <a:latin typeface="Aptos Narrow" panose="020B0004020202020204" pitchFamily="34" charset="0"/>
              </a:rPr>
              <a:t>Safe Conversations’ Dialogue Workshop Participant Guide</a:t>
            </a:r>
            <a:r>
              <a:rPr lang="en-US" sz="800" dirty="0">
                <a:solidFill>
                  <a:prstClr val="black"/>
                </a:solidFill>
                <a:latin typeface="Aptos Narrow" panose="020B0004020202020204" pitchFamily="34" charset="0"/>
              </a:rPr>
              <a:t>.</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The Frustration Dialogue helps:</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(Share…))</a:t>
            </a:r>
          </a:p>
          <a:p>
            <a:pPr defTabSz="949478">
              <a:defRPr/>
            </a:pPr>
            <a:r>
              <a:rPr lang="en-US" sz="800" dirty="0">
                <a:solidFill>
                  <a:prstClr val="black"/>
                </a:solidFill>
                <a:latin typeface="Aptos Narrow" panose="020B0004020202020204" pitchFamily="34" charset="0"/>
              </a:rPr>
              <a:t>• Relate frustrations in a healthy and safe way;</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(Frustration…))</a:t>
            </a:r>
          </a:p>
          <a:p>
            <a:pPr defTabSz="949478">
              <a:defRPr/>
            </a:pPr>
            <a:r>
              <a:rPr lang="en-US" sz="800" dirty="0">
                <a:solidFill>
                  <a:prstClr val="black"/>
                </a:solidFill>
                <a:latin typeface="Aptos Narrow" panose="020B0004020202020204" pitchFamily="34" charset="0"/>
              </a:rPr>
              <a:t>• Guides objectivity and helps avoid personal attacks;</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(Move…))</a:t>
            </a:r>
          </a:p>
          <a:p>
            <a:pPr defTabSz="949478">
              <a:defRPr/>
            </a:pPr>
            <a:r>
              <a:rPr lang="en-US" sz="800" dirty="0">
                <a:solidFill>
                  <a:prstClr val="black"/>
                </a:solidFill>
                <a:latin typeface="Aptos Narrow" panose="020B0004020202020204" pitchFamily="34" charset="0"/>
              </a:rPr>
              <a:t>• Converts negative frustrations into constructive requests for solutions. </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86</a:t>
            </a:fld>
            <a:endParaRPr lang="en-US"/>
          </a:p>
        </p:txBody>
      </p:sp>
    </p:spTree>
    <p:extLst>
      <p:ext uri="{BB962C8B-B14F-4D97-AF65-F5344CB8AC3E}">
        <p14:creationId xmlns:p14="http://schemas.microsoft.com/office/powerpoint/2010/main" val="27708948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Here is a look at the </a:t>
            </a:r>
            <a:r>
              <a:rPr lang="en-US" sz="800" i="1" dirty="0">
                <a:latin typeface="Aptos Narrow" panose="020B0004020202020204" pitchFamily="34" charset="0"/>
              </a:rPr>
              <a:t>Sharing a Frustration </a:t>
            </a:r>
            <a:r>
              <a:rPr lang="en-US" sz="800" dirty="0">
                <a:latin typeface="Aptos Narrow" panose="020B0004020202020204" pitchFamily="34" charset="0"/>
              </a:rPr>
              <a:t>Dialogue Guide, to help prepare you for what to expect.  As you can see from the layout…</a:t>
            </a:r>
          </a:p>
        </p:txBody>
      </p:sp>
      <p:sp>
        <p:nvSpPr>
          <p:cNvPr id="4" name="Slide Number Placeholder 3"/>
          <p:cNvSpPr>
            <a:spLocks noGrp="1"/>
          </p:cNvSpPr>
          <p:nvPr>
            <p:ph type="sldNum" sz="quarter" idx="5"/>
          </p:nvPr>
        </p:nvSpPr>
        <p:spPr/>
        <p:txBody>
          <a:bodyPr/>
          <a:lstStyle/>
          <a:p>
            <a:fld id="{DD1E7993-E4E5-4064-A6CA-93B04F07AE99}" type="slidenum">
              <a:rPr lang="en-US" smtClean="0"/>
              <a:t>87</a:t>
            </a:fld>
            <a:endParaRPr lang="en-US"/>
          </a:p>
        </p:txBody>
      </p:sp>
    </p:spTree>
    <p:extLst>
      <p:ext uri="{BB962C8B-B14F-4D97-AF65-F5344CB8AC3E}">
        <p14:creationId xmlns:p14="http://schemas.microsoft.com/office/powerpoint/2010/main" val="9535235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prstClr val="black"/>
                </a:solidFill>
                <a:latin typeface="Aptos Narrow" panose="020B0004020202020204" pitchFamily="34" charset="0"/>
              </a:rPr>
              <a:t>(graphic appears with slide)</a:t>
            </a:r>
          </a:p>
          <a:p>
            <a:pPr defTabSz="949478">
              <a:defRPr/>
            </a:pPr>
            <a:r>
              <a:rPr lang="en-US" sz="800" dirty="0">
                <a:solidFill>
                  <a:prstClr val="black"/>
                </a:solidFill>
                <a:latin typeface="Aptos Narrow" panose="020B0004020202020204" pitchFamily="34" charset="0"/>
              </a:rPr>
              <a:t>For this practice, we’re going to place you in pairs into (digital) breakout rooms to conduct a practice run through the </a:t>
            </a:r>
            <a:r>
              <a:rPr lang="en-US" sz="800" i="1" dirty="0">
                <a:solidFill>
                  <a:prstClr val="black"/>
                </a:solidFill>
                <a:latin typeface="Aptos Narrow" panose="020B0004020202020204" pitchFamily="34" charset="0"/>
              </a:rPr>
              <a:t>Sharing a Frustration Dialogue</a:t>
            </a:r>
            <a:r>
              <a:rPr lang="en-US" sz="800" dirty="0">
                <a:solidFill>
                  <a:prstClr val="black"/>
                </a:solidFill>
                <a:latin typeface="Aptos Narrow" panose="020B0004020202020204" pitchFamily="34" charset="0"/>
              </a:rPr>
              <a:t>.  </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 We are going to give you 10-15 minutes for each role in breakout- one turn as the Sender and one turn as the Receiver.  Feel free to share something that is genuinely on your mind that you’d like to discuss with your breakout partner, or feel free to ad lib or make up your own situation to role play.</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(Breakout…)</a:t>
            </a:r>
          </a:p>
          <a:p>
            <a:pPr defTabSz="949478">
              <a:defRPr/>
            </a:pPr>
            <a:r>
              <a:rPr lang="en-US" sz="800" dirty="0">
                <a:solidFill>
                  <a:prstClr val="black"/>
                </a:solidFill>
                <a:latin typeface="Aptos Narrow" panose="020B0004020202020204" pitchFamily="34" charset="0"/>
              </a:rPr>
              <a:t>(If you need the file, we’ve also re-posted this file for you in the Chat Window as an attachment.</a:t>
            </a:r>
          </a:p>
          <a:p>
            <a:pPr defTabSz="949478">
              <a:defRPr/>
            </a:pPr>
            <a:endParaRPr lang="en-US" sz="800" dirty="0">
              <a:solidFill>
                <a:prstClr val="black"/>
              </a:solidFill>
              <a:latin typeface="Aptos Narrow" panose="020B0004020202020204" pitchFamily="34" charset="0"/>
            </a:endParaRPr>
          </a:p>
          <a:p>
            <a:pPr defTabSz="949478">
              <a:defRPr/>
            </a:pPr>
            <a:r>
              <a:rPr lang="en-US" sz="800" dirty="0">
                <a:solidFill>
                  <a:prstClr val="black"/>
                </a:solidFill>
                <a:latin typeface="Aptos Narrow" panose="020B0004020202020204" pitchFamily="34" charset="0"/>
              </a:rPr>
              <a:t>Follow along in your </a:t>
            </a:r>
            <a:r>
              <a:rPr lang="en-US" sz="800" i="1" dirty="0">
                <a:solidFill>
                  <a:prstClr val="black"/>
                </a:solidFill>
                <a:latin typeface="Aptos Narrow" panose="020B0004020202020204" pitchFamily="34" charset="0"/>
              </a:rPr>
              <a:t>Sharing a Frustration Dialogue Guide</a:t>
            </a:r>
            <a:r>
              <a:rPr lang="en-US" sz="800" dirty="0">
                <a:solidFill>
                  <a:prstClr val="black"/>
                </a:solidFill>
                <a:latin typeface="Aptos Narrow" panose="020B0004020202020204" pitchFamily="34" charset="0"/>
              </a:rPr>
              <a:t> and stick to the process.  These sentence stems work and have been validated by over 40 years of practical experience and clinical research.</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bullet (Remember…) and first two bullets on list)</a:t>
            </a:r>
          </a:p>
          <a:p>
            <a:pPr defTabSz="949478">
              <a:defRPr/>
            </a:pPr>
            <a:r>
              <a:rPr lang="en-US" sz="800" dirty="0">
                <a:solidFill>
                  <a:prstClr val="black"/>
                </a:solidFill>
                <a:latin typeface="Aptos Narrow" panose="020B0004020202020204" pitchFamily="34" charset="0"/>
              </a:rPr>
              <a:t>One critical point I want to make: work hard to practice Zero Negativity while sharing your frustration.  One of the most valuable elements of this dialogue for your team is the avoidance of negativity and the creation of safety in the Space-Between.  Talk about your own experience and how you feel instead of what the other person did or did not do, or what is wrong with them.</a:t>
            </a:r>
          </a:p>
          <a:p>
            <a:pPr defTabSz="949478">
              <a:defRPr/>
            </a:pPr>
            <a:endParaRPr lang="en-US" sz="800" dirty="0">
              <a:solidFill>
                <a:prstClr val="black"/>
              </a:solidFill>
              <a:latin typeface="Aptos Narrow" panose="020B0004020202020204" pitchFamily="34" charset="0"/>
            </a:endParaRPr>
          </a:p>
          <a:p>
            <a:pPr defTabSz="949478">
              <a:defRPr/>
            </a:pPr>
            <a:r>
              <a:rPr lang="en-US" sz="800" b="1" dirty="0">
                <a:solidFill>
                  <a:prstClr val="black"/>
                </a:solidFill>
                <a:latin typeface="Aptos Narrow" panose="020B0004020202020204" pitchFamily="34" charset="0"/>
              </a:rPr>
              <a:t>(advance two bullets (Use…) and (Avoid…))</a:t>
            </a:r>
          </a:p>
          <a:p>
            <a:pPr defTabSz="949478">
              <a:defRPr/>
            </a:pPr>
            <a:r>
              <a:rPr lang="en-US" sz="800" dirty="0">
                <a:solidFill>
                  <a:prstClr val="black"/>
                </a:solidFill>
                <a:latin typeface="Aptos Narrow" panose="020B0004020202020204" pitchFamily="34" charset="0"/>
              </a:rPr>
              <a:t>Use “I” language instead of “you” language.</a:t>
            </a:r>
          </a:p>
          <a:p>
            <a:pPr defTabSz="949478">
              <a:defRPr/>
            </a:pPr>
            <a:r>
              <a:rPr lang="en-US" sz="800" dirty="0">
                <a:solidFill>
                  <a:prstClr val="black"/>
                </a:solidFill>
                <a:latin typeface="Aptos Narrow" panose="020B0004020202020204" pitchFamily="34" charset="0"/>
              </a:rPr>
              <a:t>“I experienced…I felt…I’m concerned…” instead of “You did…You are always…You never.”</a:t>
            </a:r>
          </a:p>
          <a:p>
            <a:pPr defTabSz="949478">
              <a:defRPr/>
            </a:pPr>
            <a:r>
              <a:rPr lang="en-US" sz="800" dirty="0">
                <a:solidFill>
                  <a:prstClr val="black"/>
                </a:solidFill>
                <a:latin typeface="Aptos Narrow" panose="020B0004020202020204" pitchFamily="34" charset="0"/>
              </a:rPr>
              <a:t>If you focus on “You” language, you’ll trigger the other person’s defense mode and create Negative/Psychologically unsafe environments that will make problem solving difficult.</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88</a:t>
            </a:fld>
            <a:endParaRPr lang="en-US"/>
          </a:p>
        </p:txBody>
      </p:sp>
    </p:spTree>
    <p:extLst>
      <p:ext uri="{BB962C8B-B14F-4D97-AF65-F5344CB8AC3E}">
        <p14:creationId xmlns:p14="http://schemas.microsoft.com/office/powerpoint/2010/main" val="40360591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(Discuss the practice experiences of program participants.)</a:t>
            </a:r>
          </a:p>
        </p:txBody>
      </p:sp>
      <p:sp>
        <p:nvSpPr>
          <p:cNvPr id="4" name="Slide Number Placeholder 3"/>
          <p:cNvSpPr>
            <a:spLocks noGrp="1"/>
          </p:cNvSpPr>
          <p:nvPr>
            <p:ph type="sldNum" sz="quarter" idx="5"/>
          </p:nvPr>
        </p:nvSpPr>
        <p:spPr/>
        <p:txBody>
          <a:bodyPr/>
          <a:lstStyle/>
          <a:p>
            <a:fld id="{DD1E7993-E4E5-4064-A6CA-93B04F07AE99}" type="slidenum">
              <a:rPr lang="en-US" smtClean="0"/>
              <a:t>89</a:t>
            </a:fld>
            <a:endParaRPr lang="en-US"/>
          </a:p>
        </p:txBody>
      </p:sp>
    </p:spTree>
    <p:extLst>
      <p:ext uri="{BB962C8B-B14F-4D97-AF65-F5344CB8AC3E}">
        <p14:creationId xmlns:p14="http://schemas.microsoft.com/office/powerpoint/2010/main" val="146178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ptos Narrow" panose="020B0004020202020204" pitchFamily="34" charset="0"/>
              </a:rPr>
              <a:t>(no animation this page)</a:t>
            </a:r>
          </a:p>
          <a:p>
            <a:endParaRPr lang="en-US" sz="800" dirty="0">
              <a:latin typeface="Aptos Narrow" panose="020B0004020202020204" pitchFamily="34" charset="0"/>
            </a:endParaRPr>
          </a:p>
          <a:p>
            <a:r>
              <a:rPr lang="en-US" sz="800" dirty="0">
                <a:latin typeface="Aptos Narrow" panose="020B0004020202020204" pitchFamily="34" charset="0"/>
              </a:rPr>
              <a:t>Let’s shift the discussion back to you and give you each a chance to tell us a little about yourselves.  </a:t>
            </a:r>
          </a:p>
          <a:p>
            <a:endParaRPr lang="en-US" sz="800" dirty="0">
              <a:latin typeface="Aptos Narrow" panose="020B0004020202020204" pitchFamily="34" charset="0"/>
            </a:endParaRPr>
          </a:p>
          <a:p>
            <a:r>
              <a:rPr lang="en-US" sz="800" dirty="0">
                <a:latin typeface="Aptos Narrow" panose="020B0004020202020204" pitchFamily="34" charset="0"/>
              </a:rPr>
              <a:t>As each of you introduce yourselves, I’d love for you to share WHERE you’re from, SOMETHING ABOUT YOU that makes you unique, and WHY you signed up for today’s Safe Conversations’ Dialogue Workshop.</a:t>
            </a:r>
          </a:p>
          <a:p>
            <a:endParaRPr lang="en-US" sz="800" dirty="0">
              <a:latin typeface="Aptos Narrow" panose="020B0004020202020204" pitchFamily="34" charset="0"/>
            </a:endParaRPr>
          </a:p>
          <a:p>
            <a:r>
              <a:rPr lang="en-US" sz="800" dirty="0">
                <a:latin typeface="Aptos Narrow" panose="020B0004020202020204" pitchFamily="34" charset="0"/>
              </a:rPr>
              <a:t>Take 30 seconds or so to share your introduction, [(where appropriate) and when you finish, pick someone from the audience to go next.]</a:t>
            </a:r>
          </a:p>
        </p:txBody>
      </p:sp>
      <p:sp>
        <p:nvSpPr>
          <p:cNvPr id="4" name="Slide Number Placeholder 3"/>
          <p:cNvSpPr>
            <a:spLocks noGrp="1"/>
          </p:cNvSpPr>
          <p:nvPr>
            <p:ph type="sldNum" sz="quarter" idx="5"/>
          </p:nvPr>
        </p:nvSpPr>
        <p:spPr/>
        <p:txBody>
          <a:bodyPr/>
          <a:lstStyle/>
          <a:p>
            <a:fld id="{DD1E7993-E4E5-4064-A6CA-93B04F07AE99}" type="slidenum">
              <a:rPr lang="en-US" smtClean="0"/>
              <a:t>9</a:t>
            </a:fld>
            <a:endParaRPr lang="en-US"/>
          </a:p>
        </p:txBody>
      </p:sp>
    </p:spTree>
    <p:extLst>
      <p:ext uri="{BB962C8B-B14F-4D97-AF65-F5344CB8AC3E}">
        <p14:creationId xmlns:p14="http://schemas.microsoft.com/office/powerpoint/2010/main" val="2280152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how we hang onto to all that we’ve discussed today—in the form of some brand new daily habits.</a:t>
            </a:r>
          </a:p>
        </p:txBody>
      </p:sp>
      <p:sp>
        <p:nvSpPr>
          <p:cNvPr id="4" name="Slide Number Placeholder 3"/>
          <p:cNvSpPr>
            <a:spLocks noGrp="1"/>
          </p:cNvSpPr>
          <p:nvPr>
            <p:ph type="sldNum" sz="quarter" idx="5"/>
          </p:nvPr>
        </p:nvSpPr>
        <p:spPr/>
        <p:txBody>
          <a:bodyPr/>
          <a:lstStyle/>
          <a:p>
            <a:fld id="{DD1E7993-E4E5-4064-A6CA-93B04F07AE99}" type="slidenum">
              <a:rPr lang="en-US" smtClean="0"/>
              <a:t>90</a:t>
            </a:fld>
            <a:endParaRPr lang="en-US"/>
          </a:p>
        </p:txBody>
      </p:sp>
    </p:spTree>
    <p:extLst>
      <p:ext uri="{BB962C8B-B14F-4D97-AF65-F5344CB8AC3E}">
        <p14:creationId xmlns:p14="http://schemas.microsoft.com/office/powerpoint/2010/main" val="29952714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srgbClr val="000000"/>
                </a:solidFill>
                <a:latin typeface="Aptos Narrow" panose="020B0004020202020204" pitchFamily="34" charset="0"/>
              </a:rPr>
              <a:t>In many ways it all seems so simple- just talking honestly and listening carefully, right?  So why does it sometimes become so hard? </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Well, remember, you’re adopting brand new skills and creating a whole set of new habits.  You are re-conditioning generations of learned and instinctive behaviors.  </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Becoming more relationally competent will take some time and daily practice—and in some cases, these habits take weeks to take hold.</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To help you practice, a digital copy of our Quick Reference Card is included in your </a:t>
            </a:r>
            <a:r>
              <a:rPr lang="en-US" sz="800" i="1" dirty="0">
                <a:solidFill>
                  <a:srgbClr val="000000"/>
                </a:solidFill>
                <a:latin typeface="Aptos Narrow" panose="020B0004020202020204" pitchFamily="34" charset="0"/>
              </a:rPr>
              <a:t>Safe Conversations’ Dialogue Workshop Participant Guide</a:t>
            </a:r>
            <a:r>
              <a:rPr lang="en-US" sz="800" dirty="0">
                <a:solidFill>
                  <a:srgbClr val="000000"/>
                </a:solidFill>
                <a:latin typeface="Aptos Narrow" panose="020B0004020202020204" pitchFamily="34" charset="0"/>
              </a:rPr>
              <a:t> to remind you of your new skills and tools.</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Let’s quickly review your new skills and tools…</a:t>
            </a:r>
            <a:endParaRPr lang="en-US" sz="800" kern="100" dirty="0">
              <a:latin typeface="Aptos Narrow" panose="020B0004020202020204" pitchFamily="34" charset="0"/>
              <a:cs typeface="Times New Roman" panose="02020603050405020304" pitchFamily="18" charset="0"/>
            </a:endParaRP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91</a:t>
            </a:fld>
            <a:endParaRPr lang="en-US"/>
          </a:p>
        </p:txBody>
      </p:sp>
    </p:spTree>
    <p:extLst>
      <p:ext uri="{BB962C8B-B14F-4D97-AF65-F5344CB8AC3E}">
        <p14:creationId xmlns:p14="http://schemas.microsoft.com/office/powerpoint/2010/main" val="40104667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srgbClr val="000000"/>
                </a:solidFill>
                <a:latin typeface="Aptos Narrow" panose="020B0004020202020204" pitchFamily="34" charset="0"/>
              </a:rPr>
              <a:t>Affirmations are expressions of appreciation, offers of support, invitations to connect, and opportunities to have fun that validate the contribution, expertise, growth and uniqueness of another person.  Just like the baby in the Still Face video, we all crave appreciation and affirmation.</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Consider how you can use a combination of these four tools to:</a:t>
            </a:r>
          </a:p>
          <a:p>
            <a:pPr defTabSz="949478">
              <a:defRPr/>
            </a:pPr>
            <a:r>
              <a:rPr lang="en-US" sz="800" dirty="0">
                <a:solidFill>
                  <a:srgbClr val="000000"/>
                </a:solidFill>
                <a:latin typeface="Aptos Narrow" panose="020B0004020202020204" pitchFamily="34" charset="0"/>
              </a:rPr>
              <a:t>• add spirit and variety to the people in your world,</a:t>
            </a:r>
          </a:p>
          <a:p>
            <a:pPr defTabSz="949478">
              <a:defRPr/>
            </a:pPr>
            <a:r>
              <a:rPr lang="en-US" sz="800" dirty="0">
                <a:solidFill>
                  <a:srgbClr val="000000"/>
                </a:solidFill>
                <a:latin typeface="Aptos Narrow" panose="020B0004020202020204" pitchFamily="34" charset="0"/>
              </a:rPr>
              <a:t>• promote connecting in your relationships, and</a:t>
            </a:r>
          </a:p>
          <a:p>
            <a:pPr defTabSz="949478">
              <a:defRPr/>
            </a:pPr>
            <a:r>
              <a:rPr lang="en-US" sz="800" dirty="0">
                <a:solidFill>
                  <a:srgbClr val="000000"/>
                </a:solidFill>
                <a:latin typeface="Aptos Narrow" panose="020B0004020202020204" pitchFamily="34" charset="0"/>
              </a:rPr>
              <a:t>• build psychological safety among each of your family members and friends.</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Take the time to ask others how they prefer to be Affirmed – either through casual conversation or by using the </a:t>
            </a:r>
            <a:r>
              <a:rPr lang="en-US" sz="800" i="1" dirty="0">
                <a:solidFill>
                  <a:srgbClr val="000000"/>
                </a:solidFill>
                <a:latin typeface="Aptos Narrow" panose="020B0004020202020204" pitchFamily="34" charset="0"/>
              </a:rPr>
              <a:t>Affirmations Dialogue Guide</a:t>
            </a:r>
            <a:r>
              <a:rPr lang="en-US" sz="800" dirty="0">
                <a:solidFill>
                  <a:srgbClr val="000000"/>
                </a:solidFill>
                <a:latin typeface="Aptos Narrow" panose="020B0004020202020204" pitchFamily="34" charset="0"/>
              </a:rPr>
              <a:t>.</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Affirmations are not about what someone does for you; it’s about pouring value into the Space-Between and training our brains to focus on the positive.  </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You’ll want to leverage your Affirmations toolbox daily to create and maintain connection and also when you are feeling disconnected from the people around you. Just consider your toolbox and ask which Affirmation may be best applied at that moment.</a:t>
            </a:r>
          </a:p>
        </p:txBody>
      </p:sp>
      <p:sp>
        <p:nvSpPr>
          <p:cNvPr id="4" name="Slide Number Placeholder 3"/>
          <p:cNvSpPr>
            <a:spLocks noGrp="1"/>
          </p:cNvSpPr>
          <p:nvPr>
            <p:ph type="sldNum" sz="quarter" idx="5"/>
          </p:nvPr>
        </p:nvSpPr>
        <p:spPr/>
        <p:txBody>
          <a:bodyPr/>
          <a:lstStyle/>
          <a:p>
            <a:fld id="{DD1E7993-E4E5-4064-A6CA-93B04F07AE99}" type="slidenum">
              <a:rPr lang="en-US" smtClean="0"/>
              <a:t>92</a:t>
            </a:fld>
            <a:endParaRPr lang="en-US"/>
          </a:p>
        </p:txBody>
      </p:sp>
    </p:spTree>
    <p:extLst>
      <p:ext uri="{BB962C8B-B14F-4D97-AF65-F5344CB8AC3E}">
        <p14:creationId xmlns:p14="http://schemas.microsoft.com/office/powerpoint/2010/main" val="9059895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You learned that a Zero Negativity Commitment is a conscious decision to do four (4) things in the face of negativity:</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AVOID any words, body language, or any other action that would be considered a put down by another person (especially shame, blame and criticism)</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REPLACE negativity with Affirmations and other positive elements.</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REFRAME your frustration, challenge, or concern and express it instead as a wish, request, or solution. </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REPAIR the situation promptly with an agreed upon signal and your choice of repair activities, such as Sender Re-do, Receiver Model, Connecting behavior, or </a:t>
            </a:r>
            <a:r>
              <a:rPr lang="en-US" sz="800" i="1" dirty="0">
                <a:solidFill>
                  <a:prstClr val="black"/>
                </a:solidFill>
                <a:latin typeface="Aptos Narrow" panose="020B0004020202020204" pitchFamily="34" charset="0"/>
                <a:ea typeface="Arial"/>
                <a:cs typeface="Arial"/>
                <a:sym typeface="Arial"/>
              </a:rPr>
              <a:t>Sharing a Frustration Dialogue</a:t>
            </a:r>
            <a:r>
              <a:rPr lang="en-US" sz="800" dirty="0">
                <a:solidFill>
                  <a:prstClr val="black"/>
                </a:solidFill>
                <a:latin typeface="Aptos Narrow" panose="020B0004020202020204" pitchFamily="34" charset="0"/>
                <a:ea typeface="Arial"/>
                <a:cs typeface="Arial"/>
                <a:sym typeface="Arial"/>
              </a:rPr>
              <a:t>, to quickly restore your conversation and your connection.  </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 </a:t>
            </a: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Zero Negativity is NOT about being falsely cheerful or positive all the time. It’s still helpful to the relationship to discuss challenges, concerns and frustrations.  </a:t>
            </a:r>
          </a:p>
          <a:p>
            <a:pPr defTabSz="931774">
              <a:buClr>
                <a:prstClr val="black"/>
              </a:buClr>
              <a:buSzPts val="300"/>
              <a:defRPr/>
            </a:pPr>
            <a:endParaRPr lang="en-US" sz="800" dirty="0">
              <a:solidFill>
                <a:prstClr val="black"/>
              </a:solidFill>
              <a:latin typeface="Aptos Narrow" panose="020B0004020202020204" pitchFamily="34" charset="0"/>
              <a:ea typeface="Arial"/>
              <a:cs typeface="Arial"/>
              <a:sym typeface="Arial"/>
            </a:endParaRPr>
          </a:p>
          <a:p>
            <a:pPr defTabSz="931774">
              <a:buClr>
                <a:prstClr val="black"/>
              </a:buClr>
              <a:buSzPts val="300"/>
              <a:defRPr/>
            </a:pPr>
            <a:r>
              <a:rPr lang="en-US" sz="800" dirty="0">
                <a:solidFill>
                  <a:prstClr val="black"/>
                </a:solidFill>
                <a:latin typeface="Aptos Narrow" panose="020B0004020202020204" pitchFamily="34" charset="0"/>
                <a:ea typeface="Arial"/>
                <a:cs typeface="Arial"/>
                <a:sym typeface="Arial"/>
              </a:rPr>
              <a:t>Negativity is going to happen, because we’re all human; what matters most is how quickly you can recover the positive energy in the Space-Between.</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93</a:t>
            </a:fld>
            <a:endParaRPr lang="en-US"/>
          </a:p>
        </p:txBody>
      </p:sp>
    </p:spTree>
    <p:extLst>
      <p:ext uri="{BB962C8B-B14F-4D97-AF65-F5344CB8AC3E}">
        <p14:creationId xmlns:p14="http://schemas.microsoft.com/office/powerpoint/2010/main" val="20066230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srgbClr val="000000"/>
                </a:solidFill>
                <a:latin typeface="Aptos Narrow" panose="020B0004020202020204" pitchFamily="34" charset="0"/>
              </a:rPr>
              <a:t>For every human on the planet, we all experience challenges throughout our lives. We face difficult and sometimes painful experiences with family members, trials in workplaces, and many other challenges in life related to personal histories or circumstances.</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For most people, these past challenges create lingering frustrations and unmet needs that impact our current interactions. </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These challenges could be from long ago, such as childhood, but they could also be as recent experiences that we are still processing.</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As a result, we all develop coping methods that kick in when current needs are not met.  We either (+)MAXIMIZE or (-)minimize our energy in response  - becoming a “Hailstorm” or “Turtle” independent of our personalities.</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Reminding ourselves of the Awareness Model helps us accept when someone is showing unexpected behaviors they may be responding to an unmet need being triggered by the present experience.</a:t>
            </a:r>
          </a:p>
          <a:p>
            <a:pPr defTabSz="949478">
              <a:defRPr/>
            </a:pPr>
            <a:r>
              <a:rPr lang="en-US" sz="800" dirty="0">
                <a:solidFill>
                  <a:srgbClr val="000000"/>
                </a:solidFill>
                <a:latin typeface="Aptos Narrow" panose="020B0004020202020204" pitchFamily="34" charset="0"/>
              </a:rPr>
              <a:t> </a:t>
            </a:r>
          </a:p>
          <a:p>
            <a:pPr defTabSz="949478">
              <a:defRPr/>
            </a:pPr>
            <a:r>
              <a:rPr lang="en-US" sz="800" b="1" dirty="0">
                <a:solidFill>
                  <a:srgbClr val="000000"/>
                </a:solidFill>
                <a:latin typeface="Aptos Narrow" panose="020B0004020202020204" pitchFamily="34" charset="0"/>
              </a:rPr>
              <a:t>(advance bullets (Accepting…) and (Shift…))</a:t>
            </a:r>
          </a:p>
          <a:p>
            <a:pPr defTabSz="949478">
              <a:defRPr/>
            </a:pPr>
            <a:r>
              <a:rPr lang="en-US" sz="800" dirty="0">
                <a:solidFill>
                  <a:srgbClr val="000000"/>
                </a:solidFill>
                <a:latin typeface="Aptos Narrow" panose="020B0004020202020204" pitchFamily="34" charset="0"/>
              </a:rPr>
              <a:t>Instead of judgement and assumptions, we respond to them with curiosity and empathy. This regulates the interaction, stopping negative behaviors and restoring the connections we all need.</a:t>
            </a:r>
          </a:p>
          <a:p>
            <a:pPr defTabSz="949478">
              <a:defRPr/>
            </a:pPr>
            <a:r>
              <a:rPr lang="en-US" sz="800" dirty="0">
                <a:solidFill>
                  <a:srgbClr val="000000"/>
                </a:solidFill>
                <a:latin typeface="Aptos Narrow" panose="020B0004020202020204" pitchFamily="34" charset="0"/>
              </a:rPr>
              <a:t> </a:t>
            </a:r>
          </a:p>
          <a:p>
            <a:pPr defTabSz="949478">
              <a:defRPr/>
            </a:pPr>
            <a:r>
              <a:rPr lang="en-US" sz="800" dirty="0">
                <a:solidFill>
                  <a:srgbClr val="000000"/>
                </a:solidFill>
                <a:latin typeface="Aptos Narrow" panose="020B0004020202020204" pitchFamily="34" charset="0"/>
              </a:rPr>
              <a:t>This Conscious Awareness is a new skill that has the power to transform your relationships with others. Oprah Winfrey called the realization of the role that past challenges play one of the biggest “A-HA” moments of her career.  When you feel you are operating in your reactive lower brain, you will need to call upon this skill to help you pause and consider what is happening in the moment. </a:t>
            </a:r>
          </a:p>
          <a:p>
            <a:pPr defTabSz="949478">
              <a:defRPr/>
            </a:pPr>
            <a:endParaRPr lang="en-US" sz="800" dirty="0">
              <a:solidFill>
                <a:srgbClr val="000000"/>
              </a:solidFill>
              <a:latin typeface="Aptos Narrow" panose="020B0004020202020204" pitchFamily="34" charset="0"/>
            </a:endParaRPr>
          </a:p>
          <a:p>
            <a:pPr defTabSz="949478">
              <a:defRPr/>
            </a:pPr>
            <a:r>
              <a:rPr lang="en-US" sz="800" dirty="0">
                <a:solidFill>
                  <a:srgbClr val="000000"/>
                </a:solidFill>
                <a:latin typeface="Aptos Narrow" panose="020B0004020202020204" pitchFamily="34" charset="0"/>
              </a:rPr>
              <a:t>Your ability to shift from judgment to curiosity and empathy, to employ your dialogue skills, to purposely avoid the negativity these situations can create can make all the difference in your ability to collaborate, create, and connect with other people.</a:t>
            </a:r>
            <a:endParaRPr lang="en-US" sz="800" dirty="0">
              <a:solidFill>
                <a:prstClr val="black"/>
              </a:solidFill>
              <a:latin typeface="Aptos Narrow" panose="020B0004020202020204" pitchFamily="34" charset="0"/>
            </a:endParaRP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94</a:t>
            </a:fld>
            <a:endParaRPr lang="en-US"/>
          </a:p>
        </p:txBody>
      </p:sp>
    </p:spTree>
    <p:extLst>
      <p:ext uri="{BB962C8B-B14F-4D97-AF65-F5344CB8AC3E}">
        <p14:creationId xmlns:p14="http://schemas.microsoft.com/office/powerpoint/2010/main" val="20231282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srgbClr val="000000"/>
                </a:solidFill>
                <a:latin typeface="Aptos Narrow" panose="020B0004020202020204" pitchFamily="34" charset="0"/>
              </a:rPr>
              <a:t>When you find yourself or others in a particularly challenging situation – where you need to share frustrations, concerns, and challenges, where emotions are high, where the relationship is valuable and you need to preserve the connection – you can use the six-step </a:t>
            </a:r>
            <a:r>
              <a:rPr lang="en-US" sz="800" i="1" dirty="0">
                <a:solidFill>
                  <a:srgbClr val="000000"/>
                </a:solidFill>
                <a:latin typeface="Aptos Narrow" panose="020B0004020202020204" pitchFamily="34" charset="0"/>
              </a:rPr>
              <a:t>Structured Dialogue</a:t>
            </a:r>
            <a:r>
              <a:rPr lang="en-US" sz="800" i="0" dirty="0">
                <a:solidFill>
                  <a:srgbClr val="000000"/>
                </a:solidFill>
                <a:latin typeface="Aptos Narrow" panose="020B0004020202020204" pitchFamily="34" charset="0"/>
              </a:rPr>
              <a:t> in any of a variety of situations</a:t>
            </a:r>
            <a:r>
              <a:rPr lang="en-US" sz="800" dirty="0">
                <a:solidFill>
                  <a:srgbClr val="000000"/>
                </a:solidFill>
                <a:latin typeface="Aptos Narrow" panose="020B0004020202020204" pitchFamily="34" charset="0"/>
              </a:rPr>
              <a:t>. </a:t>
            </a:r>
          </a:p>
          <a:p>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95</a:t>
            </a:fld>
            <a:endParaRPr lang="en-US"/>
          </a:p>
        </p:txBody>
      </p:sp>
    </p:spTree>
    <p:extLst>
      <p:ext uri="{BB962C8B-B14F-4D97-AF65-F5344CB8AC3E}">
        <p14:creationId xmlns:p14="http://schemas.microsoft.com/office/powerpoint/2010/main" val="6238166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800" dirty="0">
                <a:solidFill>
                  <a:srgbClr val="000000"/>
                </a:solidFill>
                <a:latin typeface="Aptos Narrow" panose="020B0004020202020204" pitchFamily="34" charset="0"/>
              </a:rPr>
              <a:t>Don’t forget that you can also apply the individual sentence stems that make up the Structured Dialogue in everyday casual conversations where they fit to help you to connect with others.</a:t>
            </a:r>
            <a:endParaRPr lang="en-US" sz="800" dirty="0"/>
          </a:p>
        </p:txBody>
      </p:sp>
      <p:sp>
        <p:nvSpPr>
          <p:cNvPr id="4" name="Slide Number Placeholder 3"/>
          <p:cNvSpPr>
            <a:spLocks noGrp="1"/>
          </p:cNvSpPr>
          <p:nvPr>
            <p:ph type="sldNum" sz="quarter" idx="5"/>
          </p:nvPr>
        </p:nvSpPr>
        <p:spPr/>
        <p:txBody>
          <a:bodyPr/>
          <a:lstStyle/>
          <a:p>
            <a:fld id="{DD1E7993-E4E5-4064-A6CA-93B04F07AE99}" type="slidenum">
              <a:rPr lang="en-US" smtClean="0"/>
              <a:t>96</a:t>
            </a:fld>
            <a:endParaRPr lang="en-US"/>
          </a:p>
        </p:txBody>
      </p:sp>
    </p:spTree>
    <p:extLst>
      <p:ext uri="{BB962C8B-B14F-4D97-AF65-F5344CB8AC3E}">
        <p14:creationId xmlns:p14="http://schemas.microsoft.com/office/powerpoint/2010/main" val="5154358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F7FE5-424F-3513-86C7-E9EE96663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CDBE4-3CC4-3175-32F0-622CE996F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1E7A1-48D3-B6DA-E08B-98977AAA7AD2}"/>
              </a:ext>
            </a:extLst>
          </p:cNvPr>
          <p:cNvSpPr>
            <a:spLocks noGrp="1"/>
          </p:cNvSpPr>
          <p:nvPr>
            <p:ph type="body" idx="1"/>
          </p:nvPr>
        </p:nvSpPr>
        <p:spPr/>
        <p:txBody>
          <a:bodyPr/>
          <a:lstStyle/>
          <a:p>
            <a:r>
              <a:rPr lang="en-US" dirty="0"/>
              <a:t>That leaves us all with an important choice to make…</a:t>
            </a:r>
          </a:p>
        </p:txBody>
      </p:sp>
      <p:sp>
        <p:nvSpPr>
          <p:cNvPr id="4" name="Slide Number Placeholder 3">
            <a:extLst>
              <a:ext uri="{FF2B5EF4-FFF2-40B4-BE49-F238E27FC236}">
                <a16:creationId xmlns:a16="http://schemas.microsoft.com/office/drawing/2014/main" id="{E623A51E-B48E-1851-F8E3-0382BC643A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18596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bullet (Can Adults…) appears with slide)</a:t>
            </a:r>
          </a:p>
          <a:p>
            <a:endParaRPr lang="en-US" dirty="0"/>
          </a:p>
          <a:p>
            <a:r>
              <a:rPr lang="en-US" dirty="0"/>
              <a:t>There’s no question that trying to change long-established behaviors for adults is hard work.</a:t>
            </a:r>
          </a:p>
          <a:p>
            <a:endParaRPr lang="en-US" dirty="0"/>
          </a:p>
          <a:p>
            <a:r>
              <a:rPr lang="en-US" dirty="0"/>
              <a:t>A couple of things can help a person who is trying to say and do things differently…</a:t>
            </a:r>
          </a:p>
          <a:p>
            <a:endParaRPr lang="en-US" dirty="0"/>
          </a:p>
          <a:p>
            <a:r>
              <a:rPr lang="en-US" b="1" dirty="0"/>
              <a:t>(advance bullet (Check…))</a:t>
            </a:r>
          </a:p>
          <a:p>
            <a:r>
              <a:rPr lang="en-US" dirty="0"/>
              <a:t>Things like:</a:t>
            </a:r>
          </a:p>
          <a:p>
            <a:endParaRPr lang="en-US" dirty="0"/>
          </a:p>
          <a:p>
            <a:r>
              <a:rPr lang="en-US" dirty="0"/>
              <a:t>Spending some time thinking about their own motivation to change and how serious they are about doing something about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 bullet (Set…))</a:t>
            </a:r>
          </a:p>
          <a:p>
            <a:r>
              <a:rPr lang="en-US" dirty="0"/>
              <a:t>Setting goals and milestones of progress, with reasonable levels of change, realistic timeframes, and some attractive incentives to keep you motivated.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 bullet (Practice…))</a:t>
            </a:r>
          </a:p>
          <a:p>
            <a:r>
              <a:rPr lang="en-US" dirty="0"/>
              <a:t>Identifying specific skills and habits to address and finding space for them within your existing routines.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 bullet (Reward…))</a:t>
            </a:r>
          </a:p>
          <a:p>
            <a:r>
              <a:rPr lang="en-US" dirty="0"/>
              <a:t>And finally, rewarding your own progress, even if it is just a part of the way towards your new goals of communicating more safely and connecting more deeply with people.  Take time to recognize the work and results you’ve put in, and just as important, the work and results of others as well.</a:t>
            </a:r>
          </a:p>
          <a:p>
            <a:endParaRPr lang="en-US" dirty="0"/>
          </a:p>
          <a:p>
            <a:endParaRPr lang="en-US" dirty="0"/>
          </a:p>
        </p:txBody>
      </p:sp>
      <p:sp>
        <p:nvSpPr>
          <p:cNvPr id="4" name="Slide Number Placeholder 3"/>
          <p:cNvSpPr>
            <a:spLocks noGrp="1"/>
          </p:cNvSpPr>
          <p:nvPr>
            <p:ph type="sldNum" sz="quarter" idx="5"/>
          </p:nvPr>
        </p:nvSpPr>
        <p:spPr/>
        <p:txBody>
          <a:bodyPr/>
          <a:lstStyle/>
          <a:p>
            <a:fld id="{DD1E7993-E4E5-4064-A6CA-93B04F07AE99}" type="slidenum">
              <a:rPr lang="en-US" smtClean="0"/>
              <a:t>98</a:t>
            </a:fld>
            <a:endParaRPr lang="en-US"/>
          </a:p>
        </p:txBody>
      </p:sp>
    </p:spTree>
    <p:extLst>
      <p:ext uri="{BB962C8B-B14F-4D97-AF65-F5344CB8AC3E}">
        <p14:creationId xmlns:p14="http://schemas.microsoft.com/office/powerpoint/2010/main" val="6891302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Our final activity is to work with a partner to discuss your reasons for adopting Safe Conversations into your lives.  In a lot of cases, having a clear picture of what and why you're working to make these changes will help preserve the motivation to put in the 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bullets (Grab…) and (Choose…))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Grab a partner and take turns sharing one good reason, or benefit, or result, or outcome of your taking on Safe Conversations, of building more psychological safety, and of using your four new tools of Affirmations, Zero Negativity, Awareness, and Structured Dialogue.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list of descriptions long the right side)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bullet(Make…))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Once you picked out a reason that will serve as your principal motivation, next make a list of all of the people that stand to benefit by you taking on these new Safe Conversations skills and behaviors.  This is where a lot of people realize that this workshop goes way beyond simply trying out a few new sentence stems and phrases.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(Spend…))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Let’s append about (x) minutes together and then we’ll get back together and invite you to share your reasons if you’d like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(advance bullet (Do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Any questions for me?  OK, let’s head to your practice and then we’ll get back together and discuss.</a:t>
            </a:r>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E7993-E4E5-4064-A6CA-93B04F07AE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7108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00A3-ED1E-6865-5D39-F1E3868C56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C67A8-C36C-1CF3-46D0-52033312D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6">
            <a:extLst>
              <a:ext uri="{FF2B5EF4-FFF2-40B4-BE49-F238E27FC236}">
                <a16:creationId xmlns:a16="http://schemas.microsoft.com/office/drawing/2014/main" id="{A4923B40-98D8-1AFB-6484-8575AB9555A5}"/>
              </a:ext>
            </a:extLst>
          </p:cNvPr>
          <p:cNvSpPr>
            <a:spLocks noGrp="1"/>
          </p:cNvSpPr>
          <p:nvPr>
            <p:ph type="sldNum" sz="quarter" idx="14"/>
          </p:nvPr>
        </p:nvSpPr>
        <p:spPr>
          <a:xfrm>
            <a:off x="185791" y="6439131"/>
            <a:ext cx="2743200" cy="365125"/>
          </a:xfrm>
        </p:spPr>
        <p:txBody>
          <a:bodyPr/>
          <a:lstStyle>
            <a:lvl1pPr algn="l">
              <a:defRPr sz="1600" b="1">
                <a:solidFill>
                  <a:srgbClr val="666666"/>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1197890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E722-BBD8-6C80-021C-F74704B03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277F8-6F89-4464-856F-E8F48C0DE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79318-669E-1D4D-814B-2993BD885326}"/>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5" name="Footer Placeholder 4">
            <a:extLst>
              <a:ext uri="{FF2B5EF4-FFF2-40B4-BE49-F238E27FC236}">
                <a16:creationId xmlns:a16="http://schemas.microsoft.com/office/drawing/2014/main" id="{65FB3CED-EF06-EFFC-D580-FC174FA63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64047-5E1D-B410-93D5-07960BE048AA}"/>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236004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A45E-3B2C-C3DE-FE59-67A192BDE0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BA0084-2935-0888-DD5A-D0A6355857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DAB075-D2F9-8AF6-5122-43FD21268D85}"/>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5" name="Footer Placeholder 4">
            <a:extLst>
              <a:ext uri="{FF2B5EF4-FFF2-40B4-BE49-F238E27FC236}">
                <a16:creationId xmlns:a16="http://schemas.microsoft.com/office/drawing/2014/main" id="{30ACB744-56B1-1701-4A59-FD36ED98E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3BA08-65A7-8317-D9A4-177750183879}"/>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346028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0DFE-06B4-B2D9-62AF-44B167918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87077-034D-A2E3-5A89-237D184F30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7D7D2E-AE84-E413-9D01-81E3B29C0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38FB08-DC0C-B628-3A47-F1B0BDC6B215}"/>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6" name="Footer Placeholder 5">
            <a:extLst>
              <a:ext uri="{FF2B5EF4-FFF2-40B4-BE49-F238E27FC236}">
                <a16:creationId xmlns:a16="http://schemas.microsoft.com/office/drawing/2014/main" id="{D55D1892-0E71-ABB7-BF5B-8D96DC01E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3CD19-7DBB-C18F-5C74-578A971B00F7}"/>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3791980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F7C2-63E1-4753-A847-663D3D8AD5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AE5461-D7E5-961E-73F5-3B1FBD6C1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753A9-E976-5174-8B57-FD2F36C6A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10A93-E9A8-F43B-6778-87513CEE3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7757D9-AA8A-EDC9-714F-8F488586B9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9839A3-C6B8-63E7-D525-D978277E60D2}"/>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8" name="Footer Placeholder 7">
            <a:extLst>
              <a:ext uri="{FF2B5EF4-FFF2-40B4-BE49-F238E27FC236}">
                <a16:creationId xmlns:a16="http://schemas.microsoft.com/office/drawing/2014/main" id="{BF287DFF-4A7E-8DD1-7F86-E2331438F8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6493D-0A5B-747A-D4EF-BE08DEE686CF}"/>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2622733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A9C6-43D6-545A-EDBE-B5A859A43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DF99FA-748B-CC28-C56B-BFE73B46AF8A}"/>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4" name="Footer Placeholder 3">
            <a:extLst>
              <a:ext uri="{FF2B5EF4-FFF2-40B4-BE49-F238E27FC236}">
                <a16:creationId xmlns:a16="http://schemas.microsoft.com/office/drawing/2014/main" id="{9809A550-BF04-F9E0-F530-3D398BC3AF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5DAD9-BBD5-DFB5-384A-843D7F4FDEA6}"/>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2935385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20128E-5212-DD87-0AF3-FBF1907B3C57}"/>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3" name="Footer Placeholder 2">
            <a:extLst>
              <a:ext uri="{FF2B5EF4-FFF2-40B4-BE49-F238E27FC236}">
                <a16:creationId xmlns:a16="http://schemas.microsoft.com/office/drawing/2014/main" id="{C812628B-942D-6739-B204-3B87ADC8A6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9CEEA7-D0AC-07CA-8180-38DE12224429}"/>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282752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53AD-0B0D-A940-805B-449F6D4E2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58146-AA2F-6F35-0506-0095DD0A4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C5A3F-50EE-1CEB-FBE1-AFCC1A714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DFD58-1E69-D9B8-C648-7D8200F16FDE}"/>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6" name="Footer Placeholder 5">
            <a:extLst>
              <a:ext uri="{FF2B5EF4-FFF2-40B4-BE49-F238E27FC236}">
                <a16:creationId xmlns:a16="http://schemas.microsoft.com/office/drawing/2014/main" id="{226644E2-A91E-DFA9-EACF-CBD8122CE3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D4082-96BA-344A-9334-277103830E3C}"/>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3329404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4F4E-1B78-ED2A-D90D-2D0023153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F82A9B-7F27-2E30-9FB3-CC2A6370B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ABC45A-F1BE-3EB8-335F-2035409D0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D37A2-E057-C971-85D9-8CC3AC4E94B0}"/>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6" name="Footer Placeholder 5">
            <a:extLst>
              <a:ext uri="{FF2B5EF4-FFF2-40B4-BE49-F238E27FC236}">
                <a16:creationId xmlns:a16="http://schemas.microsoft.com/office/drawing/2014/main" id="{CC555777-75E2-C28D-EDC5-0E4340AC1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641BB-EF53-3721-B670-421A6267E554}"/>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218522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6798-83A9-46F0-FBF8-68154DEE3F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8AAAF4-C2AA-D883-5401-32177903FB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2B400-B4E0-4BFB-1B06-C0C53B56228D}"/>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5" name="Footer Placeholder 4">
            <a:extLst>
              <a:ext uri="{FF2B5EF4-FFF2-40B4-BE49-F238E27FC236}">
                <a16:creationId xmlns:a16="http://schemas.microsoft.com/office/drawing/2014/main" id="{71F24667-E9B6-8CEE-1DCA-E9DF594FA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A8DFB-5512-495B-E1DA-ED813CA4C6F6}"/>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3759663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B6357-621D-2079-DBD4-E51FF48767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55AA4D-9292-3446-C1C7-12BD0A2B0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AED64-CF91-9C23-6BB3-EAD640662C5E}"/>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5" name="Footer Placeholder 4">
            <a:extLst>
              <a:ext uri="{FF2B5EF4-FFF2-40B4-BE49-F238E27FC236}">
                <a16:creationId xmlns:a16="http://schemas.microsoft.com/office/drawing/2014/main" id="{9B6F36F6-1351-2BA0-EFD8-7C392CC7C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2E08-E1AC-3C81-61FA-6DB5E889F4CE}"/>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15495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47A3-A91C-1588-8886-59CC49CC2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DA884-D477-E191-D589-43457A832C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01FBB-678A-978C-6CC2-224DD1C091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6">
            <a:extLst>
              <a:ext uri="{FF2B5EF4-FFF2-40B4-BE49-F238E27FC236}">
                <a16:creationId xmlns:a16="http://schemas.microsoft.com/office/drawing/2014/main" id="{3743627D-59FF-751F-C231-15A95F4657A4}"/>
              </a:ext>
            </a:extLst>
          </p:cNvPr>
          <p:cNvSpPr>
            <a:spLocks noGrp="1"/>
          </p:cNvSpPr>
          <p:nvPr>
            <p:ph type="sldNum" sz="quarter" idx="14"/>
          </p:nvPr>
        </p:nvSpPr>
        <p:spPr>
          <a:xfrm>
            <a:off x="185791" y="6439131"/>
            <a:ext cx="2743200" cy="365125"/>
          </a:xfrm>
        </p:spPr>
        <p:txBody>
          <a:bodyPr/>
          <a:lstStyle>
            <a:lvl1pPr algn="l">
              <a:defRPr sz="1600" b="1">
                <a:solidFill>
                  <a:srgbClr val="666666"/>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153108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A blue and orange circles&#10;&#10;Description automatically generated with medium confidence">
            <a:extLst>
              <a:ext uri="{FF2B5EF4-FFF2-40B4-BE49-F238E27FC236}">
                <a16:creationId xmlns:a16="http://schemas.microsoft.com/office/drawing/2014/main" id="{DAE025A6-D444-F4D9-0991-3CC4755F7FC1}"/>
              </a:ext>
            </a:extLst>
          </p:cNvPr>
          <p:cNvPicPr>
            <a:picLocks noChangeAspect="1"/>
          </p:cNvPicPr>
          <p:nvPr userDrawn="1"/>
        </p:nvPicPr>
        <p:blipFill>
          <a:blip r:embed="rId2"/>
          <a:stretch>
            <a:fillRect/>
          </a:stretch>
        </p:blipFill>
        <p:spPr>
          <a:xfrm>
            <a:off x="0" y="-1"/>
            <a:ext cx="12267344" cy="6900381"/>
          </a:xfrm>
          <a:prstGeom prst="rect">
            <a:avLst/>
          </a:prstGeom>
        </p:spPr>
      </p:pic>
      <p:sp>
        <p:nvSpPr>
          <p:cNvPr id="16" name="Text Placeholder 15">
            <a:extLst>
              <a:ext uri="{FF2B5EF4-FFF2-40B4-BE49-F238E27FC236}">
                <a16:creationId xmlns:a16="http://schemas.microsoft.com/office/drawing/2014/main" id="{42F9E599-1F4A-C69D-E0CB-13B19EDAA43E}"/>
              </a:ext>
            </a:extLst>
          </p:cNvPr>
          <p:cNvSpPr>
            <a:spLocks noGrp="1"/>
          </p:cNvSpPr>
          <p:nvPr>
            <p:ph type="body" sz="quarter" idx="11"/>
          </p:nvPr>
        </p:nvSpPr>
        <p:spPr>
          <a:xfrm>
            <a:off x="4211299" y="3580625"/>
            <a:ext cx="7388225" cy="703262"/>
          </a:xfrm>
        </p:spPr>
        <p:txBody>
          <a:bodyPr/>
          <a:lstStyle>
            <a:lvl1pPr marL="0" indent="0" algn="l" defTabSz="914400" rtl="0" eaLnBrk="1" latinLnBrk="0" hangingPunct="1">
              <a:buNone/>
              <a:defRPr lang="en-US" sz="2800" i="1" kern="1200" spc="30" dirty="0" smtClean="0">
                <a:solidFill>
                  <a:srgbClr val="808285"/>
                </a:solidFill>
                <a:latin typeface="Corbel" panose="020B0503020204020204" pitchFamily="34" charset="0"/>
                <a:ea typeface="+mn-ea"/>
                <a:cs typeface="+mn-cs"/>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994A835D-5994-D051-724F-2581A4E91744}"/>
              </a:ext>
            </a:extLst>
          </p:cNvPr>
          <p:cNvSpPr>
            <a:spLocks noGrp="1"/>
          </p:cNvSpPr>
          <p:nvPr>
            <p:ph type="body" sz="quarter" idx="10"/>
          </p:nvPr>
        </p:nvSpPr>
        <p:spPr>
          <a:xfrm>
            <a:off x="4111322" y="2688431"/>
            <a:ext cx="7488202" cy="847450"/>
          </a:xfrm>
        </p:spPr>
        <p:txBody>
          <a:bodyPr>
            <a:normAutofit/>
          </a:bodyPr>
          <a:lstStyle>
            <a:lvl1pPr marL="0" indent="0">
              <a:buNone/>
              <a:defRPr kumimoji="0" lang="en-US" sz="7000" b="1" i="0" u="none" strike="noStrike" kern="1200" cap="none" spc="0" normalizeH="0" baseline="0" dirty="0">
                <a:ln>
                  <a:noFill/>
                </a:ln>
                <a:solidFill>
                  <a:srgbClr val="013D54"/>
                </a:solidFill>
                <a:effectLst/>
                <a:uLnTx/>
                <a:uFillTx/>
                <a:latin typeface="Avenir Next Demi Bold" panose="020B0503020202020204" pitchFamily="34" charset="0"/>
                <a:ea typeface="+mj-ea"/>
                <a:cs typeface="+mj-cs"/>
              </a:defRPr>
            </a:lvl1pPr>
          </a:lstStyle>
          <a:p>
            <a:pPr lvl="0"/>
            <a:endParaRPr lang="en-US" dirty="0"/>
          </a:p>
        </p:txBody>
      </p:sp>
      <p:sp>
        <p:nvSpPr>
          <p:cNvPr id="18" name="TextBox 17">
            <a:extLst>
              <a:ext uri="{FF2B5EF4-FFF2-40B4-BE49-F238E27FC236}">
                <a16:creationId xmlns:a16="http://schemas.microsoft.com/office/drawing/2014/main" id="{DFA89882-2470-4D43-607C-2B8A3FF399FB}"/>
              </a:ext>
            </a:extLst>
          </p:cNvPr>
          <p:cNvSpPr txBox="1"/>
          <p:nvPr userDrawn="1"/>
        </p:nvSpPr>
        <p:spPr>
          <a:xfrm>
            <a:off x="8654058" y="6542905"/>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808285"/>
                </a:solidFill>
                <a:effectLst/>
                <a:latin typeface="Avenir Next Demi Bold" panose="020B0503020202020204"/>
              </a:rPr>
              <a:t>© 2025 Quantum Connections. All Rights Reserved.</a:t>
            </a:r>
            <a:endParaRPr lang="en-US" sz="1800" b="0" dirty="0">
              <a:solidFill>
                <a:srgbClr val="808285"/>
              </a:solidFill>
              <a:effectLst/>
              <a:latin typeface="Avenir Next Demi Bold" panose="020B0503020202020204"/>
            </a:endParaRPr>
          </a:p>
        </p:txBody>
      </p:sp>
      <p:sp>
        <p:nvSpPr>
          <p:cNvPr id="2" name="Slide Number Placeholder 26">
            <a:extLst>
              <a:ext uri="{FF2B5EF4-FFF2-40B4-BE49-F238E27FC236}">
                <a16:creationId xmlns:a16="http://schemas.microsoft.com/office/drawing/2014/main" id="{5502915D-CEA9-594A-8D88-250072B7D037}"/>
              </a:ext>
            </a:extLst>
          </p:cNvPr>
          <p:cNvSpPr>
            <a:spLocks noGrp="1"/>
          </p:cNvSpPr>
          <p:nvPr>
            <p:ph type="sldNum" sz="quarter" idx="14"/>
          </p:nvPr>
        </p:nvSpPr>
        <p:spPr>
          <a:xfrm>
            <a:off x="185791" y="6439131"/>
            <a:ext cx="2743200" cy="365125"/>
          </a:xfrm>
        </p:spPr>
        <p:txBody>
          <a:bodyPr/>
          <a:lstStyle>
            <a:lvl1pPr algn="l">
              <a:defRPr>
                <a:solidFill>
                  <a:schemeClr val="bg1"/>
                </a:solidFill>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325606139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CD1300D9-E82F-02B7-424D-65EA263E27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30285F9B-4265-92D2-92C0-394E0F007DE1}"/>
              </a:ext>
            </a:extLst>
          </p:cNvPr>
          <p:cNvSpPr>
            <a:spLocks noGrp="1"/>
          </p:cNvSpPr>
          <p:nvPr>
            <p:ph type="body" sz="quarter" idx="10"/>
          </p:nvPr>
        </p:nvSpPr>
        <p:spPr>
          <a:xfrm>
            <a:off x="823913" y="383198"/>
            <a:ext cx="10929693" cy="571500"/>
          </a:xfrm>
        </p:spPr>
        <p:txBody>
          <a:bodyPr anchor="b">
            <a:noAutofit/>
          </a:bodyPr>
          <a:lstStyle>
            <a:lvl1pPr marL="0" indent="0" algn="l" defTabSz="914400" rtl="0" eaLnBrk="1" latinLnBrk="0" hangingPunct="1">
              <a:lnSpc>
                <a:spcPct val="90000"/>
              </a:lnSpc>
              <a:spcBef>
                <a:spcPct val="0"/>
              </a:spcBef>
              <a:buNone/>
              <a:defRPr kumimoji="0" lang="en-US" sz="3600" b="1" i="0" u="none" strike="noStrike" kern="1200" cap="none" spc="0" normalizeH="0" baseline="0" dirty="0" smtClean="0">
                <a:ln>
                  <a:noFill/>
                </a:ln>
                <a:solidFill>
                  <a:srgbClr val="013D54"/>
                </a:solidFill>
                <a:effectLst/>
                <a:uLnTx/>
                <a:uFillTx/>
                <a:latin typeface="Avenir Next Demi Bold" panose="020B0503020202020204" pitchFamily="34" charset="0"/>
                <a:ea typeface="+mj-ea"/>
                <a:cs typeface="+mj-cs"/>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C8737416-B35A-ABDE-1C4B-426CDE73E587}"/>
              </a:ext>
            </a:extLst>
          </p:cNvPr>
          <p:cNvSpPr>
            <a:spLocks noGrp="1"/>
          </p:cNvSpPr>
          <p:nvPr>
            <p:ph type="body" sz="quarter" idx="11"/>
          </p:nvPr>
        </p:nvSpPr>
        <p:spPr>
          <a:xfrm>
            <a:off x="823913" y="882780"/>
            <a:ext cx="10929723" cy="452039"/>
          </a:xfrm>
        </p:spPr>
        <p:txBody>
          <a:bodyPr>
            <a:normAutofit/>
          </a:bodyPr>
          <a:lstStyle>
            <a:lvl1pPr marL="0" indent="0">
              <a:buNone/>
              <a:defRPr lang="en-US" sz="2400" kern="1200" spc="30" dirty="0">
                <a:solidFill>
                  <a:srgbClr val="808285"/>
                </a:solidFill>
                <a:latin typeface="Corbel" panose="020B0503020204020204" pitchFamily="34" charset="0"/>
                <a:ea typeface="+mn-ea"/>
                <a:cs typeface="+mn-cs"/>
              </a:defRPr>
            </a:lvl1pPr>
          </a:lstStyle>
          <a:p>
            <a:pPr lvl="0"/>
            <a:endParaRPr lang="en-US" dirty="0"/>
          </a:p>
        </p:txBody>
      </p:sp>
      <p:sp>
        <p:nvSpPr>
          <p:cNvPr id="9" name="Rectangle 8">
            <a:extLst>
              <a:ext uri="{FF2B5EF4-FFF2-40B4-BE49-F238E27FC236}">
                <a16:creationId xmlns:a16="http://schemas.microsoft.com/office/drawing/2014/main" id="{9CBB1169-A967-40ED-4908-AF9B2120CEA0}"/>
              </a:ext>
            </a:extLst>
          </p:cNvPr>
          <p:cNvSpPr/>
          <p:nvPr userDrawn="1"/>
        </p:nvSpPr>
        <p:spPr>
          <a:xfrm>
            <a:off x="10376899" y="6513816"/>
            <a:ext cx="380144" cy="215757"/>
          </a:xfrm>
          <a:prstGeom prst="rect">
            <a:avLst/>
          </a:prstGeom>
          <a:solidFill>
            <a:srgbClr val="013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9420A8D-0F52-97C2-A4C2-059F0137E87C}"/>
              </a:ext>
            </a:extLst>
          </p:cNvPr>
          <p:cNvSpPr>
            <a:spLocks noGrp="1"/>
          </p:cNvSpPr>
          <p:nvPr>
            <p:ph type="body" sz="quarter" idx="15"/>
          </p:nvPr>
        </p:nvSpPr>
        <p:spPr>
          <a:xfrm>
            <a:off x="823913" y="1476375"/>
            <a:ext cx="10929937" cy="4748213"/>
          </a:xfrm>
        </p:spPr>
        <p:txBody>
          <a:bodyPr>
            <a:normAutofit/>
          </a:bodyPr>
          <a:lstStyle>
            <a:lvl1pPr>
              <a:defRPr lang="en-US" sz="2400" kern="1200" spc="30" dirty="0" smtClean="0">
                <a:solidFill>
                  <a:srgbClr val="666666"/>
                </a:solidFill>
                <a:latin typeface="Franklin Gothic Book" panose="020B0503020102020204" pitchFamily="34" charset="0"/>
                <a:ea typeface="+mn-ea"/>
                <a:cs typeface="+mn-cs"/>
              </a:defRPr>
            </a:lvl1pPr>
            <a:lvl2pPr>
              <a:defRPr lang="en-US" sz="2000" kern="1200" spc="30" dirty="0" smtClean="0">
                <a:solidFill>
                  <a:srgbClr val="666666"/>
                </a:solidFill>
                <a:latin typeface="Franklin Gothic Book" panose="020B0503020102020204" pitchFamily="34" charset="0"/>
                <a:ea typeface="+mn-ea"/>
                <a:cs typeface="+mn-cs"/>
              </a:defRPr>
            </a:lvl2pPr>
            <a:lvl3pPr>
              <a:defRPr lang="en-US" sz="1800" kern="1200" spc="30" dirty="0" smtClean="0">
                <a:solidFill>
                  <a:srgbClr val="666666"/>
                </a:solidFill>
                <a:latin typeface="Franklin Gothic Book" panose="020B0503020102020204" pitchFamily="34" charset="0"/>
                <a:ea typeface="+mn-ea"/>
                <a:cs typeface="+mn-cs"/>
              </a:defRPr>
            </a:lvl3pPr>
            <a:lvl4pPr>
              <a:defRPr lang="en-US" sz="2400" kern="1200" spc="30" dirty="0" smtClean="0">
                <a:solidFill>
                  <a:srgbClr val="666666"/>
                </a:solidFill>
                <a:latin typeface="Franklin Gothic Book" panose="020B0503020102020204" pitchFamily="34" charset="0"/>
                <a:ea typeface="+mn-ea"/>
                <a:cs typeface="+mn-cs"/>
              </a:defRPr>
            </a:lvl4pPr>
            <a:lvl5pPr>
              <a:defRPr lang="en-US" sz="2400" kern="1200" spc="30" dirty="0">
                <a:solidFill>
                  <a:srgbClr val="666666"/>
                </a:solidFill>
                <a:latin typeface="Franklin Gothic Book" panose="020B05030201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p:txBody>
      </p:sp>
      <p:sp>
        <p:nvSpPr>
          <p:cNvPr id="2" name="TextBox 1">
            <a:extLst>
              <a:ext uri="{FF2B5EF4-FFF2-40B4-BE49-F238E27FC236}">
                <a16:creationId xmlns:a16="http://schemas.microsoft.com/office/drawing/2014/main" id="{849D6155-38B6-DC8D-C981-D97FCB578BED}"/>
              </a:ext>
            </a:extLst>
          </p:cNvPr>
          <p:cNvSpPr txBox="1"/>
          <p:nvPr userDrawn="1"/>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
        <p:nvSpPr>
          <p:cNvPr id="3" name="Slide Number Placeholder 26">
            <a:extLst>
              <a:ext uri="{FF2B5EF4-FFF2-40B4-BE49-F238E27FC236}">
                <a16:creationId xmlns:a16="http://schemas.microsoft.com/office/drawing/2014/main" id="{72F1C866-4C2F-542C-F54B-8345A95A6D56}"/>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323704220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A6591-FB84-DFEB-F2EA-36324BFD389E}"/>
              </a:ext>
            </a:extLst>
          </p:cNvPr>
          <p:cNvSpPr>
            <a:spLocks noGrp="1"/>
          </p:cNvSpPr>
          <p:nvPr>
            <p:ph type="dt" sz="half" idx="10"/>
          </p:nvPr>
        </p:nvSpPr>
        <p:spPr/>
        <p:txBody>
          <a:bodyPr/>
          <a:lstStyle/>
          <a:p>
            <a:fld id="{03ED7BF6-7C00-864D-96B5-7F554F6C5B58}" type="datetime1">
              <a:rPr lang="en-US" smtClean="0"/>
              <a:t>04-Mar-25</a:t>
            </a:fld>
            <a:endParaRPr lang="en-US"/>
          </a:p>
        </p:txBody>
      </p:sp>
      <p:sp>
        <p:nvSpPr>
          <p:cNvPr id="5" name="Footer Placeholder 4">
            <a:extLst>
              <a:ext uri="{FF2B5EF4-FFF2-40B4-BE49-F238E27FC236}">
                <a16:creationId xmlns:a16="http://schemas.microsoft.com/office/drawing/2014/main" id="{08BC6807-3306-67EF-A5F7-61D21B87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F7EB3-7416-9353-0788-A4588792B220}"/>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2071054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D2229-2C6B-1FCD-DBB0-52716B9C7277}"/>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DC8122A-32F8-F169-E4F8-F5A94C417B92}"/>
              </a:ext>
            </a:extLst>
          </p:cNvPr>
          <p:cNvSpPr>
            <a:spLocks noGrp="1"/>
          </p:cNvSpPr>
          <p:nvPr>
            <p:ph type="sldNum" sz="quarter" idx="12"/>
          </p:nvPr>
        </p:nvSpPr>
        <p:spPr>
          <a:xfrm>
            <a:off x="8610600" y="6356350"/>
            <a:ext cx="2743200" cy="365125"/>
          </a:xfrm>
          <a:prstGeom prst="rect">
            <a:avLst/>
          </a:prstGeom>
        </p:spPr>
        <p:txBody>
          <a:bodyPr/>
          <a:lstStyle/>
          <a:p>
            <a:fld id="{E7EFD8E8-FFD3-BC48-8E68-34CEF06F9B11}" type="slidenum">
              <a:rPr lang="en-US" smtClean="0"/>
              <a:t>‹#›</a:t>
            </a:fld>
            <a:endParaRPr lang="en-US"/>
          </a:p>
        </p:txBody>
      </p:sp>
      <p:sp>
        <p:nvSpPr>
          <p:cNvPr id="10" name="Text Placeholder 9">
            <a:extLst>
              <a:ext uri="{FF2B5EF4-FFF2-40B4-BE49-F238E27FC236}">
                <a16:creationId xmlns:a16="http://schemas.microsoft.com/office/drawing/2014/main" id="{FBA7CE40-51AC-049A-3D47-6ED3345A5215}"/>
              </a:ext>
            </a:extLst>
          </p:cNvPr>
          <p:cNvSpPr>
            <a:spLocks noGrp="1"/>
          </p:cNvSpPr>
          <p:nvPr>
            <p:ph type="body" sz="quarter" idx="13"/>
          </p:nvPr>
        </p:nvSpPr>
        <p:spPr>
          <a:xfrm>
            <a:off x="580513" y="3429000"/>
            <a:ext cx="5215377" cy="660974"/>
          </a:xfrm>
        </p:spPr>
        <p:txBody>
          <a:bodyPr anchor="t"/>
          <a:lstStyle>
            <a:lvl1pPr marL="0" indent="0" algn="l" defTabSz="914400" rtl="0" eaLnBrk="1" latinLnBrk="0" hangingPunct="1">
              <a:lnSpc>
                <a:spcPct val="90000"/>
              </a:lnSpc>
              <a:spcBef>
                <a:spcPct val="0"/>
              </a:spcBef>
              <a:buNone/>
              <a:defRPr lang="en-US" sz="4400" b="1" kern="1200" dirty="0" smtClean="0">
                <a:solidFill>
                  <a:schemeClr val="bg1"/>
                </a:solidFill>
                <a:latin typeface="Avenir Next Demi Bold" panose="020B0503020202020204" pitchFamily="34" charset="0"/>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2" name="Text Placeholder 11">
            <a:extLst>
              <a:ext uri="{FF2B5EF4-FFF2-40B4-BE49-F238E27FC236}">
                <a16:creationId xmlns:a16="http://schemas.microsoft.com/office/drawing/2014/main" id="{9B8EB8C5-3779-753A-CC7A-6A7A77FF8AF4}"/>
              </a:ext>
            </a:extLst>
          </p:cNvPr>
          <p:cNvSpPr>
            <a:spLocks noGrp="1"/>
          </p:cNvSpPr>
          <p:nvPr>
            <p:ph type="body" sz="quarter" idx="14"/>
          </p:nvPr>
        </p:nvSpPr>
        <p:spPr>
          <a:xfrm>
            <a:off x="623450" y="2867025"/>
            <a:ext cx="5214937" cy="561975"/>
          </a:xfrm>
        </p:spPr>
        <p:txBody>
          <a:bodyPr/>
          <a:lstStyle>
            <a:lvl1pPr marL="0" indent="0">
              <a:buNone/>
              <a:defRPr kumimoji="0" lang="en-US" sz="2800" b="0" i="1" u="none" strike="noStrike" kern="1200" cap="none" spc="30" normalizeH="0" baseline="0" dirty="0" smtClean="0">
                <a:ln>
                  <a:noFill/>
                </a:ln>
                <a:solidFill>
                  <a:schemeClr val="bg1"/>
                </a:solidFill>
                <a:effectLst/>
                <a:uLnTx/>
                <a:uFillTx/>
                <a:latin typeface="Corbel" panose="020B0503020204020204" pitchFamily="34" charset="0"/>
                <a:ea typeface="+mn-ea"/>
                <a:cs typeface="+mn-cs"/>
              </a:defRPr>
            </a:lvl1pPr>
          </a:lstStyle>
          <a:p>
            <a:pPr marL="228600" marR="0" lvl="0" indent="-228600" algn="l" defTabSz="914400" rtl="0" eaLnBrk="1" fontAlgn="auto" latinLnBrk="0" hangingPunct="1">
              <a:lnSpc>
                <a:spcPct val="100000"/>
              </a:lnSpc>
              <a:spcBef>
                <a:spcPts val="0"/>
              </a:spcBef>
              <a:spcAft>
                <a:spcPts val="0"/>
              </a:spcAft>
              <a:buClrTx/>
              <a:buSzTx/>
              <a:tabLst/>
              <a:defRPr/>
            </a:pPr>
            <a:r>
              <a:rPr lang="en-US" dirty="0"/>
              <a:t>Click to edit Master text styles</a:t>
            </a:r>
          </a:p>
        </p:txBody>
      </p:sp>
      <p:sp>
        <p:nvSpPr>
          <p:cNvPr id="14" name="Text Placeholder 13">
            <a:extLst>
              <a:ext uri="{FF2B5EF4-FFF2-40B4-BE49-F238E27FC236}">
                <a16:creationId xmlns:a16="http://schemas.microsoft.com/office/drawing/2014/main" id="{29007FFB-FA55-3D9B-22FE-6FB4CF8FCBDA}"/>
              </a:ext>
            </a:extLst>
          </p:cNvPr>
          <p:cNvSpPr>
            <a:spLocks noGrp="1"/>
          </p:cNvSpPr>
          <p:nvPr>
            <p:ph type="body" sz="quarter" idx="15"/>
          </p:nvPr>
        </p:nvSpPr>
        <p:spPr>
          <a:xfrm>
            <a:off x="581246" y="4135606"/>
            <a:ext cx="5214937" cy="1009650"/>
          </a:xfrm>
        </p:spPr>
        <p:txBody>
          <a:bodyPr>
            <a:normAutofit/>
          </a:bodyPr>
          <a:lstStyle>
            <a:lvl1pPr marL="0" indent="0" algn="l" defTabSz="914400" rtl="0" eaLnBrk="1" latinLnBrk="0" hangingPunct="1">
              <a:lnSpc>
                <a:spcPct val="100000"/>
              </a:lnSpc>
              <a:spcAft>
                <a:spcPts val="0"/>
              </a:spcAft>
              <a:buNone/>
              <a:defRPr lang="en-US" sz="2000" kern="1200" spc="30" dirty="0" smtClean="0">
                <a:solidFill>
                  <a:schemeClr val="bg1"/>
                </a:solidFill>
                <a:latin typeface="Franklin Gothic Book" panose="020B0503020102020204" pitchFamily="34" charset="0"/>
                <a:ea typeface="+mn-ea"/>
                <a:cs typeface="+mn-cs"/>
              </a:defRPr>
            </a:lvl1pPr>
            <a:lvl2pPr marL="0" indent="0" algn="l" defTabSz="914400" rtl="0" eaLnBrk="1" latinLnBrk="0" hangingPunct="1">
              <a:lnSpc>
                <a:spcPct val="150000"/>
              </a:lnSpc>
              <a:spcAft>
                <a:spcPts val="2000"/>
              </a:spcAft>
              <a:buNone/>
              <a:defRPr lang="en-US" sz="1000" kern="1200" spc="30" dirty="0" smtClean="0">
                <a:solidFill>
                  <a:schemeClr val="bg1"/>
                </a:solidFill>
                <a:latin typeface="Franklin Gothic Book" panose="020B0503020102020204" pitchFamily="34" charset="0"/>
                <a:ea typeface="+mn-ea"/>
                <a:cs typeface="+mn-cs"/>
              </a:defRPr>
            </a:lvl2pPr>
            <a:lvl3pPr marL="0" indent="0" algn="l" defTabSz="914400" rtl="0" eaLnBrk="1" latinLnBrk="0" hangingPunct="1">
              <a:lnSpc>
                <a:spcPct val="150000"/>
              </a:lnSpc>
              <a:spcAft>
                <a:spcPts val="2000"/>
              </a:spcAft>
              <a:buNone/>
              <a:defRPr lang="en-US" sz="1000" kern="1200" spc="30" dirty="0" smtClean="0">
                <a:solidFill>
                  <a:schemeClr val="bg1"/>
                </a:solidFill>
                <a:latin typeface="Franklin Gothic Book" panose="020B0503020102020204" pitchFamily="34" charset="0"/>
                <a:ea typeface="+mn-ea"/>
                <a:cs typeface="+mn-cs"/>
              </a:defRPr>
            </a:lvl3pPr>
            <a:lvl4pPr marL="0" indent="0" algn="l" defTabSz="914400" rtl="0" eaLnBrk="1" latinLnBrk="0" hangingPunct="1">
              <a:lnSpc>
                <a:spcPct val="150000"/>
              </a:lnSpc>
              <a:spcAft>
                <a:spcPts val="2000"/>
              </a:spcAft>
              <a:buNone/>
              <a:defRPr lang="en-US" sz="1000" kern="1200" spc="30" dirty="0" smtClean="0">
                <a:solidFill>
                  <a:schemeClr val="bg1"/>
                </a:solidFill>
                <a:latin typeface="Franklin Gothic Book" panose="020B0503020102020204" pitchFamily="34" charset="0"/>
                <a:ea typeface="+mn-ea"/>
                <a:cs typeface="+mn-cs"/>
              </a:defRPr>
            </a:lvl4pPr>
            <a:lvl5pPr marL="0" indent="0" algn="l" defTabSz="914400" rtl="0" eaLnBrk="1" latinLnBrk="0" hangingPunct="1">
              <a:lnSpc>
                <a:spcPct val="150000"/>
              </a:lnSpc>
              <a:spcAft>
                <a:spcPts val="2000"/>
              </a:spcAft>
              <a:buNone/>
              <a:defRPr lang="en-US" sz="1000" kern="1200" spc="30" dirty="0">
                <a:solidFill>
                  <a:schemeClr val="bg1"/>
                </a:solidFill>
                <a:latin typeface="Franklin Gothic Book" panose="020B05030201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315250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flipH="1">
            <a:off x="0" y="0"/>
            <a:ext cx="12192000" cy="6858000"/>
          </a:xfrm>
          <a:prstGeom prst="rect">
            <a:avLst/>
          </a:prstGeom>
        </p:spPr>
      </p:pic>
      <p:sp>
        <p:nvSpPr>
          <p:cNvPr id="5" name="Slide Number Placeholder 4">
            <a:extLst>
              <a:ext uri="{FF2B5EF4-FFF2-40B4-BE49-F238E27FC236}">
                <a16:creationId xmlns:a16="http://schemas.microsoft.com/office/drawing/2014/main" id="{BFB9BA9F-6A2C-30B8-A69F-6891028A8A69}"/>
              </a:ext>
            </a:extLst>
          </p:cNvPr>
          <p:cNvSpPr>
            <a:spLocks noGrp="1"/>
          </p:cNvSpPr>
          <p:nvPr>
            <p:ph type="sldNum" sz="quarter" idx="12"/>
          </p:nvPr>
        </p:nvSpPr>
        <p:spPr/>
        <p:txBody>
          <a:bodyPr/>
          <a:lstStyle/>
          <a:p>
            <a:fld id="{E7EFD8E8-FFD3-BC48-8E68-34CEF06F9B11}" type="slidenum">
              <a:rPr lang="en-US" smtClean="0"/>
              <a:t>‹#›</a:t>
            </a:fld>
            <a:endParaRPr lang="en-US"/>
          </a:p>
        </p:txBody>
      </p:sp>
      <p:sp>
        <p:nvSpPr>
          <p:cNvPr id="3" name="Content Placeholder 2">
            <a:extLst>
              <a:ext uri="{FF2B5EF4-FFF2-40B4-BE49-F238E27FC236}">
                <a16:creationId xmlns:a16="http://schemas.microsoft.com/office/drawing/2014/main" id="{EE16A8F6-ECA7-164B-56A5-8BADD905BBC9}"/>
              </a:ext>
            </a:extLst>
          </p:cNvPr>
          <p:cNvSpPr>
            <a:spLocks noGrp="1"/>
          </p:cNvSpPr>
          <p:nvPr>
            <p:ph idx="1"/>
          </p:nvPr>
        </p:nvSpPr>
        <p:spPr>
          <a:xfrm>
            <a:off x="838200" y="2363645"/>
            <a:ext cx="10515600" cy="4559178"/>
          </a:xfrm>
          <a:prstGeom prst="rect">
            <a:avLst/>
          </a:prstGeom>
        </p:spPr>
        <p:txBody>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a:spcBef>
                <a:spcPts val="300"/>
              </a:spcBef>
              <a:defRPr sz="2000" b="0" i="0" spc="30" baseline="0">
                <a:solidFill>
                  <a:srgbClr val="666666"/>
                </a:solidFill>
                <a:latin typeface="Franklin Gothic Book" panose="020B0503020102020204" pitchFamily="34" charset="0"/>
              </a:defRPr>
            </a:lvl2pPr>
            <a:lvl3pPr>
              <a:defRPr sz="1800" b="0" i="0" spc="30" baseline="0">
                <a:solidFill>
                  <a:srgbClr val="666666"/>
                </a:solidFill>
                <a:latin typeface="Franklin Gothic Book" panose="020B0503020102020204" pitchFamily="34" charset="0"/>
              </a:defRPr>
            </a:lvl3pPr>
            <a:lvl4pPr>
              <a:defRPr b="0" i="0" spc="30" baseline="0">
                <a:solidFill>
                  <a:srgbClr val="666666"/>
                </a:solidFill>
                <a:latin typeface="Franklin Gothic Book" panose="020B0503020102020204" pitchFamily="34" charset="0"/>
              </a:defRPr>
            </a:lvl4pPr>
            <a:lvl5pPr>
              <a:defRPr b="0" i="0" spc="30" baseline="0">
                <a:solidFill>
                  <a:srgbClr val="666666"/>
                </a:solidFill>
                <a:latin typeface="Franklin Gothic Book" panose="020B05030201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4" name="Title 11">
            <a:extLst>
              <a:ext uri="{FF2B5EF4-FFF2-40B4-BE49-F238E27FC236}">
                <a16:creationId xmlns:a16="http://schemas.microsoft.com/office/drawing/2014/main" id="{D5912A87-4BCA-4AAD-CF04-4D5828BD44B0}"/>
              </a:ext>
            </a:extLst>
          </p:cNvPr>
          <p:cNvSpPr>
            <a:spLocks noGrp="1"/>
          </p:cNvSpPr>
          <p:nvPr>
            <p:ph type="title" hasCustomPrompt="1"/>
          </p:nvPr>
        </p:nvSpPr>
        <p:spPr>
          <a:xfrm>
            <a:off x="787400" y="120226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561C42C0-814C-04B9-6C7D-76916C211270}"/>
              </a:ext>
            </a:extLst>
          </p:cNvPr>
          <p:cNvSpPr>
            <a:spLocks noGrp="1"/>
          </p:cNvSpPr>
          <p:nvPr>
            <p:ph type="body" sz="quarter" idx="13" hasCustomPrompt="1"/>
          </p:nvPr>
        </p:nvSpPr>
        <p:spPr>
          <a:xfrm>
            <a:off x="825500" y="1669918"/>
            <a:ext cx="10477500" cy="525461"/>
          </a:xfrm>
        </p:spPr>
        <p:txBody>
          <a:bodyPr>
            <a:normAutofit/>
          </a:bodyPr>
          <a:lstStyle>
            <a:lvl1pPr marL="0" indent="0">
              <a:buNone/>
              <a:defRPr sz="2400" b="0" i="0" spc="30" baseline="0">
                <a:solidFill>
                  <a:srgbClr val="808285"/>
                </a:solidFill>
                <a:latin typeface="Corbel" panose="020B0503020204020204" pitchFamily="34" charset="0"/>
              </a:defRPr>
            </a:lvl1pPr>
          </a:lstStyle>
          <a:p>
            <a:pPr lvl="0"/>
            <a:r>
              <a:rPr lang="en-US" dirty="0"/>
              <a:t>Slide Sub-Header</a:t>
            </a:r>
          </a:p>
        </p:txBody>
      </p:sp>
      <p:pic>
        <p:nvPicPr>
          <p:cNvPr id="8" name="Picture 7">
            <a:extLst>
              <a:ext uri="{FF2B5EF4-FFF2-40B4-BE49-F238E27FC236}">
                <a16:creationId xmlns:a16="http://schemas.microsoft.com/office/drawing/2014/main" id="{2BA0EBFB-4B0B-3999-E8AA-2C8038BC3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5861"/>
            <a:ext cx="787400" cy="1168399"/>
          </a:xfrm>
          <a:prstGeom prst="rect">
            <a:avLst/>
          </a:prstGeom>
        </p:spPr>
      </p:pic>
    </p:spTree>
    <p:extLst>
      <p:ext uri="{BB962C8B-B14F-4D97-AF65-F5344CB8AC3E}">
        <p14:creationId xmlns:p14="http://schemas.microsoft.com/office/powerpoint/2010/main" val="179754815"/>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flipH="1">
            <a:off x="0" y="0"/>
            <a:ext cx="12192000" cy="6858000"/>
          </a:xfrm>
          <a:prstGeom prst="rect">
            <a:avLst/>
          </a:prstGeom>
        </p:spPr>
      </p:pic>
      <p:sp>
        <p:nvSpPr>
          <p:cNvPr id="5" name="Slide Number Placeholder 4">
            <a:extLst>
              <a:ext uri="{FF2B5EF4-FFF2-40B4-BE49-F238E27FC236}">
                <a16:creationId xmlns:a16="http://schemas.microsoft.com/office/drawing/2014/main" id="{BFB9BA9F-6A2C-30B8-A69F-6891028A8A69}"/>
              </a:ext>
            </a:extLst>
          </p:cNvPr>
          <p:cNvSpPr>
            <a:spLocks noGrp="1"/>
          </p:cNvSpPr>
          <p:nvPr>
            <p:ph type="sldNum" sz="quarter" idx="12"/>
          </p:nvPr>
        </p:nvSpPr>
        <p:spPr/>
        <p:txBody>
          <a:bodyPr/>
          <a:lstStyle/>
          <a:p>
            <a:fld id="{E7EFD8E8-FFD3-BC48-8E68-34CEF06F9B11}" type="slidenum">
              <a:rPr lang="en-US" smtClean="0"/>
              <a:t>‹#›</a:t>
            </a:fld>
            <a:endParaRPr lang="en-US"/>
          </a:p>
        </p:txBody>
      </p:sp>
      <p:pic>
        <p:nvPicPr>
          <p:cNvPr id="8" name="Picture 7">
            <a:extLst>
              <a:ext uri="{FF2B5EF4-FFF2-40B4-BE49-F238E27FC236}">
                <a16:creationId xmlns:a16="http://schemas.microsoft.com/office/drawing/2014/main" id="{2BA0EBFB-4B0B-3999-E8AA-2C8038BC3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89"/>
            <a:ext cx="787400" cy="1168399"/>
          </a:xfrm>
          <a:prstGeom prst="rect">
            <a:avLst/>
          </a:prstGeom>
        </p:spPr>
      </p:pic>
      <p:sp>
        <p:nvSpPr>
          <p:cNvPr id="2" name="Content Placeholder 2">
            <a:extLst>
              <a:ext uri="{FF2B5EF4-FFF2-40B4-BE49-F238E27FC236}">
                <a16:creationId xmlns:a16="http://schemas.microsoft.com/office/drawing/2014/main" id="{E387324E-615B-76FB-5758-CC56F7E37BDC}"/>
              </a:ext>
            </a:extLst>
          </p:cNvPr>
          <p:cNvSpPr>
            <a:spLocks noGrp="1"/>
          </p:cNvSpPr>
          <p:nvPr>
            <p:ph idx="1"/>
          </p:nvPr>
        </p:nvSpPr>
        <p:spPr>
          <a:xfrm>
            <a:off x="838200" y="1617785"/>
            <a:ext cx="5825647" cy="4559178"/>
          </a:xfrm>
          <a:prstGeom prst="rect">
            <a:avLst/>
          </a:prstGeom>
        </p:spPr>
        <p:txBody>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a:spcBef>
                <a:spcPts val="300"/>
              </a:spcBef>
              <a:buClr>
                <a:srgbClr val="666666"/>
              </a:buClr>
              <a:buSzPct val="100000"/>
              <a:defRPr sz="2000" b="0" i="0" spc="30" baseline="0">
                <a:solidFill>
                  <a:srgbClr val="666666"/>
                </a:solidFill>
                <a:latin typeface="Franklin Gothic Book" panose="020B0503020102020204" pitchFamily="34" charset="0"/>
              </a:defRPr>
            </a:lvl2pPr>
            <a:lvl3pPr>
              <a:buClr>
                <a:srgbClr val="666666"/>
              </a:buClr>
              <a:buSzPct val="100000"/>
              <a:defRPr sz="1800" b="0" i="0" spc="30" baseline="0">
                <a:solidFill>
                  <a:srgbClr val="666666"/>
                </a:solidFill>
                <a:latin typeface="Franklin Gothic Book" panose="020B0503020102020204" pitchFamily="34" charset="0"/>
              </a:defRPr>
            </a:lvl3pPr>
            <a:lvl4pPr>
              <a:defRPr b="0" i="0" spc="30" baseline="0">
                <a:solidFill>
                  <a:srgbClr val="666666"/>
                </a:solidFill>
                <a:latin typeface="Franklin Gothic Book" panose="020B0503020102020204" pitchFamily="34" charset="0"/>
              </a:defRPr>
            </a:lvl4pPr>
            <a:lvl5pPr>
              <a:defRPr b="0" i="0" spc="30" baseline="0">
                <a:solidFill>
                  <a:srgbClr val="666666"/>
                </a:solidFill>
                <a:latin typeface="Franklin Gothic Book" panose="020B05030201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9" name="Title 11">
            <a:extLst>
              <a:ext uri="{FF2B5EF4-FFF2-40B4-BE49-F238E27FC236}">
                <a16:creationId xmlns:a16="http://schemas.microsoft.com/office/drawing/2014/main" id="{3402A6E2-424E-1F18-BB7F-0A121F0313B8}"/>
              </a:ext>
            </a:extLst>
          </p:cNvPr>
          <p:cNvSpPr>
            <a:spLocks noGrp="1"/>
          </p:cNvSpPr>
          <p:nvPr>
            <p:ph type="title" hasCustomPrompt="1"/>
          </p:nvPr>
        </p:nvSpPr>
        <p:spPr>
          <a:xfrm>
            <a:off x="787400" y="456406"/>
            <a:ext cx="7066419"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0" name="Text Placeholder 13">
            <a:extLst>
              <a:ext uri="{FF2B5EF4-FFF2-40B4-BE49-F238E27FC236}">
                <a16:creationId xmlns:a16="http://schemas.microsoft.com/office/drawing/2014/main" id="{0B7EA91A-D723-A544-B09B-57FFF735FF7F}"/>
              </a:ext>
            </a:extLst>
          </p:cNvPr>
          <p:cNvSpPr>
            <a:spLocks noGrp="1"/>
          </p:cNvSpPr>
          <p:nvPr>
            <p:ph type="body" sz="quarter" idx="13" hasCustomPrompt="1"/>
          </p:nvPr>
        </p:nvSpPr>
        <p:spPr>
          <a:xfrm>
            <a:off x="825500" y="924058"/>
            <a:ext cx="5838347" cy="525461"/>
          </a:xfrm>
        </p:spPr>
        <p:txBody>
          <a:bodyPr>
            <a:normAutofit/>
          </a:bodyPr>
          <a:lstStyle>
            <a:lvl1pPr marL="0" indent="0">
              <a:buNone/>
              <a:defRPr sz="2400" b="0" i="0" spc="30" baseline="0">
                <a:solidFill>
                  <a:srgbClr val="808285"/>
                </a:solidFill>
                <a:latin typeface="Corbel" panose="020B0503020204020204" pitchFamily="34" charset="0"/>
              </a:defRPr>
            </a:lvl1pPr>
          </a:lstStyle>
          <a:p>
            <a:pPr lvl="0"/>
            <a:r>
              <a:rPr lang="en-US" dirty="0"/>
              <a:t>Slide Sub-Header</a:t>
            </a:r>
          </a:p>
        </p:txBody>
      </p:sp>
    </p:spTree>
    <p:extLst>
      <p:ext uri="{BB962C8B-B14F-4D97-AF65-F5344CB8AC3E}">
        <p14:creationId xmlns:p14="http://schemas.microsoft.com/office/powerpoint/2010/main" val="4211793873"/>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A6591-FB84-DFEB-F2EA-36324BFD389E}"/>
              </a:ext>
            </a:extLst>
          </p:cNvPr>
          <p:cNvSpPr>
            <a:spLocks noGrp="1"/>
          </p:cNvSpPr>
          <p:nvPr>
            <p:ph type="dt" sz="half" idx="10"/>
          </p:nvPr>
        </p:nvSpPr>
        <p:spPr/>
        <p:txBody>
          <a:bodyPr/>
          <a:lstStyle/>
          <a:p>
            <a:fld id="{03ED7BF6-7C00-864D-96B5-7F554F6C5B58}" type="datetime1">
              <a:rPr lang="en-US" smtClean="0"/>
              <a:t>04-Mar-25</a:t>
            </a:fld>
            <a:endParaRPr lang="en-US"/>
          </a:p>
        </p:txBody>
      </p:sp>
      <p:sp>
        <p:nvSpPr>
          <p:cNvPr id="5" name="Footer Placeholder 4">
            <a:extLst>
              <a:ext uri="{FF2B5EF4-FFF2-40B4-BE49-F238E27FC236}">
                <a16:creationId xmlns:a16="http://schemas.microsoft.com/office/drawing/2014/main" id="{08BC6807-3306-67EF-A5F7-61D21B87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F7EB3-7416-9353-0788-A4588792B220}"/>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462506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defRPr sz="2000" b="0" i="0" spc="31" baseline="0">
                <a:solidFill>
                  <a:srgbClr val="666666"/>
                </a:solidFill>
                <a:latin typeface="Franklin Gothic Book" panose="020B0503020102020204" pitchFamily="34" charset="0"/>
              </a:defRPr>
            </a:lvl2pPr>
            <a:lvl3pPr>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1" y="924060"/>
            <a:ext cx="10477500"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bg1"/>
                </a:solidFill>
              </a:rPr>
              <a:t> </a:t>
            </a:r>
          </a:p>
        </p:txBody>
      </p:sp>
      <p:sp>
        <p:nvSpPr>
          <p:cNvPr id="4" name="TextBox 3">
            <a:extLst>
              <a:ext uri="{FF2B5EF4-FFF2-40B4-BE49-F238E27FC236}">
                <a16:creationId xmlns:a16="http://schemas.microsoft.com/office/drawing/2014/main" id="{E0A039B4-653A-E899-8F99-B2B4162840B9}"/>
              </a:ext>
            </a:extLst>
          </p:cNvPr>
          <p:cNvSpPr txBox="1"/>
          <p:nvPr userDrawn="1"/>
        </p:nvSpPr>
        <p:spPr>
          <a:xfrm>
            <a:off x="4189027" y="6484290"/>
            <a:ext cx="3813947"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2025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3941499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D2229-2C6B-1FCD-DBB0-52716B9C7277}"/>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DC8122A-32F8-F169-E4F8-F5A94C417B92}"/>
              </a:ext>
            </a:extLst>
          </p:cNvPr>
          <p:cNvSpPr>
            <a:spLocks noGrp="1"/>
          </p:cNvSpPr>
          <p:nvPr>
            <p:ph type="sldNum" sz="quarter" idx="12"/>
          </p:nvPr>
        </p:nvSpPr>
        <p:spPr>
          <a:xfrm>
            <a:off x="8610600" y="6356352"/>
            <a:ext cx="2743200" cy="365125"/>
          </a:xfrm>
          <a:prstGeom prst="rect">
            <a:avLst/>
          </a:prstGeom>
        </p:spPr>
        <p:txBody>
          <a:bodyPr/>
          <a:lstStyle/>
          <a:p>
            <a:fld id="{E7EFD8E8-FFD3-BC48-8E68-34CEF06F9B11}" type="slidenum">
              <a:rPr lang="en-US" smtClean="0"/>
              <a:t>‹#›</a:t>
            </a:fld>
            <a:endParaRPr lang="en-US"/>
          </a:p>
        </p:txBody>
      </p:sp>
      <p:sp>
        <p:nvSpPr>
          <p:cNvPr id="10" name="Text Placeholder 9">
            <a:extLst>
              <a:ext uri="{FF2B5EF4-FFF2-40B4-BE49-F238E27FC236}">
                <a16:creationId xmlns:a16="http://schemas.microsoft.com/office/drawing/2014/main" id="{FBA7CE40-51AC-049A-3D47-6ED3345A5215}"/>
              </a:ext>
            </a:extLst>
          </p:cNvPr>
          <p:cNvSpPr>
            <a:spLocks noGrp="1"/>
          </p:cNvSpPr>
          <p:nvPr>
            <p:ph type="body" sz="quarter" idx="13"/>
          </p:nvPr>
        </p:nvSpPr>
        <p:spPr>
          <a:xfrm>
            <a:off x="580514" y="3429000"/>
            <a:ext cx="5215377" cy="660974"/>
          </a:xfrm>
        </p:spPr>
        <p:txBody>
          <a:bodyPr anchor="t"/>
          <a:lstStyle>
            <a:lvl1pPr marL="0" indent="0" algn="l" defTabSz="914377" rtl="0" eaLnBrk="1" latinLnBrk="0" hangingPunct="1">
              <a:lnSpc>
                <a:spcPct val="90000"/>
              </a:lnSpc>
              <a:spcBef>
                <a:spcPct val="0"/>
              </a:spcBef>
              <a:buNone/>
              <a:defRPr lang="en-US" sz="4400" b="1" kern="1200" dirty="0" smtClean="0">
                <a:solidFill>
                  <a:schemeClr val="bg1"/>
                </a:solidFill>
                <a:latin typeface="Avenir Next Demi Bold" panose="020B0503020202020204" pitchFamily="34" charset="0"/>
                <a:ea typeface="+mj-ea"/>
                <a:cs typeface="+mj-cs"/>
              </a:defRPr>
            </a:lvl1pPr>
            <a:lvl2pPr marL="457189" indent="0">
              <a:buNone/>
              <a:defRPr/>
            </a:lvl2pPr>
            <a:lvl3pPr marL="914377" indent="0">
              <a:buNone/>
              <a:defRPr/>
            </a:lvl3pPr>
            <a:lvl4pPr marL="1371566" indent="0">
              <a:buNone/>
              <a:defRPr/>
            </a:lvl4pPr>
            <a:lvl5pPr marL="1828754" indent="0">
              <a:buNone/>
              <a:defRPr/>
            </a:lvl5pPr>
          </a:lstStyle>
          <a:p>
            <a:pPr lvl="0"/>
            <a:endParaRPr lang="en-US" dirty="0"/>
          </a:p>
        </p:txBody>
      </p:sp>
      <p:sp>
        <p:nvSpPr>
          <p:cNvPr id="12" name="Text Placeholder 11">
            <a:extLst>
              <a:ext uri="{FF2B5EF4-FFF2-40B4-BE49-F238E27FC236}">
                <a16:creationId xmlns:a16="http://schemas.microsoft.com/office/drawing/2014/main" id="{9B8EB8C5-3779-753A-CC7A-6A7A77FF8AF4}"/>
              </a:ext>
            </a:extLst>
          </p:cNvPr>
          <p:cNvSpPr>
            <a:spLocks noGrp="1"/>
          </p:cNvSpPr>
          <p:nvPr>
            <p:ph type="body" sz="quarter" idx="14"/>
          </p:nvPr>
        </p:nvSpPr>
        <p:spPr>
          <a:xfrm>
            <a:off x="623452" y="2867027"/>
            <a:ext cx="5214937" cy="561975"/>
          </a:xfrm>
        </p:spPr>
        <p:txBody>
          <a:bodyPr/>
          <a:lstStyle>
            <a:lvl1pPr marL="0" indent="0">
              <a:buNone/>
              <a:defRPr kumimoji="0" lang="en-US" sz="2800" b="0" i="1" u="none" strike="noStrike" kern="1200" cap="none" spc="31" normalizeH="0" baseline="0" dirty="0" smtClean="0">
                <a:ln>
                  <a:noFill/>
                </a:ln>
                <a:solidFill>
                  <a:schemeClr val="bg1"/>
                </a:solidFill>
                <a:effectLst/>
                <a:uLnTx/>
                <a:uFillTx/>
                <a:latin typeface="Corbel" panose="020B0503020204020204" pitchFamily="34" charset="0"/>
                <a:ea typeface="+mn-ea"/>
                <a:cs typeface="+mn-cs"/>
              </a:defRPr>
            </a:lvl1pPr>
          </a:lstStyle>
          <a:p>
            <a:pPr marL="228594" marR="0" lvl="0" indent="-228594" algn="l" defTabSz="914377" rtl="0" eaLnBrk="1" fontAlgn="auto" latinLnBrk="0" hangingPunct="1">
              <a:lnSpc>
                <a:spcPct val="100000"/>
              </a:lnSpc>
              <a:spcBef>
                <a:spcPts val="0"/>
              </a:spcBef>
              <a:spcAft>
                <a:spcPts val="0"/>
              </a:spcAft>
              <a:buClrTx/>
              <a:buSzTx/>
              <a:tabLst/>
              <a:defRPr/>
            </a:pPr>
            <a:r>
              <a:rPr lang="en-US" dirty="0"/>
              <a:t>Click to edit Master text styles</a:t>
            </a:r>
          </a:p>
        </p:txBody>
      </p:sp>
      <p:sp>
        <p:nvSpPr>
          <p:cNvPr id="14" name="Text Placeholder 13">
            <a:extLst>
              <a:ext uri="{FF2B5EF4-FFF2-40B4-BE49-F238E27FC236}">
                <a16:creationId xmlns:a16="http://schemas.microsoft.com/office/drawing/2014/main" id="{29007FFB-FA55-3D9B-22FE-6FB4CF8FCBDA}"/>
              </a:ext>
            </a:extLst>
          </p:cNvPr>
          <p:cNvSpPr>
            <a:spLocks noGrp="1"/>
          </p:cNvSpPr>
          <p:nvPr>
            <p:ph type="body" sz="quarter" idx="15"/>
          </p:nvPr>
        </p:nvSpPr>
        <p:spPr>
          <a:xfrm>
            <a:off x="581248" y="4135606"/>
            <a:ext cx="5214937" cy="1009650"/>
          </a:xfrm>
        </p:spPr>
        <p:txBody>
          <a:bodyPr>
            <a:normAutofit/>
          </a:bodyPr>
          <a:lstStyle>
            <a:lvl1pPr marL="0" indent="0" algn="l" defTabSz="914377" rtl="0" eaLnBrk="1" latinLnBrk="0" hangingPunct="1">
              <a:lnSpc>
                <a:spcPct val="100000"/>
              </a:lnSpc>
              <a:spcAft>
                <a:spcPts val="0"/>
              </a:spcAft>
              <a:buNone/>
              <a:defRPr lang="en-US" sz="2000" kern="1200" spc="31" dirty="0" smtClean="0">
                <a:solidFill>
                  <a:schemeClr val="bg1"/>
                </a:solidFill>
                <a:latin typeface="Franklin Gothic Book" panose="020B0503020102020204" pitchFamily="34" charset="0"/>
                <a:ea typeface="+mn-ea"/>
                <a:cs typeface="+mn-cs"/>
              </a:defRPr>
            </a:lvl1pPr>
            <a:lvl2pPr marL="0" indent="0" algn="l" defTabSz="914377" rtl="0" eaLnBrk="1" latinLnBrk="0" hangingPunct="1">
              <a:lnSpc>
                <a:spcPct val="150000"/>
              </a:lnSpc>
              <a:spcAft>
                <a:spcPts val="2000"/>
              </a:spcAft>
              <a:buNone/>
              <a:defRPr lang="en-US" sz="1000" kern="1200" spc="31" dirty="0" smtClean="0">
                <a:solidFill>
                  <a:schemeClr val="bg1"/>
                </a:solidFill>
                <a:latin typeface="Franklin Gothic Book" panose="020B0503020102020204" pitchFamily="34" charset="0"/>
                <a:ea typeface="+mn-ea"/>
                <a:cs typeface="+mn-cs"/>
              </a:defRPr>
            </a:lvl2pPr>
            <a:lvl3pPr marL="0" indent="0" algn="l" defTabSz="914377" rtl="0" eaLnBrk="1" latinLnBrk="0" hangingPunct="1">
              <a:lnSpc>
                <a:spcPct val="150000"/>
              </a:lnSpc>
              <a:spcAft>
                <a:spcPts val="2000"/>
              </a:spcAft>
              <a:buNone/>
              <a:defRPr lang="en-US" sz="1000" kern="1200" spc="31" dirty="0" smtClean="0">
                <a:solidFill>
                  <a:schemeClr val="bg1"/>
                </a:solidFill>
                <a:latin typeface="Franklin Gothic Book" panose="020B0503020102020204" pitchFamily="34" charset="0"/>
                <a:ea typeface="+mn-ea"/>
                <a:cs typeface="+mn-cs"/>
              </a:defRPr>
            </a:lvl3pPr>
            <a:lvl4pPr marL="0" indent="0" algn="l" defTabSz="914377" rtl="0" eaLnBrk="1" latinLnBrk="0" hangingPunct="1">
              <a:lnSpc>
                <a:spcPct val="150000"/>
              </a:lnSpc>
              <a:spcAft>
                <a:spcPts val="2000"/>
              </a:spcAft>
              <a:buNone/>
              <a:defRPr lang="en-US" sz="1000" kern="1200" spc="31" dirty="0" smtClean="0">
                <a:solidFill>
                  <a:schemeClr val="bg1"/>
                </a:solidFill>
                <a:latin typeface="Franklin Gothic Book" panose="020B0503020102020204" pitchFamily="34" charset="0"/>
                <a:ea typeface="+mn-ea"/>
                <a:cs typeface="+mn-cs"/>
              </a:defRPr>
            </a:lvl4pPr>
            <a:lvl5pPr marL="0" indent="0" algn="l" defTabSz="914377" rtl="0" eaLnBrk="1" latinLnBrk="0" hangingPunct="1">
              <a:lnSpc>
                <a:spcPct val="150000"/>
              </a:lnSpc>
              <a:spcAft>
                <a:spcPts val="2000"/>
              </a:spcAft>
              <a:buNone/>
              <a:defRPr lang="en-US" sz="1000" kern="1200" spc="31" dirty="0">
                <a:solidFill>
                  <a:schemeClr val="bg1"/>
                </a:solidFill>
                <a:latin typeface="Franklin Gothic Book" panose="020B05030201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171041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flipH="1">
            <a:off x="0" y="0"/>
            <a:ext cx="12192000" cy="6858000"/>
          </a:xfrm>
          <a:prstGeom prst="rect">
            <a:avLst/>
          </a:prstGeom>
        </p:spPr>
      </p:pic>
      <p:sp>
        <p:nvSpPr>
          <p:cNvPr id="5" name="Slide Number Placeholder 4">
            <a:extLst>
              <a:ext uri="{FF2B5EF4-FFF2-40B4-BE49-F238E27FC236}">
                <a16:creationId xmlns:a16="http://schemas.microsoft.com/office/drawing/2014/main" id="{BFB9BA9F-6A2C-30B8-A69F-6891028A8A69}"/>
              </a:ext>
            </a:extLst>
          </p:cNvPr>
          <p:cNvSpPr>
            <a:spLocks noGrp="1"/>
          </p:cNvSpPr>
          <p:nvPr>
            <p:ph type="sldNum" sz="quarter" idx="12"/>
          </p:nvPr>
        </p:nvSpPr>
        <p:spPr/>
        <p:txBody>
          <a:bodyPr/>
          <a:lstStyle/>
          <a:p>
            <a:fld id="{E7EFD8E8-FFD3-BC48-8E68-34CEF06F9B11}" type="slidenum">
              <a:rPr lang="en-US" smtClean="0"/>
              <a:t>‹#›</a:t>
            </a:fld>
            <a:endParaRPr lang="en-US"/>
          </a:p>
        </p:txBody>
      </p:sp>
      <p:sp>
        <p:nvSpPr>
          <p:cNvPr id="3" name="Content Placeholder 2">
            <a:extLst>
              <a:ext uri="{FF2B5EF4-FFF2-40B4-BE49-F238E27FC236}">
                <a16:creationId xmlns:a16="http://schemas.microsoft.com/office/drawing/2014/main" id="{EE16A8F6-ECA7-164B-56A5-8BADD905BBC9}"/>
              </a:ext>
            </a:extLst>
          </p:cNvPr>
          <p:cNvSpPr>
            <a:spLocks noGrp="1"/>
          </p:cNvSpPr>
          <p:nvPr>
            <p:ph idx="1"/>
          </p:nvPr>
        </p:nvSpPr>
        <p:spPr>
          <a:xfrm>
            <a:off x="838200" y="2363645"/>
            <a:ext cx="10515600"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defRPr sz="2000" b="0" i="0" spc="31" baseline="0">
                <a:solidFill>
                  <a:srgbClr val="666666"/>
                </a:solidFill>
                <a:latin typeface="Franklin Gothic Book" panose="020B0503020102020204" pitchFamily="34" charset="0"/>
              </a:defRPr>
            </a:lvl2pPr>
            <a:lvl3pPr>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4" name="Title 11">
            <a:extLst>
              <a:ext uri="{FF2B5EF4-FFF2-40B4-BE49-F238E27FC236}">
                <a16:creationId xmlns:a16="http://schemas.microsoft.com/office/drawing/2014/main" id="{D5912A87-4BCA-4AAD-CF04-4D5828BD44B0}"/>
              </a:ext>
            </a:extLst>
          </p:cNvPr>
          <p:cNvSpPr>
            <a:spLocks noGrp="1"/>
          </p:cNvSpPr>
          <p:nvPr>
            <p:ph type="title" hasCustomPrompt="1"/>
          </p:nvPr>
        </p:nvSpPr>
        <p:spPr>
          <a:xfrm>
            <a:off x="787400" y="120226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561C42C0-814C-04B9-6C7D-76916C211270}"/>
              </a:ext>
            </a:extLst>
          </p:cNvPr>
          <p:cNvSpPr>
            <a:spLocks noGrp="1"/>
          </p:cNvSpPr>
          <p:nvPr>
            <p:ph type="body" sz="quarter" idx="13" hasCustomPrompt="1"/>
          </p:nvPr>
        </p:nvSpPr>
        <p:spPr>
          <a:xfrm>
            <a:off x="825501" y="1669920"/>
            <a:ext cx="10477500"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pic>
        <p:nvPicPr>
          <p:cNvPr id="8" name="Picture 7">
            <a:extLst>
              <a:ext uri="{FF2B5EF4-FFF2-40B4-BE49-F238E27FC236}">
                <a16:creationId xmlns:a16="http://schemas.microsoft.com/office/drawing/2014/main" id="{2BA0EBFB-4B0B-3999-E8AA-2C8038BC3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5863"/>
            <a:ext cx="787400" cy="1168399"/>
          </a:xfrm>
          <a:prstGeom prst="rect">
            <a:avLst/>
          </a:prstGeom>
        </p:spPr>
      </p:pic>
    </p:spTree>
    <p:extLst>
      <p:ext uri="{BB962C8B-B14F-4D97-AF65-F5344CB8AC3E}">
        <p14:creationId xmlns:p14="http://schemas.microsoft.com/office/powerpoint/2010/main" val="3251776982"/>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CD1300D9-E82F-02B7-424D-65EA263E27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30285F9B-4265-92D2-92C0-394E0F007DE1}"/>
              </a:ext>
            </a:extLst>
          </p:cNvPr>
          <p:cNvSpPr>
            <a:spLocks noGrp="1"/>
          </p:cNvSpPr>
          <p:nvPr>
            <p:ph type="body" sz="quarter" idx="10"/>
          </p:nvPr>
        </p:nvSpPr>
        <p:spPr>
          <a:xfrm>
            <a:off x="823913" y="383198"/>
            <a:ext cx="10929693" cy="571500"/>
          </a:xfrm>
        </p:spPr>
        <p:txBody>
          <a:bodyPr anchor="b">
            <a:noAutofit/>
          </a:bodyPr>
          <a:lstStyle>
            <a:lvl1pPr marL="0" indent="0" algn="l" defTabSz="914400" rtl="0" eaLnBrk="1" latinLnBrk="0" hangingPunct="1">
              <a:lnSpc>
                <a:spcPct val="90000"/>
              </a:lnSpc>
              <a:spcBef>
                <a:spcPct val="0"/>
              </a:spcBef>
              <a:buNone/>
              <a:defRPr kumimoji="0" lang="en-US" sz="3600" b="1" i="0" u="none" strike="noStrike" kern="1200" cap="none" spc="0" normalizeH="0" baseline="0" dirty="0" smtClean="0">
                <a:ln>
                  <a:noFill/>
                </a:ln>
                <a:solidFill>
                  <a:srgbClr val="013D54"/>
                </a:solidFill>
                <a:effectLst/>
                <a:uLnTx/>
                <a:uFillTx/>
                <a:latin typeface="Avenir Next Demi Bold" panose="020B0503020202020204" pitchFamily="34" charset="0"/>
                <a:ea typeface="+mj-ea"/>
                <a:cs typeface="+mj-cs"/>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C8737416-B35A-ABDE-1C4B-426CDE73E587}"/>
              </a:ext>
            </a:extLst>
          </p:cNvPr>
          <p:cNvSpPr>
            <a:spLocks noGrp="1"/>
          </p:cNvSpPr>
          <p:nvPr>
            <p:ph type="body" sz="quarter" idx="11"/>
          </p:nvPr>
        </p:nvSpPr>
        <p:spPr>
          <a:xfrm>
            <a:off x="823913" y="882780"/>
            <a:ext cx="10929723" cy="452039"/>
          </a:xfrm>
        </p:spPr>
        <p:txBody>
          <a:bodyPr>
            <a:normAutofit/>
          </a:bodyPr>
          <a:lstStyle>
            <a:lvl1pPr marL="0" indent="0">
              <a:buNone/>
              <a:defRPr lang="en-US" sz="2400" kern="1200" spc="30" dirty="0">
                <a:solidFill>
                  <a:srgbClr val="808285"/>
                </a:solidFill>
                <a:latin typeface="Corbel" panose="020B0503020204020204" pitchFamily="34" charset="0"/>
                <a:ea typeface="+mn-ea"/>
                <a:cs typeface="+mn-cs"/>
              </a:defRPr>
            </a:lvl1pPr>
          </a:lstStyle>
          <a:p>
            <a:pPr lvl="0"/>
            <a:endParaRPr lang="en-US" dirty="0"/>
          </a:p>
        </p:txBody>
      </p:sp>
      <p:sp>
        <p:nvSpPr>
          <p:cNvPr id="9" name="Rectangle 8">
            <a:extLst>
              <a:ext uri="{FF2B5EF4-FFF2-40B4-BE49-F238E27FC236}">
                <a16:creationId xmlns:a16="http://schemas.microsoft.com/office/drawing/2014/main" id="{9CBB1169-A967-40ED-4908-AF9B2120CEA0}"/>
              </a:ext>
            </a:extLst>
          </p:cNvPr>
          <p:cNvSpPr/>
          <p:nvPr userDrawn="1"/>
        </p:nvSpPr>
        <p:spPr>
          <a:xfrm>
            <a:off x="10376899" y="6513816"/>
            <a:ext cx="380144" cy="215757"/>
          </a:xfrm>
          <a:prstGeom prst="rect">
            <a:avLst/>
          </a:prstGeom>
          <a:solidFill>
            <a:srgbClr val="013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F3732-29E2-DA2F-0E91-F4988C977FF3}"/>
              </a:ext>
            </a:extLst>
          </p:cNvPr>
          <p:cNvSpPr txBox="1"/>
          <p:nvPr userDrawn="1"/>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2025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
        <p:nvSpPr>
          <p:cNvPr id="10" name="Text Placeholder 2">
            <a:extLst>
              <a:ext uri="{FF2B5EF4-FFF2-40B4-BE49-F238E27FC236}">
                <a16:creationId xmlns:a16="http://schemas.microsoft.com/office/drawing/2014/main" id="{D9420A8D-0F52-97C2-A4C2-059F0137E87C}"/>
              </a:ext>
            </a:extLst>
          </p:cNvPr>
          <p:cNvSpPr>
            <a:spLocks noGrp="1"/>
          </p:cNvSpPr>
          <p:nvPr>
            <p:ph type="body" sz="quarter" idx="15"/>
          </p:nvPr>
        </p:nvSpPr>
        <p:spPr>
          <a:xfrm>
            <a:off x="823913" y="1476375"/>
            <a:ext cx="10929937" cy="4748213"/>
          </a:xfrm>
        </p:spPr>
        <p:txBody>
          <a:bodyPr>
            <a:normAutofit/>
          </a:bodyPr>
          <a:lstStyle>
            <a:lvl1pPr>
              <a:defRPr lang="en-US" sz="2400" kern="1200" spc="30" dirty="0" smtClean="0">
                <a:solidFill>
                  <a:srgbClr val="666666"/>
                </a:solidFill>
                <a:latin typeface="Franklin Gothic Book" panose="020B0503020102020204" pitchFamily="34" charset="0"/>
                <a:ea typeface="+mn-ea"/>
                <a:cs typeface="+mn-cs"/>
              </a:defRPr>
            </a:lvl1pPr>
            <a:lvl2pPr>
              <a:defRPr lang="en-US" sz="2000" kern="1200" spc="30" dirty="0" smtClean="0">
                <a:solidFill>
                  <a:srgbClr val="666666"/>
                </a:solidFill>
                <a:latin typeface="Franklin Gothic Book" panose="020B0503020102020204" pitchFamily="34" charset="0"/>
                <a:ea typeface="+mn-ea"/>
                <a:cs typeface="+mn-cs"/>
              </a:defRPr>
            </a:lvl2pPr>
            <a:lvl3pPr>
              <a:defRPr lang="en-US" sz="1800" kern="1200" spc="30" dirty="0" smtClean="0">
                <a:solidFill>
                  <a:srgbClr val="666666"/>
                </a:solidFill>
                <a:latin typeface="Franklin Gothic Book" panose="020B0503020102020204" pitchFamily="34" charset="0"/>
                <a:ea typeface="+mn-ea"/>
                <a:cs typeface="+mn-cs"/>
              </a:defRPr>
            </a:lvl3pPr>
            <a:lvl4pPr>
              <a:defRPr lang="en-US" sz="2400" kern="1200" spc="30" dirty="0" smtClean="0">
                <a:solidFill>
                  <a:srgbClr val="666666"/>
                </a:solidFill>
                <a:latin typeface="Franklin Gothic Book" panose="020B0503020102020204" pitchFamily="34" charset="0"/>
                <a:ea typeface="+mn-ea"/>
                <a:cs typeface="+mn-cs"/>
              </a:defRPr>
            </a:lvl4pPr>
            <a:lvl5pPr>
              <a:defRPr lang="en-US" sz="2400" kern="1200" spc="30" dirty="0">
                <a:solidFill>
                  <a:srgbClr val="666666"/>
                </a:solidFill>
                <a:latin typeface="Franklin Gothic Book" panose="020B05030201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p:txBody>
      </p:sp>
      <p:sp>
        <p:nvSpPr>
          <p:cNvPr id="27" name="Slide Number Placeholder 26">
            <a:extLst>
              <a:ext uri="{FF2B5EF4-FFF2-40B4-BE49-F238E27FC236}">
                <a16:creationId xmlns:a16="http://schemas.microsoft.com/office/drawing/2014/main" id="{2284BE9D-4F9F-6FF2-A5A1-595C463E33C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283393432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flipH="1">
            <a:off x="0" y="0"/>
            <a:ext cx="12192000" cy="6858000"/>
          </a:xfrm>
          <a:prstGeom prst="rect">
            <a:avLst/>
          </a:prstGeom>
        </p:spPr>
      </p:pic>
      <p:sp>
        <p:nvSpPr>
          <p:cNvPr id="5" name="Slide Number Placeholder 4">
            <a:extLst>
              <a:ext uri="{FF2B5EF4-FFF2-40B4-BE49-F238E27FC236}">
                <a16:creationId xmlns:a16="http://schemas.microsoft.com/office/drawing/2014/main" id="{BFB9BA9F-6A2C-30B8-A69F-6891028A8A69}"/>
              </a:ext>
            </a:extLst>
          </p:cNvPr>
          <p:cNvSpPr>
            <a:spLocks noGrp="1"/>
          </p:cNvSpPr>
          <p:nvPr>
            <p:ph type="sldNum" sz="quarter" idx="12"/>
          </p:nvPr>
        </p:nvSpPr>
        <p:spPr/>
        <p:txBody>
          <a:bodyPr/>
          <a:lstStyle/>
          <a:p>
            <a:fld id="{E7EFD8E8-FFD3-BC48-8E68-34CEF06F9B11}" type="slidenum">
              <a:rPr lang="en-US" smtClean="0"/>
              <a:t>‹#›</a:t>
            </a:fld>
            <a:endParaRPr lang="en-US"/>
          </a:p>
        </p:txBody>
      </p:sp>
      <p:pic>
        <p:nvPicPr>
          <p:cNvPr id="8" name="Picture 7">
            <a:extLst>
              <a:ext uri="{FF2B5EF4-FFF2-40B4-BE49-F238E27FC236}">
                <a16:creationId xmlns:a16="http://schemas.microsoft.com/office/drawing/2014/main" id="{2BA0EBFB-4B0B-3999-E8AA-2C8038BC3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91"/>
            <a:ext cx="787400" cy="1168399"/>
          </a:xfrm>
          <a:prstGeom prst="rect">
            <a:avLst/>
          </a:prstGeom>
        </p:spPr>
      </p:pic>
      <p:sp>
        <p:nvSpPr>
          <p:cNvPr id="2" name="Content Placeholder 2">
            <a:extLst>
              <a:ext uri="{FF2B5EF4-FFF2-40B4-BE49-F238E27FC236}">
                <a16:creationId xmlns:a16="http://schemas.microsoft.com/office/drawing/2014/main" id="{E387324E-615B-76FB-5758-CC56F7E37BDC}"/>
              </a:ext>
            </a:extLst>
          </p:cNvPr>
          <p:cNvSpPr>
            <a:spLocks noGrp="1"/>
          </p:cNvSpPr>
          <p:nvPr>
            <p:ph idx="1"/>
          </p:nvPr>
        </p:nvSpPr>
        <p:spPr>
          <a:xfrm>
            <a:off x="838202" y="1617785"/>
            <a:ext cx="5825647"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buClr>
                <a:srgbClr val="666666"/>
              </a:buClr>
              <a:buSzPct val="100000"/>
              <a:defRPr sz="2000" b="0" i="0" spc="31" baseline="0">
                <a:solidFill>
                  <a:srgbClr val="666666"/>
                </a:solidFill>
                <a:latin typeface="Franklin Gothic Book" panose="020B0503020102020204" pitchFamily="34" charset="0"/>
              </a:defRPr>
            </a:lvl2pPr>
            <a:lvl3pPr>
              <a:buClr>
                <a:srgbClr val="666666"/>
              </a:buClr>
              <a:buSzPct val="100000"/>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9" name="Title 11">
            <a:extLst>
              <a:ext uri="{FF2B5EF4-FFF2-40B4-BE49-F238E27FC236}">
                <a16:creationId xmlns:a16="http://schemas.microsoft.com/office/drawing/2014/main" id="{3402A6E2-424E-1F18-BB7F-0A121F0313B8}"/>
              </a:ext>
            </a:extLst>
          </p:cNvPr>
          <p:cNvSpPr>
            <a:spLocks noGrp="1"/>
          </p:cNvSpPr>
          <p:nvPr>
            <p:ph type="title" hasCustomPrompt="1"/>
          </p:nvPr>
        </p:nvSpPr>
        <p:spPr>
          <a:xfrm>
            <a:off x="787401" y="456406"/>
            <a:ext cx="7066419"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0" name="Text Placeholder 13">
            <a:extLst>
              <a:ext uri="{FF2B5EF4-FFF2-40B4-BE49-F238E27FC236}">
                <a16:creationId xmlns:a16="http://schemas.microsoft.com/office/drawing/2014/main" id="{0B7EA91A-D723-A544-B09B-57FFF735FF7F}"/>
              </a:ext>
            </a:extLst>
          </p:cNvPr>
          <p:cNvSpPr>
            <a:spLocks noGrp="1"/>
          </p:cNvSpPr>
          <p:nvPr>
            <p:ph type="body" sz="quarter" idx="13" hasCustomPrompt="1"/>
          </p:nvPr>
        </p:nvSpPr>
        <p:spPr>
          <a:xfrm>
            <a:off x="825501" y="924060"/>
            <a:ext cx="5838347"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spTree>
    <p:extLst>
      <p:ext uri="{BB962C8B-B14F-4D97-AF65-F5344CB8AC3E}">
        <p14:creationId xmlns:p14="http://schemas.microsoft.com/office/powerpoint/2010/main" val="4072200880"/>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1"/>
        <p:cNvGrpSpPr/>
        <p:nvPr/>
      </p:nvGrpSpPr>
      <p:grpSpPr>
        <a:xfrm>
          <a:off x="0" y="0"/>
          <a:ext cx="0" cy="0"/>
          <a:chOff x="0" y="0"/>
          <a:chExt cx="0" cy="0"/>
        </a:xfrm>
      </p:grpSpPr>
      <p:sp>
        <p:nvSpPr>
          <p:cNvPr id="22" name="Google Shape;22;p99"/>
          <p:cNvSpPr txBox="1">
            <a:spLocks noGrp="1"/>
          </p:cNvSpPr>
          <p:nvPr>
            <p:ph type="title"/>
          </p:nvPr>
        </p:nvSpPr>
        <p:spPr>
          <a:xfrm>
            <a:off x="838200" y="153317"/>
            <a:ext cx="10515600" cy="8578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3D54"/>
              </a:buClr>
              <a:buSzPts val="4400"/>
              <a:buFont typeface="Helvetica Neue"/>
              <a:buNone/>
              <a:defRPr b="1" i="0">
                <a:solidFill>
                  <a:srgbClr val="013D54"/>
                </a:solidFill>
                <a:latin typeface="Arial" panose="020B0604020202020204" pitchFamily="34" charset="0"/>
                <a:ea typeface="Helvetica Neue Medium" panose="02000503000000020004" pitchFamily="2" charset="0"/>
                <a:cs typeface="Arial" panose="020B0604020202020204" pitchFamily="34" charset="0"/>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0"/>
              </a:spcBef>
              <a:spcAft>
                <a:spcPts val="1800"/>
              </a:spcAft>
              <a:buClr>
                <a:srgbClr val="013D54"/>
              </a:buClr>
              <a:buSzPts val="2600"/>
              <a:buChar char="•"/>
              <a:defRPr sz="2400" b="0" i="0">
                <a:solidFill>
                  <a:srgbClr val="013D54"/>
                </a:solidFill>
                <a:latin typeface="Arial" panose="020B0604020202020204" pitchFamily="34" charset="0"/>
                <a:ea typeface="Helvetica Neue Light" panose="02000403000000020004" pitchFamily="2" charset="0"/>
                <a:cs typeface="Arial" panose="020B0604020202020204" pitchFamily="34" charset="0"/>
                <a:sym typeface="Helvetica Neue Light"/>
              </a:defRPr>
            </a:lvl1pPr>
            <a:lvl2pPr marL="914400" lvl="1" indent="-368300" algn="l">
              <a:lnSpc>
                <a:spcPct val="90000"/>
              </a:lnSpc>
              <a:spcBef>
                <a:spcPts val="500"/>
              </a:spcBef>
              <a:spcAft>
                <a:spcPts val="0"/>
              </a:spcAft>
              <a:buClr>
                <a:srgbClr val="013D54"/>
              </a:buClr>
              <a:buSzPts val="2200"/>
              <a:buChar char="•"/>
              <a:defRPr sz="2200" b="0" i="0">
                <a:solidFill>
                  <a:srgbClr val="013D54"/>
                </a:solidFill>
                <a:latin typeface="Helvetica Neue Light"/>
                <a:ea typeface="Helvetica Neue Light"/>
                <a:cs typeface="Helvetica Neue Light"/>
                <a:sym typeface="Helvetica Neue Light"/>
              </a:defRPr>
            </a:lvl2pPr>
            <a:lvl3pPr marL="1371600" lvl="2" indent="-342900" algn="l">
              <a:lnSpc>
                <a:spcPct val="90000"/>
              </a:lnSpc>
              <a:spcBef>
                <a:spcPts val="500"/>
              </a:spcBef>
              <a:spcAft>
                <a:spcPts val="0"/>
              </a:spcAft>
              <a:buClr>
                <a:srgbClr val="013D54"/>
              </a:buClr>
              <a:buSzPts val="1800"/>
              <a:buChar char="•"/>
              <a:defRPr sz="1800" b="0" i="0">
                <a:solidFill>
                  <a:srgbClr val="013D54"/>
                </a:solidFill>
                <a:latin typeface="Helvetica Neue Light"/>
                <a:ea typeface="Helvetica Neue Light"/>
                <a:cs typeface="Helvetica Neue Light"/>
                <a:sym typeface="Helvetica Neue Light"/>
              </a:defRPr>
            </a:lvl3pPr>
            <a:lvl4pPr marL="1828800" lvl="3" indent="-342900" algn="l">
              <a:lnSpc>
                <a:spcPct val="90000"/>
              </a:lnSpc>
              <a:spcBef>
                <a:spcPts val="500"/>
              </a:spcBef>
              <a:spcAft>
                <a:spcPts val="0"/>
              </a:spcAft>
              <a:buClr>
                <a:srgbClr val="013D54"/>
              </a:buClr>
              <a:buSzPts val="1800"/>
              <a:buChar char="•"/>
              <a:defRPr b="0" i="0">
                <a:solidFill>
                  <a:srgbClr val="013D54"/>
                </a:solidFill>
                <a:latin typeface="Helvetica Neue Light"/>
                <a:ea typeface="Helvetica Neue Light"/>
                <a:cs typeface="Helvetica Neue Light"/>
                <a:sym typeface="Helvetica Neue Light"/>
              </a:defRPr>
            </a:lvl4pPr>
            <a:lvl5pPr marL="2286000" lvl="4" indent="-342900" algn="l">
              <a:lnSpc>
                <a:spcPct val="90000"/>
              </a:lnSpc>
              <a:spcBef>
                <a:spcPts val="500"/>
              </a:spcBef>
              <a:spcAft>
                <a:spcPts val="0"/>
              </a:spcAft>
              <a:buClr>
                <a:srgbClr val="013D54"/>
              </a:buClr>
              <a:buSzPts val="1800"/>
              <a:buChar char="•"/>
              <a:defRPr b="0" i="0">
                <a:solidFill>
                  <a:srgbClr val="013D54"/>
                </a:solidFill>
                <a:latin typeface="Helvetica Neue Light"/>
                <a:ea typeface="Helvetica Neue Light"/>
                <a:cs typeface="Helvetica Neue Light"/>
                <a:sym typeface="Helvetica Neue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8" name="Google Shape;28;p9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5952" y="891540"/>
            <a:ext cx="9235440" cy="73152"/>
          </a:xfrm>
          <a:prstGeom prst="rect">
            <a:avLst/>
          </a:prstGeom>
          <a:noFill/>
          <a:ln>
            <a:solidFill>
              <a:schemeClr val="bg1"/>
            </a:solidFill>
          </a:ln>
        </p:spPr>
      </p:pic>
      <p:sp>
        <p:nvSpPr>
          <p:cNvPr id="9" name="Google Shape;174;p8">
            <a:extLst>
              <a:ext uri="{FF2B5EF4-FFF2-40B4-BE49-F238E27FC236}">
                <a16:creationId xmlns:a16="http://schemas.microsoft.com/office/drawing/2014/main" id="{193392B5-41FD-A74F-869E-ECB3B6041A88}"/>
              </a:ext>
            </a:extLst>
          </p:cNvPr>
          <p:cNvSpPr txBox="1"/>
          <p:nvPr userDrawn="1"/>
        </p:nvSpPr>
        <p:spPr>
          <a:xfrm>
            <a:off x="838200" y="1026349"/>
            <a:ext cx="7592723" cy="497517"/>
          </a:xfrm>
          <a:prstGeom prst="rect">
            <a:avLst/>
          </a:prstGeom>
          <a:noFill/>
          <a:ln>
            <a:noFill/>
          </a:ln>
        </p:spPr>
        <p:txBody>
          <a:bodyPr spcFirstLastPara="1" wrap="square" lIns="91425" tIns="45700" rIns="91425" bIns="45700" anchor="t" anchorCtr="0">
            <a:normAutofit/>
          </a:bodyPr>
          <a:lstStyle/>
          <a:p>
            <a:pPr marL="0" marR="0" lvl="1" indent="0" algn="l" rtl="0">
              <a:lnSpc>
                <a:spcPct val="90000"/>
              </a:lnSpc>
              <a:spcBef>
                <a:spcPts val="0"/>
              </a:spcBef>
              <a:spcAft>
                <a:spcPts val="0"/>
              </a:spcAft>
              <a:buClr>
                <a:srgbClr val="013D54"/>
              </a:buClr>
              <a:buSzPts val="2800"/>
              <a:buFont typeface="Arial"/>
              <a:buNone/>
            </a:pPr>
            <a:endParaRPr/>
          </a:p>
        </p:txBody>
      </p:sp>
      <p:sp>
        <p:nvSpPr>
          <p:cNvPr id="5" name="Text Placeholder 4">
            <a:extLst>
              <a:ext uri="{FF2B5EF4-FFF2-40B4-BE49-F238E27FC236}">
                <a16:creationId xmlns:a16="http://schemas.microsoft.com/office/drawing/2014/main" id="{E12EC73D-08A5-3383-AB27-087392C916D4}"/>
              </a:ext>
            </a:extLst>
          </p:cNvPr>
          <p:cNvSpPr>
            <a:spLocks noGrp="1"/>
          </p:cNvSpPr>
          <p:nvPr>
            <p:ph type="body" sz="quarter" idx="10"/>
          </p:nvPr>
        </p:nvSpPr>
        <p:spPr>
          <a:xfrm>
            <a:off x="838200" y="1020254"/>
            <a:ext cx="10515599" cy="497517"/>
          </a:xfrm>
          <a:prstGeom prst="rect">
            <a:avLst/>
          </a:prstGeom>
        </p:spPr>
        <p:txBody>
          <a:bodyPr tIns="0" bIns="0" anchor="ctr"/>
          <a:lstStyle>
            <a:lvl1pPr marL="50800" indent="0">
              <a:buNone/>
              <a:defRPr b="0" i="0">
                <a:solidFill>
                  <a:srgbClr val="033B53"/>
                </a:solidFill>
                <a:latin typeface="Arial" panose="020B0604020202020204" pitchFamily="34" charset="0"/>
                <a:ea typeface="Helvetica Neue" panose="02000503000000020004" pitchFamily="2" charset="0"/>
                <a:cs typeface="Arial" panose="020B0604020202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id="{B8A4932A-813F-516A-9B44-C5E96C12840D}"/>
              </a:ext>
            </a:extLst>
          </p:cNvPr>
          <p:cNvSpPr/>
          <p:nvPr userDrawn="1"/>
        </p:nvSpPr>
        <p:spPr>
          <a:xfrm>
            <a:off x="0" y="6558454"/>
            <a:ext cx="12192000" cy="299546"/>
          </a:xfrm>
          <a:prstGeom prst="rect">
            <a:avLst/>
          </a:prstGeom>
          <a:gradFill flip="none" rotWithShape="1">
            <a:gsLst>
              <a:gs pos="0">
                <a:srgbClr val="033B53"/>
              </a:gs>
              <a:gs pos="42000">
                <a:srgbClr val="033B53">
                  <a:tint val="44500"/>
                  <a:satMod val="160000"/>
                </a:srgbClr>
              </a:gs>
              <a:gs pos="74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a:extLst>
              <a:ext uri="{FF2B5EF4-FFF2-40B4-BE49-F238E27FC236}">
                <a16:creationId xmlns:a16="http://schemas.microsoft.com/office/drawing/2014/main" id="{16DB2F8B-95D3-66DE-A821-E4D724C6F9ED}"/>
              </a:ext>
            </a:extLst>
          </p:cNvPr>
          <p:cNvGrpSpPr/>
          <p:nvPr userDrawn="1"/>
        </p:nvGrpSpPr>
        <p:grpSpPr>
          <a:xfrm>
            <a:off x="10610489" y="0"/>
            <a:ext cx="743310" cy="724459"/>
            <a:chOff x="0" y="-1"/>
            <a:chExt cx="1270003" cy="1270005"/>
          </a:xfrm>
        </p:grpSpPr>
        <p:sp>
          <p:nvSpPr>
            <p:cNvPr id="3" name="Square">
              <a:extLst>
                <a:ext uri="{FF2B5EF4-FFF2-40B4-BE49-F238E27FC236}">
                  <a16:creationId xmlns:a16="http://schemas.microsoft.com/office/drawing/2014/main" id="{78838A42-65EC-3306-8984-194A22A69DA4}"/>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 name="Image" descr="Image">
              <a:extLst>
                <a:ext uri="{FF2B5EF4-FFF2-40B4-BE49-F238E27FC236}">
                  <a16:creationId xmlns:a16="http://schemas.microsoft.com/office/drawing/2014/main" id="{16789AA3-FDA3-65B8-7541-D1880FDAB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spTree>
    <p:extLst>
      <p:ext uri="{BB962C8B-B14F-4D97-AF65-F5344CB8AC3E}">
        <p14:creationId xmlns:p14="http://schemas.microsoft.com/office/powerpoint/2010/main" val="1816318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C Rainbow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A048-1667-E841-F7D0-89B721F4D5C5}"/>
              </a:ext>
            </a:extLst>
          </p:cNvPr>
          <p:cNvSpPr>
            <a:spLocks noGrp="1"/>
          </p:cNvSpPr>
          <p:nvPr>
            <p:ph type="title"/>
          </p:nvPr>
        </p:nvSpPr>
        <p:spPr>
          <a:xfrm>
            <a:off x="828104" y="-1"/>
            <a:ext cx="9712960" cy="960110"/>
          </a:xfrm>
          <a:prstGeom prst="rect">
            <a:avLst/>
          </a:prstGeom>
        </p:spPr>
        <p:txBody>
          <a:bodyPr anchor="b"/>
          <a:lstStyle>
            <a:lvl1pPr>
              <a:defRPr b="1">
                <a:solidFill>
                  <a:srgbClr val="013D5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3CFCD-6969-DF46-2B98-3BEE561AB60F}"/>
              </a:ext>
            </a:extLst>
          </p:cNvPr>
          <p:cNvSpPr>
            <a:spLocks noGrp="1"/>
          </p:cNvSpPr>
          <p:nvPr>
            <p:ph idx="1"/>
          </p:nvPr>
        </p:nvSpPr>
        <p:spPr>
          <a:xfrm>
            <a:off x="857921" y="2023292"/>
            <a:ext cx="10515599" cy="4399093"/>
          </a:xfrm>
          <a:prstGeom prst="rect">
            <a:avLst/>
          </a:prstGeom>
        </p:spPr>
        <p:txBody>
          <a:bodyPr/>
          <a:lstStyle>
            <a:lvl1pPr marL="279400" indent="-279400">
              <a:lnSpc>
                <a:spcPct val="100000"/>
              </a:lnSpc>
              <a:spcBef>
                <a:spcPts val="2800"/>
              </a:spcBef>
              <a:buFont typeface="Arial" panose="020B0604020202020204" pitchFamily="34" charset="0"/>
              <a:buChar char="•"/>
              <a:tabLst/>
              <a:defRPr sz="2400">
                <a:solidFill>
                  <a:srgbClr val="013D54"/>
                </a:solidFill>
                <a:latin typeface="Arial" panose="020B0604020202020204" pitchFamily="34" charset="0"/>
                <a:cs typeface="Arial" panose="020B0604020202020204" pitchFamily="34" charset="0"/>
              </a:defRPr>
            </a:lvl1pPr>
            <a:lvl2pPr marL="622300" indent="-279400">
              <a:lnSpc>
                <a:spcPct val="100000"/>
              </a:lnSpc>
              <a:tabLst/>
              <a:defRPr sz="2100">
                <a:solidFill>
                  <a:srgbClr val="013D54"/>
                </a:solidFill>
                <a:latin typeface="Arial" panose="020B0604020202020204" pitchFamily="34" charset="0"/>
                <a:cs typeface="Arial" panose="020B0604020202020204" pitchFamily="34" charset="0"/>
              </a:defRPr>
            </a:lvl2pPr>
            <a:lvl3pPr marL="914400" indent="-292100">
              <a:lnSpc>
                <a:spcPct val="100000"/>
              </a:lnSpc>
              <a:buFont typeface=".Hiragino Kaku Gothic Interface W3"/>
              <a:buChar char="▫"/>
              <a:tabLst/>
              <a:defRPr sz="1800">
                <a:solidFill>
                  <a:srgbClr val="013D54"/>
                </a:solidFill>
                <a:latin typeface="Arial" panose="020B0604020202020204" pitchFamily="34" charset="0"/>
                <a:cs typeface="Arial" panose="020B0604020202020204" pitchFamily="34" charset="0"/>
              </a:defRPr>
            </a:lvl3pPr>
            <a:lvl4pPr>
              <a:lnSpc>
                <a:spcPct val="100000"/>
              </a:lnSpc>
              <a:defRPr>
                <a:solidFill>
                  <a:srgbClr val="013D54"/>
                </a:solidFill>
                <a:latin typeface="Arial" panose="020B0604020202020204" pitchFamily="34" charset="0"/>
                <a:cs typeface="Arial" panose="020B0604020202020204" pitchFamily="34" charset="0"/>
              </a:defRPr>
            </a:lvl4pPr>
            <a:lvl5pPr>
              <a:lnSpc>
                <a:spcPct val="100000"/>
              </a:lnSpc>
              <a:defRPr>
                <a:solidFill>
                  <a:srgbClr val="013D54"/>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a:extLst>
              <a:ext uri="{FF2B5EF4-FFF2-40B4-BE49-F238E27FC236}">
                <a16:creationId xmlns:a16="http://schemas.microsoft.com/office/drawing/2014/main" id="{70E82FB6-A0D8-1FC8-592D-23DBC0B83AD6}"/>
              </a:ext>
            </a:extLst>
          </p:cNvPr>
          <p:cNvGrpSpPr/>
          <p:nvPr userDrawn="1"/>
        </p:nvGrpSpPr>
        <p:grpSpPr>
          <a:xfrm>
            <a:off x="10841630" y="2"/>
            <a:ext cx="730610" cy="681035"/>
            <a:chOff x="0" y="-1"/>
            <a:chExt cx="1270003" cy="1270005"/>
          </a:xfrm>
        </p:grpSpPr>
        <p:sp>
          <p:nvSpPr>
            <p:cNvPr id="16" name="Square">
              <a:extLst>
                <a:ext uri="{FF2B5EF4-FFF2-40B4-BE49-F238E27FC236}">
                  <a16:creationId xmlns:a16="http://schemas.microsoft.com/office/drawing/2014/main" id="{9AFE0B9C-0A58-98E9-9193-EF3ECA3E1B9C}"/>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1651000">
                <a:defRPr sz="3200">
                  <a:solidFill>
                    <a:srgbClr val="FFFFFF"/>
                  </a:solidFill>
                  <a:latin typeface="Helvetica Neue Medium"/>
                  <a:ea typeface="Helvetica Neue Medium"/>
                  <a:cs typeface="Helvetica Neue Medium"/>
                  <a:sym typeface="Helvetica Neue Medium"/>
                </a:defRPr>
              </a:pPr>
              <a:endParaRPr sz="6400"/>
            </a:p>
          </p:txBody>
        </p:sp>
        <p:pic>
          <p:nvPicPr>
            <p:cNvPr id="17" name="Image" descr="Image">
              <a:extLst>
                <a:ext uri="{FF2B5EF4-FFF2-40B4-BE49-F238E27FC236}">
                  <a16:creationId xmlns:a16="http://schemas.microsoft.com/office/drawing/2014/main" id="{15505548-4CA5-46CC-396D-2A7F0CCFD8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grpSp>
        <p:nvGrpSpPr>
          <p:cNvPr id="18" name="Group">
            <a:extLst>
              <a:ext uri="{FF2B5EF4-FFF2-40B4-BE49-F238E27FC236}">
                <a16:creationId xmlns:a16="http://schemas.microsoft.com/office/drawing/2014/main" id="{A5521693-2181-7575-5D4D-C8FFED52A85B}"/>
              </a:ext>
            </a:extLst>
          </p:cNvPr>
          <p:cNvGrpSpPr>
            <a:grpSpLocks/>
          </p:cNvGrpSpPr>
          <p:nvPr userDrawn="1"/>
        </p:nvGrpSpPr>
        <p:grpSpPr>
          <a:xfrm rot="5400000" flipV="1">
            <a:off x="-3420100" y="3337560"/>
            <a:ext cx="6858000" cy="182880"/>
            <a:chOff x="0" y="-3"/>
            <a:chExt cx="12705212" cy="262456"/>
          </a:xfrm>
        </p:grpSpPr>
        <p:sp>
          <p:nvSpPr>
            <p:cNvPr id="19" name="Rectangle">
              <a:extLst>
                <a:ext uri="{FF2B5EF4-FFF2-40B4-BE49-F238E27FC236}">
                  <a16:creationId xmlns:a16="http://schemas.microsoft.com/office/drawing/2014/main" id="{52BF6A43-17FF-0316-49B0-46244D302068}"/>
                </a:ext>
              </a:extLst>
            </p:cNvPr>
            <p:cNvSpPr/>
            <p:nvPr/>
          </p:nvSpPr>
          <p:spPr>
            <a:xfrm rot="10800000">
              <a:off x="0" y="-2"/>
              <a:ext cx="2549620" cy="262455"/>
            </a:xfrm>
            <a:prstGeom prst="rect">
              <a:avLst/>
            </a:prstGeom>
            <a:solidFill>
              <a:srgbClr val="013D5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 name="Rectangle">
              <a:extLst>
                <a:ext uri="{FF2B5EF4-FFF2-40B4-BE49-F238E27FC236}">
                  <a16:creationId xmlns:a16="http://schemas.microsoft.com/office/drawing/2014/main" id="{67957471-9889-8B65-C569-25DD8841C3B5}"/>
                </a:ext>
              </a:extLst>
            </p:cNvPr>
            <p:cNvSpPr/>
            <p:nvPr/>
          </p:nvSpPr>
          <p:spPr>
            <a:xfrm rot="10800000">
              <a:off x="2545895" y="-2"/>
              <a:ext cx="2549620" cy="262455"/>
            </a:xfrm>
            <a:prstGeom prst="rect">
              <a:avLst/>
            </a:prstGeom>
            <a:solidFill>
              <a:srgbClr val="3BC1C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 name="Rectangle">
              <a:extLst>
                <a:ext uri="{FF2B5EF4-FFF2-40B4-BE49-F238E27FC236}">
                  <a16:creationId xmlns:a16="http://schemas.microsoft.com/office/drawing/2014/main" id="{EF707D8A-8FDA-5D69-DE00-9203011A90CF}"/>
                </a:ext>
              </a:extLst>
            </p:cNvPr>
            <p:cNvSpPr/>
            <p:nvPr/>
          </p:nvSpPr>
          <p:spPr>
            <a:xfrm rot="10800000">
              <a:off x="5089781" y="-2"/>
              <a:ext cx="2549620" cy="262455"/>
            </a:xfrm>
            <a:prstGeom prst="rect">
              <a:avLst/>
            </a:prstGeom>
            <a:solidFill>
              <a:srgbClr val="F15B2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 name="Rectangle">
              <a:extLst>
                <a:ext uri="{FF2B5EF4-FFF2-40B4-BE49-F238E27FC236}">
                  <a16:creationId xmlns:a16="http://schemas.microsoft.com/office/drawing/2014/main" id="{6A819348-84A6-C3E6-3D1E-26E42A3DFCD2}"/>
                </a:ext>
              </a:extLst>
            </p:cNvPr>
            <p:cNvSpPr/>
            <p:nvPr/>
          </p:nvSpPr>
          <p:spPr>
            <a:xfrm rot="10800000">
              <a:off x="7626706" y="-3"/>
              <a:ext cx="2541042" cy="262456"/>
            </a:xfrm>
            <a:prstGeom prst="rect">
              <a:avLst/>
            </a:prstGeom>
            <a:solidFill>
              <a:srgbClr val="0B986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 name="Rectangle">
              <a:extLst>
                <a:ext uri="{FF2B5EF4-FFF2-40B4-BE49-F238E27FC236}">
                  <a16:creationId xmlns:a16="http://schemas.microsoft.com/office/drawing/2014/main" id="{91F74390-5974-5B47-EAD5-7ED5399B4C05}"/>
                </a:ext>
              </a:extLst>
            </p:cNvPr>
            <p:cNvSpPr/>
            <p:nvPr/>
          </p:nvSpPr>
          <p:spPr>
            <a:xfrm rot="10800000">
              <a:off x="10155591" y="-1"/>
              <a:ext cx="2549621" cy="262454"/>
            </a:xfrm>
            <a:prstGeom prst="rect">
              <a:avLst/>
            </a:prstGeom>
            <a:solidFill>
              <a:srgbClr val="F6D98B"/>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cxnSp>
        <p:nvCxnSpPr>
          <p:cNvPr id="4" name="Straight Connector 3">
            <a:extLst>
              <a:ext uri="{FF2B5EF4-FFF2-40B4-BE49-F238E27FC236}">
                <a16:creationId xmlns:a16="http://schemas.microsoft.com/office/drawing/2014/main" id="{6BE627DA-5080-1460-B069-DA44FD68BEF3}"/>
              </a:ext>
            </a:extLst>
          </p:cNvPr>
          <p:cNvCxnSpPr>
            <a:cxnSpLocks/>
          </p:cNvCxnSpPr>
          <p:nvPr userDrawn="1"/>
        </p:nvCxnSpPr>
        <p:spPr>
          <a:xfrm flipV="1">
            <a:off x="828104" y="960109"/>
            <a:ext cx="9712960" cy="59634"/>
          </a:xfrm>
          <a:prstGeom prst="line">
            <a:avLst/>
          </a:prstGeom>
          <a:noFill/>
          <a:ln w="76200" cap="flat">
            <a:solidFill>
              <a:srgbClr val="013D54"/>
            </a:solidFill>
            <a:prstDash val="solid"/>
            <a:round/>
          </a:ln>
          <a:effectLst/>
          <a:sp3d/>
        </p:spPr>
        <p:style>
          <a:lnRef idx="0">
            <a:scrgbClr r="0" g="0" b="0"/>
          </a:lnRef>
          <a:fillRef idx="0">
            <a:scrgbClr r="0" g="0" b="0"/>
          </a:fillRef>
          <a:effectRef idx="0">
            <a:scrgbClr r="0" g="0" b="0"/>
          </a:effectRef>
          <a:fontRef idx="none"/>
        </p:style>
      </p:cxnSp>
      <p:sp>
        <p:nvSpPr>
          <p:cNvPr id="8" name="Text Placeholder 25">
            <a:extLst>
              <a:ext uri="{FF2B5EF4-FFF2-40B4-BE49-F238E27FC236}">
                <a16:creationId xmlns:a16="http://schemas.microsoft.com/office/drawing/2014/main" id="{DBFFC90F-C3EE-7919-7D6F-B1BDB854DD1B}"/>
              </a:ext>
            </a:extLst>
          </p:cNvPr>
          <p:cNvSpPr>
            <a:spLocks noGrp="1"/>
          </p:cNvSpPr>
          <p:nvPr>
            <p:ph type="body" sz="quarter" idx="10"/>
          </p:nvPr>
        </p:nvSpPr>
        <p:spPr>
          <a:xfrm>
            <a:off x="857921" y="1181525"/>
            <a:ext cx="9713913" cy="698500"/>
          </a:xfrm>
          <a:prstGeom prst="rect">
            <a:avLst/>
          </a:prstGeom>
        </p:spPr>
        <p:txBody>
          <a:bodyPr/>
          <a:lstStyle>
            <a:lvl1pPr marL="0" indent="0">
              <a:buNone/>
              <a:defRPr sz="3200">
                <a:solidFill>
                  <a:srgbClr val="013D5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7260474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C Rainbow Sidebar_green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A048-1667-E841-F7D0-89B721F4D5C5}"/>
              </a:ext>
            </a:extLst>
          </p:cNvPr>
          <p:cNvSpPr>
            <a:spLocks noGrp="1"/>
          </p:cNvSpPr>
          <p:nvPr>
            <p:ph type="title"/>
          </p:nvPr>
        </p:nvSpPr>
        <p:spPr>
          <a:xfrm>
            <a:off x="828109" y="-1"/>
            <a:ext cx="9712960" cy="960110"/>
          </a:xfrm>
          <a:prstGeom prst="rect">
            <a:avLst/>
          </a:prstGeom>
        </p:spPr>
        <p:txBody>
          <a:bodyPr anchor="b"/>
          <a:lstStyle>
            <a:lvl1pPr>
              <a:defRPr b="1">
                <a:solidFill>
                  <a:srgbClr val="013D54"/>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3D3CFCD-6969-DF46-2B98-3BEE561AB60F}"/>
              </a:ext>
            </a:extLst>
          </p:cNvPr>
          <p:cNvSpPr>
            <a:spLocks noGrp="1"/>
          </p:cNvSpPr>
          <p:nvPr>
            <p:ph idx="1"/>
          </p:nvPr>
        </p:nvSpPr>
        <p:spPr>
          <a:xfrm>
            <a:off x="857926" y="2023292"/>
            <a:ext cx="10515599" cy="4399093"/>
          </a:xfrm>
          <a:prstGeom prst="rect">
            <a:avLst/>
          </a:prstGeom>
        </p:spPr>
        <p:txBody>
          <a:bodyPr/>
          <a:lstStyle>
            <a:lvl1pPr marL="292100" indent="-292100">
              <a:spcBef>
                <a:spcPts val="2800"/>
              </a:spcBef>
              <a:buSzPct val="85000"/>
              <a:buFontTx/>
              <a:buBlip>
                <a:blip r:embed="rId2"/>
              </a:buBlip>
              <a:tabLst/>
              <a:defRPr sz="2600">
                <a:solidFill>
                  <a:srgbClr val="013D54"/>
                </a:solidFill>
                <a:latin typeface="Arial" panose="020B0604020202020204" pitchFamily="34" charset="0"/>
                <a:cs typeface="Arial" panose="020B0604020202020204" pitchFamily="34" charset="0"/>
              </a:defRPr>
            </a:lvl1pPr>
            <a:lvl2pPr marL="622300" indent="-279400">
              <a:lnSpc>
                <a:spcPct val="100000"/>
              </a:lnSpc>
              <a:tabLst/>
              <a:defRPr sz="2300">
                <a:solidFill>
                  <a:srgbClr val="013D54"/>
                </a:solidFill>
                <a:latin typeface="Arial" panose="020B0604020202020204" pitchFamily="34" charset="0"/>
                <a:cs typeface="Arial" panose="020B0604020202020204" pitchFamily="34" charset="0"/>
              </a:defRPr>
            </a:lvl2pPr>
            <a:lvl3pPr marL="914400" indent="-292100">
              <a:lnSpc>
                <a:spcPct val="100000"/>
              </a:lnSpc>
              <a:buFont typeface=".Hiragino Kaku Gothic Interface W3"/>
              <a:buChar char="▫"/>
              <a:tabLst/>
              <a:defRPr>
                <a:solidFill>
                  <a:srgbClr val="013D54"/>
                </a:solidFill>
                <a:latin typeface="Arial" panose="020B0604020202020204" pitchFamily="34" charset="0"/>
                <a:cs typeface="Arial" panose="020B0604020202020204" pitchFamily="34" charset="0"/>
              </a:defRPr>
            </a:lvl3pPr>
            <a:lvl4pPr>
              <a:lnSpc>
                <a:spcPct val="100000"/>
              </a:lnSpc>
              <a:defRPr>
                <a:solidFill>
                  <a:srgbClr val="013D54"/>
                </a:solidFill>
                <a:latin typeface="Arial" panose="020B0604020202020204" pitchFamily="34" charset="0"/>
                <a:cs typeface="Arial" panose="020B0604020202020204" pitchFamily="34" charset="0"/>
              </a:defRPr>
            </a:lvl4pPr>
            <a:lvl5pPr>
              <a:lnSpc>
                <a:spcPct val="100000"/>
              </a:lnSpc>
              <a:defRPr>
                <a:solidFill>
                  <a:srgbClr val="013D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a:extLst>
              <a:ext uri="{FF2B5EF4-FFF2-40B4-BE49-F238E27FC236}">
                <a16:creationId xmlns:a16="http://schemas.microsoft.com/office/drawing/2014/main" id="{70E82FB6-A0D8-1FC8-592D-23DBC0B83AD6}"/>
              </a:ext>
            </a:extLst>
          </p:cNvPr>
          <p:cNvGrpSpPr/>
          <p:nvPr userDrawn="1"/>
        </p:nvGrpSpPr>
        <p:grpSpPr>
          <a:xfrm>
            <a:off x="10841630" y="2"/>
            <a:ext cx="730610" cy="681035"/>
            <a:chOff x="0" y="-1"/>
            <a:chExt cx="1270003" cy="1270005"/>
          </a:xfrm>
        </p:grpSpPr>
        <p:sp>
          <p:nvSpPr>
            <p:cNvPr id="16" name="Square">
              <a:extLst>
                <a:ext uri="{FF2B5EF4-FFF2-40B4-BE49-F238E27FC236}">
                  <a16:creationId xmlns:a16="http://schemas.microsoft.com/office/drawing/2014/main" id="{9AFE0B9C-0A58-98E9-9193-EF3ECA3E1B9C}"/>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1651000">
                <a:defRPr sz="3200">
                  <a:solidFill>
                    <a:srgbClr val="FFFFFF"/>
                  </a:solidFill>
                  <a:latin typeface="Helvetica Neue Medium"/>
                  <a:ea typeface="Helvetica Neue Medium"/>
                  <a:cs typeface="Helvetica Neue Medium"/>
                  <a:sym typeface="Helvetica Neue Medium"/>
                </a:defRPr>
              </a:pPr>
              <a:endParaRPr sz="6400"/>
            </a:p>
          </p:txBody>
        </p:sp>
        <p:pic>
          <p:nvPicPr>
            <p:cNvPr id="17" name="Image" descr="Image">
              <a:extLst>
                <a:ext uri="{FF2B5EF4-FFF2-40B4-BE49-F238E27FC236}">
                  <a16:creationId xmlns:a16="http://schemas.microsoft.com/office/drawing/2014/main" id="{15505548-4CA5-46CC-396D-2A7F0CCFD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grpSp>
        <p:nvGrpSpPr>
          <p:cNvPr id="18" name="Group">
            <a:extLst>
              <a:ext uri="{FF2B5EF4-FFF2-40B4-BE49-F238E27FC236}">
                <a16:creationId xmlns:a16="http://schemas.microsoft.com/office/drawing/2014/main" id="{A5521693-2181-7575-5D4D-C8FFED52A85B}"/>
              </a:ext>
            </a:extLst>
          </p:cNvPr>
          <p:cNvGrpSpPr>
            <a:grpSpLocks/>
          </p:cNvGrpSpPr>
          <p:nvPr userDrawn="1"/>
        </p:nvGrpSpPr>
        <p:grpSpPr>
          <a:xfrm rot="5400000" flipV="1">
            <a:off x="-3420100" y="3337560"/>
            <a:ext cx="6858000" cy="182880"/>
            <a:chOff x="0" y="-3"/>
            <a:chExt cx="12705212" cy="262456"/>
          </a:xfrm>
        </p:grpSpPr>
        <p:sp>
          <p:nvSpPr>
            <p:cNvPr id="19" name="Rectangle">
              <a:extLst>
                <a:ext uri="{FF2B5EF4-FFF2-40B4-BE49-F238E27FC236}">
                  <a16:creationId xmlns:a16="http://schemas.microsoft.com/office/drawing/2014/main" id="{52BF6A43-17FF-0316-49B0-46244D302068}"/>
                </a:ext>
              </a:extLst>
            </p:cNvPr>
            <p:cNvSpPr/>
            <p:nvPr/>
          </p:nvSpPr>
          <p:spPr>
            <a:xfrm rot="10800000">
              <a:off x="0" y="-2"/>
              <a:ext cx="2549620" cy="262455"/>
            </a:xfrm>
            <a:prstGeom prst="rect">
              <a:avLst/>
            </a:prstGeom>
            <a:solidFill>
              <a:srgbClr val="013D5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 name="Rectangle">
              <a:extLst>
                <a:ext uri="{FF2B5EF4-FFF2-40B4-BE49-F238E27FC236}">
                  <a16:creationId xmlns:a16="http://schemas.microsoft.com/office/drawing/2014/main" id="{67957471-9889-8B65-C569-25DD8841C3B5}"/>
                </a:ext>
              </a:extLst>
            </p:cNvPr>
            <p:cNvSpPr/>
            <p:nvPr/>
          </p:nvSpPr>
          <p:spPr>
            <a:xfrm rot="10800000">
              <a:off x="2545895" y="-2"/>
              <a:ext cx="2549620" cy="262455"/>
            </a:xfrm>
            <a:prstGeom prst="rect">
              <a:avLst/>
            </a:prstGeom>
            <a:solidFill>
              <a:srgbClr val="3BC1C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 name="Rectangle">
              <a:extLst>
                <a:ext uri="{FF2B5EF4-FFF2-40B4-BE49-F238E27FC236}">
                  <a16:creationId xmlns:a16="http://schemas.microsoft.com/office/drawing/2014/main" id="{EF707D8A-8FDA-5D69-DE00-9203011A90CF}"/>
                </a:ext>
              </a:extLst>
            </p:cNvPr>
            <p:cNvSpPr/>
            <p:nvPr/>
          </p:nvSpPr>
          <p:spPr>
            <a:xfrm rot="10800000">
              <a:off x="5089781" y="-2"/>
              <a:ext cx="2549620" cy="262455"/>
            </a:xfrm>
            <a:prstGeom prst="rect">
              <a:avLst/>
            </a:prstGeom>
            <a:solidFill>
              <a:srgbClr val="F15B2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 name="Rectangle">
              <a:extLst>
                <a:ext uri="{FF2B5EF4-FFF2-40B4-BE49-F238E27FC236}">
                  <a16:creationId xmlns:a16="http://schemas.microsoft.com/office/drawing/2014/main" id="{6A819348-84A6-C3E6-3D1E-26E42A3DFCD2}"/>
                </a:ext>
              </a:extLst>
            </p:cNvPr>
            <p:cNvSpPr/>
            <p:nvPr/>
          </p:nvSpPr>
          <p:spPr>
            <a:xfrm rot="10800000">
              <a:off x="7626706" y="-3"/>
              <a:ext cx="2541042" cy="262456"/>
            </a:xfrm>
            <a:prstGeom prst="rect">
              <a:avLst/>
            </a:prstGeom>
            <a:solidFill>
              <a:srgbClr val="0B986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 name="Rectangle">
              <a:extLst>
                <a:ext uri="{FF2B5EF4-FFF2-40B4-BE49-F238E27FC236}">
                  <a16:creationId xmlns:a16="http://schemas.microsoft.com/office/drawing/2014/main" id="{91F74390-5974-5B47-EAD5-7ED5399B4C05}"/>
                </a:ext>
              </a:extLst>
            </p:cNvPr>
            <p:cNvSpPr/>
            <p:nvPr/>
          </p:nvSpPr>
          <p:spPr>
            <a:xfrm rot="10800000">
              <a:off x="10155591" y="-1"/>
              <a:ext cx="2549621" cy="262454"/>
            </a:xfrm>
            <a:prstGeom prst="rect">
              <a:avLst/>
            </a:prstGeom>
            <a:solidFill>
              <a:srgbClr val="F6D98B"/>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cxnSp>
        <p:nvCxnSpPr>
          <p:cNvPr id="4" name="Straight Connector 3">
            <a:extLst>
              <a:ext uri="{FF2B5EF4-FFF2-40B4-BE49-F238E27FC236}">
                <a16:creationId xmlns:a16="http://schemas.microsoft.com/office/drawing/2014/main" id="{6BE627DA-5080-1460-B069-DA44FD68BEF3}"/>
              </a:ext>
            </a:extLst>
          </p:cNvPr>
          <p:cNvCxnSpPr>
            <a:cxnSpLocks/>
          </p:cNvCxnSpPr>
          <p:nvPr userDrawn="1"/>
        </p:nvCxnSpPr>
        <p:spPr>
          <a:xfrm flipV="1">
            <a:off x="828109" y="960109"/>
            <a:ext cx="9712960" cy="59634"/>
          </a:xfrm>
          <a:prstGeom prst="line">
            <a:avLst/>
          </a:prstGeom>
          <a:noFill/>
          <a:ln w="76200" cap="flat">
            <a:solidFill>
              <a:srgbClr val="013D54"/>
            </a:solidFill>
            <a:prstDash val="solid"/>
            <a:round/>
          </a:ln>
          <a:effectLst/>
          <a:sp3d/>
        </p:spPr>
        <p:style>
          <a:lnRef idx="0">
            <a:scrgbClr r="0" g="0" b="0"/>
          </a:lnRef>
          <a:fillRef idx="0">
            <a:scrgbClr r="0" g="0" b="0"/>
          </a:fillRef>
          <a:effectRef idx="0">
            <a:scrgbClr r="0" g="0" b="0"/>
          </a:effectRef>
          <a:fontRef idx="none"/>
        </p:style>
      </p:cxnSp>
      <p:sp>
        <p:nvSpPr>
          <p:cNvPr id="8" name="Text Placeholder 25">
            <a:extLst>
              <a:ext uri="{FF2B5EF4-FFF2-40B4-BE49-F238E27FC236}">
                <a16:creationId xmlns:a16="http://schemas.microsoft.com/office/drawing/2014/main" id="{DBFFC90F-C3EE-7919-7D6F-B1BDB854DD1B}"/>
              </a:ext>
            </a:extLst>
          </p:cNvPr>
          <p:cNvSpPr>
            <a:spLocks noGrp="1"/>
          </p:cNvSpPr>
          <p:nvPr>
            <p:ph type="body" sz="quarter" idx="10"/>
          </p:nvPr>
        </p:nvSpPr>
        <p:spPr>
          <a:xfrm>
            <a:off x="857926" y="1181525"/>
            <a:ext cx="9713913" cy="698500"/>
          </a:xfrm>
          <a:prstGeom prst="rect">
            <a:avLst/>
          </a:prstGeom>
        </p:spPr>
        <p:txBody>
          <a:bodyPr/>
          <a:lstStyle>
            <a:lvl1pPr marL="0" indent="0">
              <a:buNone/>
              <a:defRPr sz="3200">
                <a:solidFill>
                  <a:srgbClr val="013D5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4137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C Rainbow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A048-1667-E841-F7D0-89B721F4D5C5}"/>
              </a:ext>
            </a:extLst>
          </p:cNvPr>
          <p:cNvSpPr>
            <a:spLocks noGrp="1"/>
          </p:cNvSpPr>
          <p:nvPr>
            <p:ph type="title"/>
          </p:nvPr>
        </p:nvSpPr>
        <p:spPr>
          <a:xfrm>
            <a:off x="828104" y="-1"/>
            <a:ext cx="9712960" cy="960110"/>
          </a:xfrm>
          <a:prstGeom prst="rect">
            <a:avLst/>
          </a:prstGeom>
        </p:spPr>
        <p:txBody>
          <a:bodyPr anchor="b"/>
          <a:lstStyle>
            <a:lvl1pPr>
              <a:defRPr b="1">
                <a:solidFill>
                  <a:srgbClr val="013D54"/>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3D3CFCD-6969-DF46-2B98-3BEE561AB60F}"/>
              </a:ext>
            </a:extLst>
          </p:cNvPr>
          <p:cNvSpPr>
            <a:spLocks noGrp="1"/>
          </p:cNvSpPr>
          <p:nvPr>
            <p:ph idx="1"/>
          </p:nvPr>
        </p:nvSpPr>
        <p:spPr>
          <a:xfrm>
            <a:off x="857921" y="2023292"/>
            <a:ext cx="10515599" cy="4399093"/>
          </a:xfrm>
          <a:prstGeom prst="rect">
            <a:avLst/>
          </a:prstGeom>
        </p:spPr>
        <p:txBody>
          <a:bodyPr/>
          <a:lstStyle>
            <a:lvl1pPr marL="279400" indent="-279400">
              <a:lnSpc>
                <a:spcPct val="100000"/>
              </a:lnSpc>
              <a:spcBef>
                <a:spcPts val="2800"/>
              </a:spcBef>
              <a:buFont typeface="Arial" panose="020B0604020202020204" pitchFamily="34" charset="0"/>
              <a:buChar char="•"/>
              <a:tabLst/>
              <a:defRPr sz="2600">
                <a:solidFill>
                  <a:srgbClr val="013D54"/>
                </a:solidFill>
                <a:latin typeface="Arial" panose="020B0604020202020204" pitchFamily="34" charset="0"/>
                <a:cs typeface="Arial" panose="020B0604020202020204" pitchFamily="34" charset="0"/>
              </a:defRPr>
            </a:lvl1pPr>
            <a:lvl2pPr marL="622300" indent="-279400">
              <a:lnSpc>
                <a:spcPct val="100000"/>
              </a:lnSpc>
              <a:tabLst/>
              <a:defRPr sz="2300">
                <a:solidFill>
                  <a:srgbClr val="013D54"/>
                </a:solidFill>
                <a:latin typeface="Arial" panose="020B0604020202020204" pitchFamily="34" charset="0"/>
                <a:cs typeface="Arial" panose="020B0604020202020204" pitchFamily="34" charset="0"/>
              </a:defRPr>
            </a:lvl2pPr>
            <a:lvl3pPr marL="914400" indent="-292100">
              <a:lnSpc>
                <a:spcPct val="100000"/>
              </a:lnSpc>
              <a:buFont typeface=".Hiragino Kaku Gothic Interface W3"/>
              <a:buChar char="▫"/>
              <a:tabLst/>
              <a:defRPr>
                <a:solidFill>
                  <a:srgbClr val="013D54"/>
                </a:solidFill>
                <a:latin typeface="Arial" panose="020B0604020202020204" pitchFamily="34" charset="0"/>
                <a:cs typeface="Arial" panose="020B0604020202020204" pitchFamily="34" charset="0"/>
              </a:defRPr>
            </a:lvl3pPr>
            <a:lvl4pPr>
              <a:lnSpc>
                <a:spcPct val="100000"/>
              </a:lnSpc>
              <a:defRPr>
                <a:solidFill>
                  <a:srgbClr val="013D54"/>
                </a:solidFill>
                <a:latin typeface="Arial" panose="020B0604020202020204" pitchFamily="34" charset="0"/>
                <a:cs typeface="Arial" panose="020B0604020202020204" pitchFamily="34" charset="0"/>
              </a:defRPr>
            </a:lvl4pPr>
            <a:lvl5pPr>
              <a:lnSpc>
                <a:spcPct val="100000"/>
              </a:lnSpc>
              <a:defRPr>
                <a:solidFill>
                  <a:srgbClr val="013D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a:extLst>
              <a:ext uri="{FF2B5EF4-FFF2-40B4-BE49-F238E27FC236}">
                <a16:creationId xmlns:a16="http://schemas.microsoft.com/office/drawing/2014/main" id="{70E82FB6-A0D8-1FC8-592D-23DBC0B83AD6}"/>
              </a:ext>
            </a:extLst>
          </p:cNvPr>
          <p:cNvGrpSpPr/>
          <p:nvPr userDrawn="1"/>
        </p:nvGrpSpPr>
        <p:grpSpPr>
          <a:xfrm>
            <a:off x="10841630" y="2"/>
            <a:ext cx="730610" cy="681035"/>
            <a:chOff x="0" y="-1"/>
            <a:chExt cx="1270003" cy="1270005"/>
          </a:xfrm>
        </p:grpSpPr>
        <p:sp>
          <p:nvSpPr>
            <p:cNvPr id="16" name="Square">
              <a:extLst>
                <a:ext uri="{FF2B5EF4-FFF2-40B4-BE49-F238E27FC236}">
                  <a16:creationId xmlns:a16="http://schemas.microsoft.com/office/drawing/2014/main" id="{9AFE0B9C-0A58-98E9-9193-EF3ECA3E1B9C}"/>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1651000">
                <a:defRPr sz="3200">
                  <a:solidFill>
                    <a:srgbClr val="FFFFFF"/>
                  </a:solidFill>
                  <a:latin typeface="Helvetica Neue Medium"/>
                  <a:ea typeface="Helvetica Neue Medium"/>
                  <a:cs typeface="Helvetica Neue Medium"/>
                  <a:sym typeface="Helvetica Neue Medium"/>
                </a:defRPr>
              </a:pPr>
              <a:endParaRPr sz="6400"/>
            </a:p>
          </p:txBody>
        </p:sp>
        <p:pic>
          <p:nvPicPr>
            <p:cNvPr id="17" name="Image" descr="Image">
              <a:extLst>
                <a:ext uri="{FF2B5EF4-FFF2-40B4-BE49-F238E27FC236}">
                  <a16:creationId xmlns:a16="http://schemas.microsoft.com/office/drawing/2014/main" id="{15505548-4CA5-46CC-396D-2A7F0CCFD8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sp>
        <p:nvSpPr>
          <p:cNvPr id="8" name="Text Placeholder 25">
            <a:extLst>
              <a:ext uri="{FF2B5EF4-FFF2-40B4-BE49-F238E27FC236}">
                <a16:creationId xmlns:a16="http://schemas.microsoft.com/office/drawing/2014/main" id="{DBFFC90F-C3EE-7919-7D6F-B1BDB854DD1B}"/>
              </a:ext>
            </a:extLst>
          </p:cNvPr>
          <p:cNvSpPr>
            <a:spLocks noGrp="1"/>
          </p:cNvSpPr>
          <p:nvPr>
            <p:ph type="body" sz="quarter" idx="10"/>
          </p:nvPr>
        </p:nvSpPr>
        <p:spPr>
          <a:xfrm>
            <a:off x="857921" y="1147658"/>
            <a:ext cx="9713913" cy="698500"/>
          </a:xfrm>
          <a:prstGeom prst="rect">
            <a:avLst/>
          </a:prstGeom>
        </p:spPr>
        <p:txBody>
          <a:bodyPr/>
          <a:lstStyle>
            <a:lvl1pPr marL="0" indent="0">
              <a:buNone/>
              <a:defRPr sz="3200">
                <a:solidFill>
                  <a:srgbClr val="013D5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77548606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Quote Slide_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29AE39-0A3C-9A01-E2E9-7D612BB63D4C}"/>
              </a:ext>
            </a:extLst>
          </p:cNvPr>
          <p:cNvSpPr/>
          <p:nvPr userDrawn="1"/>
        </p:nvSpPr>
        <p:spPr>
          <a:xfrm>
            <a:off x="21190" y="1810370"/>
            <a:ext cx="12192000" cy="3464952"/>
          </a:xfrm>
          <a:prstGeom prst="rect">
            <a:avLst/>
          </a:prstGeom>
          <a:solidFill>
            <a:srgbClr val="013C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78F40A-851C-320C-873A-057DFACDA8F8}"/>
              </a:ext>
            </a:extLst>
          </p:cNvPr>
          <p:cNvSpPr>
            <a:spLocks noGrp="1"/>
          </p:cNvSpPr>
          <p:nvPr>
            <p:ph type="title"/>
          </p:nvPr>
        </p:nvSpPr>
        <p:spPr>
          <a:xfrm>
            <a:off x="618913" y="2639578"/>
            <a:ext cx="9192097" cy="701675"/>
          </a:xfrm>
          <a:prstGeom prst="rect">
            <a:avLst/>
          </a:prstGeom>
        </p:spPr>
        <p:txBody>
          <a:bodyPr>
            <a:normAutofit/>
          </a:bodyPr>
          <a:lstStyle>
            <a:lvl1pPr algn="l">
              <a:defRPr sz="4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78991DF4-F8AF-B064-1409-028B0D23506B}"/>
              </a:ext>
            </a:extLst>
          </p:cNvPr>
          <p:cNvSpPr>
            <a:spLocks noGrp="1"/>
          </p:cNvSpPr>
          <p:nvPr>
            <p:ph type="body" idx="13"/>
          </p:nvPr>
        </p:nvSpPr>
        <p:spPr>
          <a:xfrm>
            <a:off x="618913" y="3972335"/>
            <a:ext cx="9192097" cy="518954"/>
          </a:xfrm>
          <a:prstGeom prst="rect">
            <a:avLst/>
          </a:prstGeom>
        </p:spPr>
        <p:txBody>
          <a:bodyPr anchor="b"/>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9" name="Group 8">
            <a:extLst>
              <a:ext uri="{FF2B5EF4-FFF2-40B4-BE49-F238E27FC236}">
                <a16:creationId xmlns:a16="http://schemas.microsoft.com/office/drawing/2014/main" id="{CF7EACC1-C6DD-A73D-0779-CA5260996EF2}"/>
              </a:ext>
            </a:extLst>
          </p:cNvPr>
          <p:cNvGrpSpPr/>
          <p:nvPr userDrawn="1"/>
        </p:nvGrpSpPr>
        <p:grpSpPr>
          <a:xfrm>
            <a:off x="618913" y="3623790"/>
            <a:ext cx="9192097" cy="66008"/>
            <a:chOff x="713715" y="958699"/>
            <a:chExt cx="9278219" cy="73152"/>
          </a:xfrm>
        </p:grpSpPr>
        <p:pic>
          <p:nvPicPr>
            <p:cNvPr id="10" name="Google Shape;28;p99">
              <a:extLst>
                <a:ext uri="{FF2B5EF4-FFF2-40B4-BE49-F238E27FC236}">
                  <a16:creationId xmlns:a16="http://schemas.microsoft.com/office/drawing/2014/main" id="{29BD312A-1ED5-6677-5657-49EFB7EAA81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756494" y="958699"/>
              <a:ext cx="9235440" cy="73152"/>
            </a:xfrm>
            <a:prstGeom prst="rect">
              <a:avLst/>
            </a:prstGeom>
            <a:noFill/>
            <a:ln>
              <a:noFill/>
            </a:ln>
          </p:spPr>
        </p:pic>
        <p:sp>
          <p:nvSpPr>
            <p:cNvPr id="11" name="Rectangle 10">
              <a:extLst>
                <a:ext uri="{FF2B5EF4-FFF2-40B4-BE49-F238E27FC236}">
                  <a16:creationId xmlns:a16="http://schemas.microsoft.com/office/drawing/2014/main" id="{2228E4A9-0720-78FC-F421-04933A5C4540}"/>
                </a:ext>
              </a:extLst>
            </p:cNvPr>
            <p:cNvSpPr/>
            <p:nvPr/>
          </p:nvSpPr>
          <p:spPr>
            <a:xfrm>
              <a:off x="713715" y="958699"/>
              <a:ext cx="186254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CF7AE51-9E9F-EE65-86CA-AE539FE96BEC}"/>
              </a:ext>
            </a:extLst>
          </p:cNvPr>
          <p:cNvSpPr txBox="1"/>
          <p:nvPr userDrawn="1"/>
        </p:nvSpPr>
        <p:spPr>
          <a:xfrm>
            <a:off x="200528" y="6537485"/>
            <a:ext cx="3810000" cy="253916"/>
          </a:xfrm>
          <a:prstGeom prst="rect">
            <a:avLst/>
          </a:prstGeom>
          <a:noFill/>
        </p:spPr>
        <p:txBody>
          <a:bodyPr wrap="square" rtlCol="0">
            <a:spAutoFit/>
          </a:bodyPr>
          <a:lstStyle/>
          <a:p>
            <a:r>
              <a:rPr lang="en-US" sz="1050">
                <a:solidFill>
                  <a:schemeClr val="bg1">
                    <a:lumMod val="65000"/>
                  </a:schemeClr>
                </a:solidFill>
              </a:rPr>
              <a:t>©2022 Safe Conversations. LLC. | All rights reserved.</a:t>
            </a:r>
          </a:p>
        </p:txBody>
      </p:sp>
      <p:grpSp>
        <p:nvGrpSpPr>
          <p:cNvPr id="14" name="Group 13">
            <a:extLst>
              <a:ext uri="{FF2B5EF4-FFF2-40B4-BE49-F238E27FC236}">
                <a16:creationId xmlns:a16="http://schemas.microsoft.com/office/drawing/2014/main" id="{DC682C5A-5473-6EE8-F3BE-441FD8AB10D1}"/>
              </a:ext>
            </a:extLst>
          </p:cNvPr>
          <p:cNvGrpSpPr/>
          <p:nvPr userDrawn="1"/>
        </p:nvGrpSpPr>
        <p:grpSpPr>
          <a:xfrm>
            <a:off x="10876053" y="0"/>
            <a:ext cx="721924" cy="730165"/>
            <a:chOff x="10560872" y="-98527"/>
            <a:chExt cx="927744" cy="938333"/>
          </a:xfrm>
        </p:grpSpPr>
        <p:sp>
          <p:nvSpPr>
            <p:cNvPr id="15" name="Rectangle 14">
              <a:extLst>
                <a:ext uri="{FF2B5EF4-FFF2-40B4-BE49-F238E27FC236}">
                  <a16:creationId xmlns:a16="http://schemas.microsoft.com/office/drawing/2014/main" id="{AC69339A-70C2-9879-42AC-52863DC96B16}"/>
                </a:ext>
              </a:extLst>
            </p:cNvPr>
            <p:cNvSpPr/>
            <p:nvPr/>
          </p:nvSpPr>
          <p:spPr>
            <a:xfrm>
              <a:off x="10560872" y="-11623"/>
              <a:ext cx="927744" cy="851429"/>
            </a:xfrm>
            <a:prstGeom prst="rect">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oogle Shape;111;p1">
              <a:extLst>
                <a:ext uri="{FF2B5EF4-FFF2-40B4-BE49-F238E27FC236}">
                  <a16:creationId xmlns:a16="http://schemas.microsoft.com/office/drawing/2014/main" id="{E4EE13D5-A33C-14D7-1A4C-C5800AAA408B}"/>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0623498" y="-98527"/>
              <a:ext cx="793069" cy="790464"/>
            </a:xfrm>
            <a:prstGeom prst="rect">
              <a:avLst/>
            </a:prstGeom>
            <a:noFill/>
            <a:ln>
              <a:noFill/>
            </a:ln>
          </p:spPr>
        </p:pic>
      </p:grpSp>
      <p:grpSp>
        <p:nvGrpSpPr>
          <p:cNvPr id="4" name="Group">
            <a:extLst>
              <a:ext uri="{FF2B5EF4-FFF2-40B4-BE49-F238E27FC236}">
                <a16:creationId xmlns:a16="http://schemas.microsoft.com/office/drawing/2014/main" id="{6817D73E-EC97-482E-BEC6-9C7BB6FC3FA9}"/>
              </a:ext>
            </a:extLst>
          </p:cNvPr>
          <p:cNvGrpSpPr/>
          <p:nvPr userDrawn="1"/>
        </p:nvGrpSpPr>
        <p:grpSpPr>
          <a:xfrm>
            <a:off x="10876054" y="0"/>
            <a:ext cx="721924" cy="714722"/>
            <a:chOff x="0" y="-1"/>
            <a:chExt cx="1270003" cy="1270005"/>
          </a:xfrm>
        </p:grpSpPr>
        <p:sp>
          <p:nvSpPr>
            <p:cNvPr id="5" name="Square">
              <a:extLst>
                <a:ext uri="{FF2B5EF4-FFF2-40B4-BE49-F238E27FC236}">
                  <a16:creationId xmlns:a16="http://schemas.microsoft.com/office/drawing/2014/main" id="{76D0E2E8-3877-94C5-5036-B5EA32CA84F1}"/>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 name="Image" descr="Image">
              <a:extLst>
                <a:ext uri="{FF2B5EF4-FFF2-40B4-BE49-F238E27FC236}">
                  <a16:creationId xmlns:a16="http://schemas.microsoft.com/office/drawing/2014/main" id="{29B50E58-81F7-852C-472A-A4BAF053A4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spTree>
    <p:extLst>
      <p:ext uri="{BB962C8B-B14F-4D97-AF65-F5344CB8AC3E}">
        <p14:creationId xmlns:p14="http://schemas.microsoft.com/office/powerpoint/2010/main" val="1669982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29AE39-0A3C-9A01-E2E9-7D612BB63D4C}"/>
              </a:ext>
            </a:extLst>
          </p:cNvPr>
          <p:cNvSpPr/>
          <p:nvPr userDrawn="1"/>
        </p:nvSpPr>
        <p:spPr>
          <a:xfrm>
            <a:off x="0" y="8256"/>
            <a:ext cx="12192000" cy="1724660"/>
          </a:xfrm>
          <a:prstGeom prst="rect">
            <a:avLst/>
          </a:prstGeom>
          <a:solidFill>
            <a:srgbClr val="013C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78F40A-851C-320C-873A-057DFACDA8F8}"/>
              </a:ext>
            </a:extLst>
          </p:cNvPr>
          <p:cNvSpPr>
            <a:spLocks noGrp="1"/>
          </p:cNvSpPr>
          <p:nvPr>
            <p:ph type="title"/>
          </p:nvPr>
        </p:nvSpPr>
        <p:spPr>
          <a:xfrm>
            <a:off x="790072" y="265749"/>
            <a:ext cx="10515600" cy="701675"/>
          </a:xfrm>
        </p:spPr>
        <p:txBody>
          <a:bodyPr>
            <a:normAutofit/>
          </a:bodyPr>
          <a:lstStyle>
            <a:lvl1pPr>
              <a:defRPr sz="4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F881987-9840-4E0E-11EA-3B38D3C0BEFE}"/>
              </a:ext>
            </a:extLst>
          </p:cNvPr>
          <p:cNvSpPr>
            <a:spLocks noGrp="1"/>
          </p:cNvSpPr>
          <p:nvPr>
            <p:ph idx="1"/>
          </p:nvPr>
        </p:nvSpPr>
        <p:spPr/>
        <p:txBody>
          <a:bodyPr/>
          <a:lstStyle>
            <a:lvl1pPr>
              <a:lnSpc>
                <a:spcPct val="100000"/>
              </a:lnSpc>
              <a:spcBef>
                <a:spcPts val="600"/>
              </a:spcBef>
              <a:spcAft>
                <a:spcPts val="600"/>
              </a:spcAft>
              <a:defRPr sz="2600">
                <a:solidFill>
                  <a:srgbClr val="023B54"/>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rgbClr val="023B54"/>
                </a:solidFill>
                <a:latin typeface="Arial" panose="020B0604020202020204" pitchFamily="34" charset="0"/>
                <a:cs typeface="Arial" panose="020B0604020202020204" pitchFamily="34" charset="0"/>
              </a:defRPr>
            </a:lvl2pPr>
            <a:lvl3pPr>
              <a:lnSpc>
                <a:spcPct val="100000"/>
              </a:lnSpc>
              <a:spcBef>
                <a:spcPts val="600"/>
              </a:spcBef>
              <a:spcAft>
                <a:spcPts val="600"/>
              </a:spcAft>
              <a:defRPr sz="2200">
                <a:solidFill>
                  <a:srgbClr val="023B54"/>
                </a:solidFill>
                <a:latin typeface="Arial" panose="020B0604020202020204" pitchFamily="34" charset="0"/>
                <a:cs typeface="Arial" panose="020B0604020202020204" pitchFamily="34" charset="0"/>
              </a:defRPr>
            </a:lvl3pPr>
            <a:lvl4pPr>
              <a:lnSpc>
                <a:spcPct val="100000"/>
              </a:lnSpc>
              <a:spcBef>
                <a:spcPts val="600"/>
              </a:spcBef>
              <a:spcAft>
                <a:spcPts val="600"/>
              </a:spcAft>
              <a:defRPr sz="2000">
                <a:solidFill>
                  <a:srgbClr val="023B54"/>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rgbClr val="023B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78991DF4-F8AF-B064-1409-028B0D23506B}"/>
              </a:ext>
            </a:extLst>
          </p:cNvPr>
          <p:cNvSpPr>
            <a:spLocks noGrp="1"/>
          </p:cNvSpPr>
          <p:nvPr>
            <p:ph type="body" idx="13"/>
          </p:nvPr>
        </p:nvSpPr>
        <p:spPr>
          <a:xfrm>
            <a:off x="838200" y="1060133"/>
            <a:ext cx="10515600" cy="518954"/>
          </a:xfrm>
        </p:spPr>
        <p:txBody>
          <a:bodyPr anchor="b"/>
          <a:lstStyle>
            <a:lvl1pPr marL="0" indent="0">
              <a:buNone/>
              <a:defRPr sz="24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9" name="Group 8">
            <a:extLst>
              <a:ext uri="{FF2B5EF4-FFF2-40B4-BE49-F238E27FC236}">
                <a16:creationId xmlns:a16="http://schemas.microsoft.com/office/drawing/2014/main" id="{CF7EACC1-C6DD-A73D-0779-CA5260996EF2}"/>
              </a:ext>
            </a:extLst>
          </p:cNvPr>
          <p:cNvGrpSpPr/>
          <p:nvPr userDrawn="1"/>
        </p:nvGrpSpPr>
        <p:grpSpPr>
          <a:xfrm>
            <a:off x="838200" y="994125"/>
            <a:ext cx="9192097" cy="66008"/>
            <a:chOff x="713715" y="958699"/>
            <a:chExt cx="9278219" cy="73152"/>
          </a:xfrm>
        </p:grpSpPr>
        <p:pic>
          <p:nvPicPr>
            <p:cNvPr id="10" name="Google Shape;28;p99">
              <a:extLst>
                <a:ext uri="{FF2B5EF4-FFF2-40B4-BE49-F238E27FC236}">
                  <a16:creationId xmlns:a16="http://schemas.microsoft.com/office/drawing/2014/main" id="{29BD312A-1ED5-6677-5657-49EFB7EAA81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756494" y="958699"/>
              <a:ext cx="9235440" cy="73152"/>
            </a:xfrm>
            <a:prstGeom prst="rect">
              <a:avLst/>
            </a:prstGeom>
            <a:noFill/>
            <a:ln>
              <a:noFill/>
            </a:ln>
          </p:spPr>
        </p:pic>
        <p:sp>
          <p:nvSpPr>
            <p:cNvPr id="11" name="Rectangle 10">
              <a:extLst>
                <a:ext uri="{FF2B5EF4-FFF2-40B4-BE49-F238E27FC236}">
                  <a16:creationId xmlns:a16="http://schemas.microsoft.com/office/drawing/2014/main" id="{2228E4A9-0720-78FC-F421-04933A5C4540}"/>
                </a:ext>
              </a:extLst>
            </p:cNvPr>
            <p:cNvSpPr/>
            <p:nvPr/>
          </p:nvSpPr>
          <p:spPr>
            <a:xfrm>
              <a:off x="713715" y="958699"/>
              <a:ext cx="186254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CF7AE51-9E9F-EE65-86CA-AE539FE96BEC}"/>
              </a:ext>
            </a:extLst>
          </p:cNvPr>
          <p:cNvSpPr txBox="1"/>
          <p:nvPr userDrawn="1"/>
        </p:nvSpPr>
        <p:spPr>
          <a:xfrm>
            <a:off x="200528" y="6537485"/>
            <a:ext cx="3810000" cy="253916"/>
          </a:xfrm>
          <a:prstGeom prst="rect">
            <a:avLst/>
          </a:prstGeom>
          <a:noFill/>
        </p:spPr>
        <p:txBody>
          <a:bodyPr wrap="square" rtlCol="0">
            <a:spAutoFit/>
          </a:bodyPr>
          <a:lstStyle/>
          <a:p>
            <a:r>
              <a:rPr lang="en-US" sz="1050">
                <a:solidFill>
                  <a:schemeClr val="bg1">
                    <a:lumMod val="65000"/>
                  </a:schemeClr>
                </a:solidFill>
              </a:rPr>
              <a:t>©2022 Safe Conversations. LLC. | All rights reserved.</a:t>
            </a:r>
          </a:p>
        </p:txBody>
      </p:sp>
      <p:grpSp>
        <p:nvGrpSpPr>
          <p:cNvPr id="14" name="Group 13">
            <a:extLst>
              <a:ext uri="{FF2B5EF4-FFF2-40B4-BE49-F238E27FC236}">
                <a16:creationId xmlns:a16="http://schemas.microsoft.com/office/drawing/2014/main" id="{DC682C5A-5473-6EE8-F3BE-441FD8AB10D1}"/>
              </a:ext>
            </a:extLst>
          </p:cNvPr>
          <p:cNvGrpSpPr/>
          <p:nvPr userDrawn="1"/>
        </p:nvGrpSpPr>
        <p:grpSpPr>
          <a:xfrm>
            <a:off x="10888579" y="-84453"/>
            <a:ext cx="721924" cy="730165"/>
            <a:chOff x="10560872" y="-98527"/>
            <a:chExt cx="927744" cy="938333"/>
          </a:xfrm>
        </p:grpSpPr>
        <p:sp>
          <p:nvSpPr>
            <p:cNvPr id="15" name="Rectangle 14">
              <a:extLst>
                <a:ext uri="{FF2B5EF4-FFF2-40B4-BE49-F238E27FC236}">
                  <a16:creationId xmlns:a16="http://schemas.microsoft.com/office/drawing/2014/main" id="{AC69339A-70C2-9879-42AC-52863DC96B16}"/>
                </a:ext>
              </a:extLst>
            </p:cNvPr>
            <p:cNvSpPr/>
            <p:nvPr/>
          </p:nvSpPr>
          <p:spPr>
            <a:xfrm>
              <a:off x="10560872" y="-11623"/>
              <a:ext cx="927744" cy="851429"/>
            </a:xfrm>
            <a:prstGeom prst="rect">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oogle Shape;111;p1">
              <a:extLst>
                <a:ext uri="{FF2B5EF4-FFF2-40B4-BE49-F238E27FC236}">
                  <a16:creationId xmlns:a16="http://schemas.microsoft.com/office/drawing/2014/main" id="{E4EE13D5-A33C-14D7-1A4C-C5800AAA408B}"/>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0623498" y="-98527"/>
              <a:ext cx="793069" cy="790464"/>
            </a:xfrm>
            <a:prstGeom prst="rect">
              <a:avLst/>
            </a:prstGeom>
            <a:noFill/>
            <a:ln>
              <a:noFill/>
            </a:ln>
          </p:spPr>
        </p:pic>
      </p:grpSp>
    </p:spTree>
    <p:extLst>
      <p:ext uri="{BB962C8B-B14F-4D97-AF65-F5344CB8AC3E}">
        <p14:creationId xmlns:p14="http://schemas.microsoft.com/office/powerpoint/2010/main" val="2580472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Slide_Midd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27DC2-DED8-293A-DE82-F6AA52576CAD}"/>
              </a:ext>
            </a:extLst>
          </p:cNvPr>
          <p:cNvSpPr/>
          <p:nvPr userDrawn="1"/>
        </p:nvSpPr>
        <p:spPr>
          <a:xfrm>
            <a:off x="1752801" y="1188628"/>
            <a:ext cx="9020749" cy="4823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29AE39-0A3C-9A01-E2E9-7D612BB63D4C}"/>
              </a:ext>
            </a:extLst>
          </p:cNvPr>
          <p:cNvSpPr/>
          <p:nvPr userDrawn="1"/>
        </p:nvSpPr>
        <p:spPr>
          <a:xfrm>
            <a:off x="21190" y="1810370"/>
            <a:ext cx="12192000" cy="3464952"/>
          </a:xfrm>
          <a:prstGeom prst="rect">
            <a:avLst/>
          </a:prstGeom>
          <a:solidFill>
            <a:srgbClr val="013C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78F40A-851C-320C-873A-057DFACDA8F8}"/>
              </a:ext>
            </a:extLst>
          </p:cNvPr>
          <p:cNvSpPr>
            <a:spLocks noGrp="1"/>
          </p:cNvSpPr>
          <p:nvPr>
            <p:ph type="title"/>
          </p:nvPr>
        </p:nvSpPr>
        <p:spPr>
          <a:xfrm>
            <a:off x="1094903" y="2486627"/>
            <a:ext cx="10515600" cy="701675"/>
          </a:xfrm>
        </p:spPr>
        <p:txBody>
          <a:bodyPr>
            <a:normAutofit/>
          </a:bodyPr>
          <a:lstStyle>
            <a:lvl1pPr algn="ctr">
              <a:defRPr sz="4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78991DF4-F8AF-B064-1409-028B0D23506B}"/>
              </a:ext>
            </a:extLst>
          </p:cNvPr>
          <p:cNvSpPr>
            <a:spLocks noGrp="1"/>
          </p:cNvSpPr>
          <p:nvPr>
            <p:ph type="body" idx="13"/>
          </p:nvPr>
        </p:nvSpPr>
        <p:spPr>
          <a:xfrm>
            <a:off x="1094903" y="3600523"/>
            <a:ext cx="10515600" cy="518954"/>
          </a:xfrm>
        </p:spPr>
        <p:txBody>
          <a:bodyPr anchor="b"/>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Box 12">
            <a:extLst>
              <a:ext uri="{FF2B5EF4-FFF2-40B4-BE49-F238E27FC236}">
                <a16:creationId xmlns:a16="http://schemas.microsoft.com/office/drawing/2014/main" id="{CCF7AE51-9E9F-EE65-86CA-AE539FE96BEC}"/>
              </a:ext>
            </a:extLst>
          </p:cNvPr>
          <p:cNvSpPr txBox="1"/>
          <p:nvPr userDrawn="1"/>
        </p:nvSpPr>
        <p:spPr>
          <a:xfrm>
            <a:off x="200528" y="6537485"/>
            <a:ext cx="3810000" cy="253916"/>
          </a:xfrm>
          <a:prstGeom prst="rect">
            <a:avLst/>
          </a:prstGeom>
          <a:noFill/>
        </p:spPr>
        <p:txBody>
          <a:bodyPr wrap="square" rtlCol="0">
            <a:spAutoFit/>
          </a:bodyPr>
          <a:lstStyle/>
          <a:p>
            <a:r>
              <a:rPr lang="en-US" sz="1050">
                <a:solidFill>
                  <a:schemeClr val="bg1">
                    <a:lumMod val="65000"/>
                  </a:schemeClr>
                </a:solidFill>
              </a:rPr>
              <a:t>©2022 Safe Conversations. LLC. | All rights reserved.</a:t>
            </a:r>
          </a:p>
        </p:txBody>
      </p:sp>
      <p:grpSp>
        <p:nvGrpSpPr>
          <p:cNvPr id="4" name="Group">
            <a:extLst>
              <a:ext uri="{FF2B5EF4-FFF2-40B4-BE49-F238E27FC236}">
                <a16:creationId xmlns:a16="http://schemas.microsoft.com/office/drawing/2014/main" id="{502244C3-E4C9-C3A4-A0C0-8220E218C2C3}"/>
              </a:ext>
            </a:extLst>
          </p:cNvPr>
          <p:cNvGrpSpPr/>
          <p:nvPr userDrawn="1"/>
        </p:nvGrpSpPr>
        <p:grpSpPr>
          <a:xfrm>
            <a:off x="10876054" y="0"/>
            <a:ext cx="721924" cy="714722"/>
            <a:chOff x="0" y="-1"/>
            <a:chExt cx="1270003" cy="1270005"/>
          </a:xfrm>
        </p:grpSpPr>
        <p:sp>
          <p:nvSpPr>
            <p:cNvPr id="5" name="Square">
              <a:extLst>
                <a:ext uri="{FF2B5EF4-FFF2-40B4-BE49-F238E27FC236}">
                  <a16:creationId xmlns:a16="http://schemas.microsoft.com/office/drawing/2014/main" id="{46A9020D-85D4-AFB7-2BDF-0B371F3DDA1F}"/>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 name="Image" descr="Image">
              <a:extLst>
                <a:ext uri="{FF2B5EF4-FFF2-40B4-BE49-F238E27FC236}">
                  <a16:creationId xmlns:a16="http://schemas.microsoft.com/office/drawing/2014/main" id="{66C4CB28-35CA-7500-20EF-848C0D886A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spTree>
    <p:extLst>
      <p:ext uri="{BB962C8B-B14F-4D97-AF65-F5344CB8AC3E}">
        <p14:creationId xmlns:p14="http://schemas.microsoft.com/office/powerpoint/2010/main" val="671288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a:spcBef>
                <a:spcPts val="300"/>
              </a:spcBef>
              <a:buClr>
                <a:srgbClr val="666666"/>
              </a:buClr>
              <a:buSzPct val="100000"/>
              <a:defRPr sz="2000" b="0" i="0" spc="30" baseline="0">
                <a:solidFill>
                  <a:srgbClr val="666666"/>
                </a:solidFill>
                <a:latin typeface="Franklin Gothic Book" panose="020B0503020102020204" pitchFamily="34" charset="0"/>
              </a:defRPr>
            </a:lvl2pPr>
            <a:lvl3pPr>
              <a:buClr>
                <a:srgbClr val="666666"/>
              </a:buClr>
              <a:buSzPct val="100000"/>
              <a:defRPr sz="1800" b="0" i="0" spc="30" baseline="0">
                <a:solidFill>
                  <a:srgbClr val="666666"/>
                </a:solidFill>
                <a:latin typeface="Franklin Gothic Book" panose="020B0503020102020204" pitchFamily="34" charset="0"/>
              </a:defRPr>
            </a:lvl3pPr>
            <a:lvl4pPr>
              <a:defRPr b="0" i="0" spc="30" baseline="0">
                <a:solidFill>
                  <a:srgbClr val="666666"/>
                </a:solidFill>
                <a:latin typeface="Franklin Gothic Book" panose="020B0503020102020204" pitchFamily="34" charset="0"/>
              </a:defRPr>
            </a:lvl4pPr>
            <a:lvl5pPr>
              <a:defRPr b="0" i="0" spc="30" baseline="0">
                <a:solidFill>
                  <a:srgbClr val="666666"/>
                </a:solidFill>
                <a:latin typeface="Franklin Gothic Book" panose="020B05030201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554C4DF4-499E-ABFB-F502-BB65E50CA92F}"/>
              </a:ext>
            </a:extLst>
          </p:cNvPr>
          <p:cNvSpPr>
            <a:spLocks noGrp="1"/>
          </p:cNvSpPr>
          <p:nvPr>
            <p:ph type="sldNum" sz="quarter" idx="12"/>
          </p:nvPr>
        </p:nvSpPr>
        <p:spPr>
          <a:xfrm>
            <a:off x="8013700" y="6430170"/>
            <a:ext cx="2743200" cy="365125"/>
          </a:xfrm>
          <a:prstGeom prst="rect">
            <a:avLst/>
          </a:prstGeom>
        </p:spPr>
        <p:txBody>
          <a:bodyPr/>
          <a:lstStyle/>
          <a:p>
            <a:fld id="{E7EFD8E8-FFD3-BC48-8E68-34CEF06F9B11}" type="slidenum">
              <a:rPr lang="en-US" smtClean="0"/>
              <a:t>‹#›</a:t>
            </a:fld>
            <a:endParaRPr lang="en-US"/>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0" y="924058"/>
            <a:ext cx="10477500" cy="525461"/>
          </a:xfrm>
        </p:spPr>
        <p:txBody>
          <a:bodyPr>
            <a:normAutofit/>
          </a:bodyPr>
          <a:lstStyle>
            <a:lvl1pPr marL="0" indent="0">
              <a:buNone/>
              <a:defRPr sz="2400" b="0" i="0" spc="30" baseline="0">
                <a:solidFill>
                  <a:srgbClr val="808285"/>
                </a:solidFill>
                <a:latin typeface="Corbel" panose="020B0503020204020204" pitchFamily="34" charset="0"/>
              </a:defRPr>
            </a:lvl1pPr>
          </a:lstStyle>
          <a:p>
            <a:pPr lvl="0"/>
            <a:r>
              <a:rPr lang="en-US" dirty="0"/>
              <a:t>Slide Sub-Header</a:t>
            </a:r>
          </a:p>
        </p:txBody>
      </p:sp>
      <p:sp>
        <p:nvSpPr>
          <p:cNvPr id="2" name="Slide Number Placeholder 4">
            <a:extLst>
              <a:ext uri="{FF2B5EF4-FFF2-40B4-BE49-F238E27FC236}">
                <a16:creationId xmlns:a16="http://schemas.microsoft.com/office/drawing/2014/main" id="{CE22BB4F-F3A3-4393-A478-508CD1BD042D}"/>
              </a:ext>
            </a:extLst>
          </p:cNvPr>
          <p:cNvSpPr txBox="1">
            <a:spLocks/>
          </p:cNvSpPr>
          <p:nvPr userDrawn="1"/>
        </p:nvSpPr>
        <p:spPr>
          <a:xfrm>
            <a:off x="200660" y="6447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mtClean="0">
                <a:solidFill>
                  <a:schemeClr val="bg1"/>
                </a:solidFill>
              </a:rPr>
              <a:pPr algn="l"/>
              <a:t>‹#›</a:t>
            </a:fld>
            <a:r>
              <a:rPr lang="en-US" dirty="0">
                <a:solidFill>
                  <a:schemeClr val="bg1"/>
                </a:solidFill>
              </a:rPr>
              <a:t> </a:t>
            </a:r>
          </a:p>
        </p:txBody>
      </p:sp>
    </p:spTree>
    <p:extLst>
      <p:ext uri="{BB962C8B-B14F-4D97-AF65-F5344CB8AC3E}">
        <p14:creationId xmlns:p14="http://schemas.microsoft.com/office/powerpoint/2010/main" val="809139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QC_Title and Content">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mtClean="0">
                <a:solidFill>
                  <a:schemeClr val="tx1">
                    <a:lumMod val="50000"/>
                    <a:lumOff val="50000"/>
                  </a:schemeClr>
                </a:solidFill>
              </a:rPr>
              <a:pPr algn="l"/>
              <a:t>‹#›</a:t>
            </a:fld>
            <a:r>
              <a:rPr lang="en-US" dirty="0">
                <a:solidFill>
                  <a:schemeClr val="tx1">
                    <a:lumMod val="50000"/>
                    <a:lumOff val="50000"/>
                  </a:schemeClr>
                </a:solidFill>
              </a:rPr>
              <a:t> </a:t>
            </a:r>
          </a:p>
        </p:txBody>
      </p:sp>
      <p:sp>
        <p:nvSpPr>
          <p:cNvPr id="3" name="TextBox 2">
            <a:extLst>
              <a:ext uri="{FF2B5EF4-FFF2-40B4-BE49-F238E27FC236}">
                <a16:creationId xmlns:a16="http://schemas.microsoft.com/office/drawing/2014/main" id="{08F29649-4BF3-C3EC-E038-8A80DD8E130A}"/>
              </a:ext>
            </a:extLst>
          </p:cNvPr>
          <p:cNvSpPr txBox="1"/>
          <p:nvPr userDrawn="1"/>
        </p:nvSpPr>
        <p:spPr>
          <a:xfrm>
            <a:off x="9371165" y="6518593"/>
            <a:ext cx="6096000" cy="784830"/>
          </a:xfrm>
          <a:prstGeom prst="rect">
            <a:avLst/>
          </a:prstGeom>
          <a:noFill/>
        </p:spPr>
        <p:txBody>
          <a:bodyPr wrap="square">
            <a:spAutoFit/>
          </a:bodyPr>
          <a:lstStyle/>
          <a:p>
            <a:pPr marL="0" marR="0" algn="l">
              <a:spcBef>
                <a:spcPts val="0"/>
              </a:spcBef>
              <a:spcAft>
                <a:spcPts val="0"/>
              </a:spcAft>
            </a:pPr>
            <a:r>
              <a:rPr lang="en-US" sz="900" b="0" i="0" u="none" strike="noStrike" dirty="0">
                <a:solidFill>
                  <a:srgbClr val="666666"/>
                </a:solidFill>
                <a:effectLst/>
                <a:latin typeface="Franklin Gothic Book" panose="020B0503020102020204" pitchFamily="34" charset="0"/>
              </a:rPr>
              <a:t>© 2025 Quantum Connections. All Rights Reserved.</a:t>
            </a:r>
          </a:p>
          <a:p>
            <a:br>
              <a:rPr lang="en-US" dirty="0">
                <a:latin typeface="Franklin Gothic Book" panose="020B0503020102020204" pitchFamily="34" charset="0"/>
              </a:rPr>
            </a:br>
            <a:endParaRPr lang="en-US" dirty="0">
              <a:latin typeface="Franklin Gothic Book" panose="020B0503020102020204" pitchFamily="34" charset="0"/>
            </a:endParaRPr>
          </a:p>
        </p:txBody>
      </p:sp>
    </p:spTree>
    <p:extLst>
      <p:ext uri="{BB962C8B-B14F-4D97-AF65-F5344CB8AC3E}">
        <p14:creationId xmlns:p14="http://schemas.microsoft.com/office/powerpoint/2010/main" val="64295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26">
            <a:extLst>
              <a:ext uri="{FF2B5EF4-FFF2-40B4-BE49-F238E27FC236}">
                <a16:creationId xmlns:a16="http://schemas.microsoft.com/office/drawing/2014/main" id="{53316134-2308-7940-5F70-E1877C0695AC}"/>
              </a:ext>
            </a:extLst>
          </p:cNvPr>
          <p:cNvSpPr>
            <a:spLocks noGrp="1"/>
          </p:cNvSpPr>
          <p:nvPr>
            <p:ph type="sldNum" sz="quarter" idx="14"/>
          </p:nvPr>
        </p:nvSpPr>
        <p:spPr>
          <a:xfrm>
            <a:off x="185791" y="6439131"/>
            <a:ext cx="2743200" cy="365125"/>
          </a:xfrm>
        </p:spPr>
        <p:txBody>
          <a:bodyPr/>
          <a:lstStyle>
            <a:lvl1pPr algn="l">
              <a:defRPr sz="1600" b="1">
                <a:solidFill>
                  <a:srgbClr val="666666"/>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1182939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876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blue and white gradient&#10;&#10;Description automatically generated">
            <a:extLst>
              <a:ext uri="{FF2B5EF4-FFF2-40B4-BE49-F238E27FC236}">
                <a16:creationId xmlns:a16="http://schemas.microsoft.com/office/drawing/2014/main" id="{B1BBACAD-CD6E-C637-1790-08A29569C9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16EF0C-D0B2-10A2-F6A2-5AA827288203}"/>
              </a:ext>
            </a:extLst>
          </p:cNvPr>
          <p:cNvSpPr>
            <a:spLocks noGrp="1"/>
          </p:cNvSpPr>
          <p:nvPr>
            <p:ph type="title"/>
          </p:nvPr>
        </p:nvSpPr>
        <p:spPr>
          <a:xfrm>
            <a:off x="1100380" y="769872"/>
            <a:ext cx="9717437" cy="2964766"/>
          </a:xfrm>
        </p:spPr>
        <p:txBody>
          <a:bodyPr anchor="b">
            <a:noAutofit/>
          </a:bodyPr>
          <a:lstStyle>
            <a:lvl1pPr algn="ctr" defTabSz="914400" rtl="0" eaLnBrk="1" latinLnBrk="0" hangingPunct="1">
              <a:lnSpc>
                <a:spcPct val="90000"/>
              </a:lnSpc>
              <a:spcBef>
                <a:spcPct val="0"/>
              </a:spcBef>
              <a:buNone/>
              <a:defRPr kumimoji="0" lang="en-US" sz="4800" b="1" i="0" u="none" strike="noStrike" kern="1200" cap="none" spc="0" normalizeH="0" baseline="0" dirty="0">
                <a:ln>
                  <a:noFill/>
                </a:ln>
                <a:solidFill>
                  <a:schemeClr val="bg1"/>
                </a:solidFill>
                <a:effectLst/>
                <a:uLnTx/>
                <a:uFillTx/>
                <a:latin typeface="Avenir Next Demi Bold" panose="020B0503020202020204" pitchFamily="34" charset="0"/>
                <a:ea typeface="+mj-ea"/>
                <a:cs typeface="+mj-cs"/>
              </a:defRPr>
            </a:lvl1pPr>
          </a:lstStyle>
          <a:p>
            <a:r>
              <a:rPr lang="en-US" dirty="0"/>
              <a:t>Click to edit Master title style</a:t>
            </a:r>
          </a:p>
        </p:txBody>
      </p:sp>
      <p:sp>
        <p:nvSpPr>
          <p:cNvPr id="9" name="Text Placeholder 8">
            <a:extLst>
              <a:ext uri="{FF2B5EF4-FFF2-40B4-BE49-F238E27FC236}">
                <a16:creationId xmlns:a16="http://schemas.microsoft.com/office/drawing/2014/main" id="{1B18EC46-0929-994A-54AE-DDED24CFCA3C}"/>
              </a:ext>
            </a:extLst>
          </p:cNvPr>
          <p:cNvSpPr>
            <a:spLocks noGrp="1"/>
          </p:cNvSpPr>
          <p:nvPr>
            <p:ph type="body" sz="quarter" idx="13"/>
          </p:nvPr>
        </p:nvSpPr>
        <p:spPr>
          <a:xfrm>
            <a:off x="1100381" y="3842855"/>
            <a:ext cx="9717436" cy="1281113"/>
          </a:xfrm>
        </p:spPr>
        <p:txBody>
          <a:bodyPr/>
          <a:lstStyle>
            <a:lvl1pPr marL="0" indent="0" algn="ctr" defTabSz="914400" rtl="0" eaLnBrk="1" latinLnBrk="0" hangingPunct="1">
              <a:buNone/>
              <a:defRPr lang="en-US" sz="2800" i="1" kern="1200" spc="30" dirty="0" smtClean="0">
                <a:solidFill>
                  <a:schemeClr val="bg1"/>
                </a:solidFill>
                <a:latin typeface="Corbel" panose="020B0503020204020204" pitchFamily="34" charset="0"/>
                <a:ea typeface="+mn-ea"/>
                <a:cs typeface="+mn-cs"/>
              </a:defRPr>
            </a:lvl1pPr>
            <a:lvl2pPr marL="0" algn="l" defTabSz="914400" rtl="0" eaLnBrk="1" latinLnBrk="0" hangingPunct="1">
              <a:defRPr lang="en-US" sz="2800" i="1" kern="1200" spc="30" dirty="0" smtClean="0">
                <a:solidFill>
                  <a:srgbClr val="808285"/>
                </a:solidFill>
                <a:latin typeface="Corbel" panose="020B0503020204020204" pitchFamily="34" charset="0"/>
                <a:ea typeface="+mn-ea"/>
                <a:cs typeface="+mn-cs"/>
              </a:defRPr>
            </a:lvl2pPr>
            <a:lvl3pPr marL="0" algn="l" defTabSz="914400" rtl="0" eaLnBrk="1" latinLnBrk="0" hangingPunct="1">
              <a:defRPr lang="en-US" sz="2800" i="1" kern="1200" spc="30" dirty="0" smtClean="0">
                <a:solidFill>
                  <a:srgbClr val="808285"/>
                </a:solidFill>
                <a:latin typeface="Corbel" panose="020B0503020204020204" pitchFamily="34" charset="0"/>
                <a:ea typeface="+mn-ea"/>
                <a:cs typeface="+mn-cs"/>
              </a:defRPr>
            </a:lvl3pPr>
            <a:lvl4pPr marL="0" algn="l" defTabSz="914400" rtl="0" eaLnBrk="1" latinLnBrk="0" hangingPunct="1">
              <a:defRPr lang="en-US" sz="2800" i="1" kern="1200" spc="30" dirty="0" smtClean="0">
                <a:solidFill>
                  <a:srgbClr val="808285"/>
                </a:solidFill>
                <a:latin typeface="Corbel" panose="020B0503020204020204" pitchFamily="34" charset="0"/>
                <a:ea typeface="+mn-ea"/>
                <a:cs typeface="+mn-cs"/>
              </a:defRPr>
            </a:lvl4pPr>
            <a:lvl5pPr marL="0" algn="l" defTabSz="914400" rtl="0" eaLnBrk="1" latinLnBrk="0" hangingPunct="1">
              <a:defRPr lang="en-US" sz="2800" i="1" kern="1200" spc="30" dirty="0">
                <a:solidFill>
                  <a:srgbClr val="808285"/>
                </a:solidFill>
                <a:latin typeface="Corbel" panose="020B0503020204020204" pitchFamily="34" charset="0"/>
                <a:ea typeface="+mn-ea"/>
                <a:cs typeface="+mn-cs"/>
              </a:defRPr>
            </a:lvl5pPr>
          </a:lstStyle>
          <a:p>
            <a:pPr lvl="0"/>
            <a:r>
              <a:rPr lang="en-US" dirty="0"/>
              <a:t>Click to edit Master text styles</a:t>
            </a:r>
          </a:p>
        </p:txBody>
      </p:sp>
      <p:sp>
        <p:nvSpPr>
          <p:cNvPr id="6" name="Slide Number Placeholder 4">
            <a:extLst>
              <a:ext uri="{FF2B5EF4-FFF2-40B4-BE49-F238E27FC236}">
                <a16:creationId xmlns:a16="http://schemas.microsoft.com/office/drawing/2014/main" id="{BCF22951-C33D-2FC2-1ECE-9535B0C1A4AF}"/>
              </a:ext>
            </a:extLst>
          </p:cNvPr>
          <p:cNvSpPr txBox="1">
            <a:spLocks/>
          </p:cNvSpPr>
          <p:nvPr userDrawn="1"/>
        </p:nvSpPr>
        <p:spPr>
          <a:xfrm>
            <a:off x="200660" y="6447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mtClean="0">
                <a:solidFill>
                  <a:schemeClr val="bg1"/>
                </a:solidFill>
              </a:rPr>
              <a:pPr algn="l"/>
              <a:t>‹#›</a:t>
            </a:fld>
            <a:r>
              <a:rPr lang="en-US" dirty="0">
                <a:solidFill>
                  <a:schemeClr val="tx1">
                    <a:lumMod val="50000"/>
                    <a:lumOff val="50000"/>
                  </a:schemeClr>
                </a:solidFill>
              </a:rPr>
              <a:t> </a:t>
            </a:r>
          </a:p>
        </p:txBody>
      </p:sp>
      <p:sp>
        <p:nvSpPr>
          <p:cNvPr id="3" name="TextBox 2">
            <a:extLst>
              <a:ext uri="{FF2B5EF4-FFF2-40B4-BE49-F238E27FC236}">
                <a16:creationId xmlns:a16="http://schemas.microsoft.com/office/drawing/2014/main" id="{81A47948-5DA5-A567-9667-78C0B08DDA71}"/>
              </a:ext>
            </a:extLst>
          </p:cNvPr>
          <p:cNvSpPr txBox="1"/>
          <p:nvPr userDrawn="1"/>
        </p:nvSpPr>
        <p:spPr>
          <a:xfrm>
            <a:off x="8061076" y="6517160"/>
            <a:ext cx="3493615"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2025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1556410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D2229-2C6B-1FCD-DBB0-52716B9C7277}"/>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DC8122A-32F8-F169-E4F8-F5A94C417B92}"/>
              </a:ext>
            </a:extLst>
          </p:cNvPr>
          <p:cNvSpPr>
            <a:spLocks noGrp="1"/>
          </p:cNvSpPr>
          <p:nvPr>
            <p:ph type="sldNum" sz="quarter" idx="12"/>
          </p:nvPr>
        </p:nvSpPr>
        <p:spPr>
          <a:xfrm>
            <a:off x="8610600" y="6356350"/>
            <a:ext cx="2743200" cy="365125"/>
          </a:xfrm>
          <a:prstGeom prst="rect">
            <a:avLst/>
          </a:prstGeom>
        </p:spPr>
        <p:txBody>
          <a:bodyPr/>
          <a:lstStyle/>
          <a:p>
            <a:fld id="{E7EFD8E8-FFD3-BC48-8E68-34CEF06F9B11}" type="slidenum">
              <a:rPr lang="en-US" smtClean="0"/>
              <a:t>‹#›</a:t>
            </a:fld>
            <a:endParaRPr lang="en-US"/>
          </a:p>
        </p:txBody>
      </p:sp>
      <p:sp>
        <p:nvSpPr>
          <p:cNvPr id="10" name="Text Placeholder 9">
            <a:extLst>
              <a:ext uri="{FF2B5EF4-FFF2-40B4-BE49-F238E27FC236}">
                <a16:creationId xmlns:a16="http://schemas.microsoft.com/office/drawing/2014/main" id="{FBA7CE40-51AC-049A-3D47-6ED3345A5215}"/>
              </a:ext>
            </a:extLst>
          </p:cNvPr>
          <p:cNvSpPr>
            <a:spLocks noGrp="1"/>
          </p:cNvSpPr>
          <p:nvPr>
            <p:ph type="body" sz="quarter" idx="13"/>
          </p:nvPr>
        </p:nvSpPr>
        <p:spPr>
          <a:xfrm>
            <a:off x="580513" y="3429000"/>
            <a:ext cx="5215377" cy="660974"/>
          </a:xfrm>
        </p:spPr>
        <p:txBody>
          <a:bodyPr anchor="t"/>
          <a:lstStyle>
            <a:lvl1pPr marL="0" indent="0" algn="l" defTabSz="914400" rtl="0" eaLnBrk="1" latinLnBrk="0" hangingPunct="1">
              <a:lnSpc>
                <a:spcPct val="90000"/>
              </a:lnSpc>
              <a:spcBef>
                <a:spcPct val="0"/>
              </a:spcBef>
              <a:buNone/>
              <a:defRPr lang="en-US" sz="4400" b="1" kern="1200" dirty="0" smtClean="0">
                <a:solidFill>
                  <a:schemeClr val="bg1"/>
                </a:solidFill>
                <a:latin typeface="Avenir Next Demi Bold" panose="020B0503020202020204" pitchFamily="34" charset="0"/>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2" name="Text Placeholder 11">
            <a:extLst>
              <a:ext uri="{FF2B5EF4-FFF2-40B4-BE49-F238E27FC236}">
                <a16:creationId xmlns:a16="http://schemas.microsoft.com/office/drawing/2014/main" id="{9B8EB8C5-3779-753A-CC7A-6A7A77FF8AF4}"/>
              </a:ext>
            </a:extLst>
          </p:cNvPr>
          <p:cNvSpPr>
            <a:spLocks noGrp="1"/>
          </p:cNvSpPr>
          <p:nvPr>
            <p:ph type="body" sz="quarter" idx="14"/>
          </p:nvPr>
        </p:nvSpPr>
        <p:spPr>
          <a:xfrm>
            <a:off x="623450" y="2867025"/>
            <a:ext cx="5214937" cy="561975"/>
          </a:xfrm>
        </p:spPr>
        <p:txBody>
          <a:bodyPr/>
          <a:lstStyle>
            <a:lvl1pPr marL="0" indent="0">
              <a:buNone/>
              <a:defRPr kumimoji="0" lang="en-US" sz="2800" b="0" i="1" u="none" strike="noStrike" kern="1200" cap="none" spc="30" normalizeH="0" baseline="0" dirty="0" smtClean="0">
                <a:ln>
                  <a:noFill/>
                </a:ln>
                <a:solidFill>
                  <a:schemeClr val="bg1"/>
                </a:solidFill>
                <a:effectLst/>
                <a:uLnTx/>
                <a:uFillTx/>
                <a:latin typeface="Corbel" panose="020B0503020204020204" pitchFamily="34" charset="0"/>
                <a:ea typeface="+mn-ea"/>
                <a:cs typeface="+mn-cs"/>
              </a:defRPr>
            </a:lvl1pPr>
          </a:lstStyle>
          <a:p>
            <a:pPr marL="228600" marR="0" lvl="0" indent="-228600" algn="l" defTabSz="914400" rtl="0" eaLnBrk="1" fontAlgn="auto" latinLnBrk="0" hangingPunct="1">
              <a:lnSpc>
                <a:spcPct val="100000"/>
              </a:lnSpc>
              <a:spcBef>
                <a:spcPts val="0"/>
              </a:spcBef>
              <a:spcAft>
                <a:spcPts val="0"/>
              </a:spcAft>
              <a:buClrTx/>
              <a:buSzTx/>
              <a:tabLst/>
              <a:defRPr/>
            </a:pPr>
            <a:r>
              <a:rPr lang="en-US" dirty="0"/>
              <a:t>Click to edit Master text styles</a:t>
            </a:r>
          </a:p>
        </p:txBody>
      </p:sp>
      <p:sp>
        <p:nvSpPr>
          <p:cNvPr id="14" name="Text Placeholder 13">
            <a:extLst>
              <a:ext uri="{FF2B5EF4-FFF2-40B4-BE49-F238E27FC236}">
                <a16:creationId xmlns:a16="http://schemas.microsoft.com/office/drawing/2014/main" id="{29007FFB-FA55-3D9B-22FE-6FB4CF8FCBDA}"/>
              </a:ext>
            </a:extLst>
          </p:cNvPr>
          <p:cNvSpPr>
            <a:spLocks noGrp="1"/>
          </p:cNvSpPr>
          <p:nvPr>
            <p:ph type="body" sz="quarter" idx="15"/>
          </p:nvPr>
        </p:nvSpPr>
        <p:spPr>
          <a:xfrm>
            <a:off x="581246" y="4135606"/>
            <a:ext cx="5214937" cy="1009650"/>
          </a:xfrm>
        </p:spPr>
        <p:txBody>
          <a:bodyPr>
            <a:normAutofit/>
          </a:bodyPr>
          <a:lstStyle>
            <a:lvl1pPr marL="0" indent="0" algn="l" defTabSz="914400" rtl="0" eaLnBrk="1" latinLnBrk="0" hangingPunct="1">
              <a:lnSpc>
                <a:spcPct val="100000"/>
              </a:lnSpc>
              <a:spcAft>
                <a:spcPts val="0"/>
              </a:spcAft>
              <a:buNone/>
              <a:defRPr lang="en-US" sz="2000" kern="1200" spc="30" dirty="0" smtClean="0">
                <a:solidFill>
                  <a:schemeClr val="bg1"/>
                </a:solidFill>
                <a:latin typeface="Franklin Gothic Book" panose="020B0503020102020204" pitchFamily="34" charset="0"/>
                <a:ea typeface="+mn-ea"/>
                <a:cs typeface="+mn-cs"/>
              </a:defRPr>
            </a:lvl1pPr>
            <a:lvl2pPr marL="0" indent="0" algn="l" defTabSz="914400" rtl="0" eaLnBrk="1" latinLnBrk="0" hangingPunct="1">
              <a:lnSpc>
                <a:spcPct val="150000"/>
              </a:lnSpc>
              <a:spcAft>
                <a:spcPts val="2000"/>
              </a:spcAft>
              <a:buNone/>
              <a:defRPr lang="en-US" sz="1000" kern="1200" spc="30" dirty="0" smtClean="0">
                <a:solidFill>
                  <a:schemeClr val="bg1"/>
                </a:solidFill>
                <a:latin typeface="Franklin Gothic Book" panose="020B0503020102020204" pitchFamily="34" charset="0"/>
                <a:ea typeface="+mn-ea"/>
                <a:cs typeface="+mn-cs"/>
              </a:defRPr>
            </a:lvl2pPr>
            <a:lvl3pPr marL="0" indent="0" algn="l" defTabSz="914400" rtl="0" eaLnBrk="1" latinLnBrk="0" hangingPunct="1">
              <a:lnSpc>
                <a:spcPct val="150000"/>
              </a:lnSpc>
              <a:spcAft>
                <a:spcPts val="2000"/>
              </a:spcAft>
              <a:buNone/>
              <a:defRPr lang="en-US" sz="1000" kern="1200" spc="30" dirty="0" smtClean="0">
                <a:solidFill>
                  <a:schemeClr val="bg1"/>
                </a:solidFill>
                <a:latin typeface="Franklin Gothic Book" panose="020B0503020102020204" pitchFamily="34" charset="0"/>
                <a:ea typeface="+mn-ea"/>
                <a:cs typeface="+mn-cs"/>
              </a:defRPr>
            </a:lvl3pPr>
            <a:lvl4pPr marL="0" indent="0" algn="l" defTabSz="914400" rtl="0" eaLnBrk="1" latinLnBrk="0" hangingPunct="1">
              <a:lnSpc>
                <a:spcPct val="150000"/>
              </a:lnSpc>
              <a:spcAft>
                <a:spcPts val="2000"/>
              </a:spcAft>
              <a:buNone/>
              <a:defRPr lang="en-US" sz="1000" kern="1200" spc="30" dirty="0" smtClean="0">
                <a:solidFill>
                  <a:schemeClr val="bg1"/>
                </a:solidFill>
                <a:latin typeface="Franklin Gothic Book" panose="020B0503020102020204" pitchFamily="34" charset="0"/>
                <a:ea typeface="+mn-ea"/>
                <a:cs typeface="+mn-cs"/>
              </a:defRPr>
            </a:lvl4pPr>
            <a:lvl5pPr marL="0" indent="0" algn="l" defTabSz="914400" rtl="0" eaLnBrk="1" latinLnBrk="0" hangingPunct="1">
              <a:lnSpc>
                <a:spcPct val="150000"/>
              </a:lnSpc>
              <a:spcAft>
                <a:spcPts val="2000"/>
              </a:spcAft>
              <a:buNone/>
              <a:defRPr lang="en-US" sz="1000" kern="1200" spc="30" dirty="0">
                <a:solidFill>
                  <a:schemeClr val="bg1"/>
                </a:solidFill>
                <a:latin typeface="Franklin Gothic Book" panose="020B05030201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859795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flipH="1">
            <a:off x="0" y="0"/>
            <a:ext cx="12192000" cy="6858000"/>
          </a:xfrm>
          <a:prstGeom prst="rect">
            <a:avLst/>
          </a:prstGeom>
        </p:spPr>
      </p:pic>
      <p:sp>
        <p:nvSpPr>
          <p:cNvPr id="5" name="Slide Number Placeholder 4">
            <a:extLst>
              <a:ext uri="{FF2B5EF4-FFF2-40B4-BE49-F238E27FC236}">
                <a16:creationId xmlns:a16="http://schemas.microsoft.com/office/drawing/2014/main" id="{BFB9BA9F-6A2C-30B8-A69F-6891028A8A69}"/>
              </a:ext>
            </a:extLst>
          </p:cNvPr>
          <p:cNvSpPr>
            <a:spLocks noGrp="1"/>
          </p:cNvSpPr>
          <p:nvPr>
            <p:ph type="sldNum" sz="quarter" idx="12"/>
          </p:nvPr>
        </p:nvSpPr>
        <p:spPr/>
        <p:txBody>
          <a:bodyPr/>
          <a:lstStyle/>
          <a:p>
            <a:fld id="{E7EFD8E8-FFD3-BC48-8E68-34CEF06F9B11}" type="slidenum">
              <a:rPr lang="en-US" smtClean="0"/>
              <a:t>‹#›</a:t>
            </a:fld>
            <a:endParaRPr lang="en-US"/>
          </a:p>
        </p:txBody>
      </p:sp>
      <p:sp>
        <p:nvSpPr>
          <p:cNvPr id="3" name="Content Placeholder 2">
            <a:extLst>
              <a:ext uri="{FF2B5EF4-FFF2-40B4-BE49-F238E27FC236}">
                <a16:creationId xmlns:a16="http://schemas.microsoft.com/office/drawing/2014/main" id="{EE16A8F6-ECA7-164B-56A5-8BADD905BBC9}"/>
              </a:ext>
            </a:extLst>
          </p:cNvPr>
          <p:cNvSpPr>
            <a:spLocks noGrp="1"/>
          </p:cNvSpPr>
          <p:nvPr>
            <p:ph idx="1"/>
          </p:nvPr>
        </p:nvSpPr>
        <p:spPr>
          <a:xfrm>
            <a:off x="838200" y="2363645"/>
            <a:ext cx="10515600" cy="4559178"/>
          </a:xfrm>
          <a:prstGeom prst="rect">
            <a:avLst/>
          </a:prstGeom>
        </p:spPr>
        <p:txBody>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a:spcBef>
                <a:spcPts val="300"/>
              </a:spcBef>
              <a:defRPr sz="2000" b="0" i="0" spc="30" baseline="0">
                <a:solidFill>
                  <a:srgbClr val="666666"/>
                </a:solidFill>
                <a:latin typeface="Franklin Gothic Book" panose="020B0503020102020204" pitchFamily="34" charset="0"/>
              </a:defRPr>
            </a:lvl2pPr>
            <a:lvl3pPr>
              <a:defRPr sz="1800" b="0" i="0" spc="30" baseline="0">
                <a:solidFill>
                  <a:srgbClr val="666666"/>
                </a:solidFill>
                <a:latin typeface="Franklin Gothic Book" panose="020B0503020102020204" pitchFamily="34" charset="0"/>
              </a:defRPr>
            </a:lvl3pPr>
            <a:lvl4pPr>
              <a:defRPr b="0" i="0" spc="30" baseline="0">
                <a:solidFill>
                  <a:srgbClr val="666666"/>
                </a:solidFill>
                <a:latin typeface="Franklin Gothic Book" panose="020B0503020102020204" pitchFamily="34" charset="0"/>
              </a:defRPr>
            </a:lvl4pPr>
            <a:lvl5pPr>
              <a:defRPr b="0" i="0" spc="30" baseline="0">
                <a:solidFill>
                  <a:srgbClr val="666666"/>
                </a:solidFill>
                <a:latin typeface="Franklin Gothic Book" panose="020B05030201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4" name="Title 11">
            <a:extLst>
              <a:ext uri="{FF2B5EF4-FFF2-40B4-BE49-F238E27FC236}">
                <a16:creationId xmlns:a16="http://schemas.microsoft.com/office/drawing/2014/main" id="{D5912A87-4BCA-4AAD-CF04-4D5828BD44B0}"/>
              </a:ext>
            </a:extLst>
          </p:cNvPr>
          <p:cNvSpPr>
            <a:spLocks noGrp="1"/>
          </p:cNvSpPr>
          <p:nvPr>
            <p:ph type="title" hasCustomPrompt="1"/>
          </p:nvPr>
        </p:nvSpPr>
        <p:spPr>
          <a:xfrm>
            <a:off x="787400" y="120226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561C42C0-814C-04B9-6C7D-76916C211270}"/>
              </a:ext>
            </a:extLst>
          </p:cNvPr>
          <p:cNvSpPr>
            <a:spLocks noGrp="1"/>
          </p:cNvSpPr>
          <p:nvPr>
            <p:ph type="body" sz="quarter" idx="13" hasCustomPrompt="1"/>
          </p:nvPr>
        </p:nvSpPr>
        <p:spPr>
          <a:xfrm>
            <a:off x="825500" y="1669918"/>
            <a:ext cx="10477500" cy="525461"/>
          </a:xfrm>
        </p:spPr>
        <p:txBody>
          <a:bodyPr>
            <a:normAutofit/>
          </a:bodyPr>
          <a:lstStyle>
            <a:lvl1pPr marL="0" indent="0">
              <a:buNone/>
              <a:defRPr sz="2400" b="0" i="0" spc="30" baseline="0">
                <a:solidFill>
                  <a:srgbClr val="808285"/>
                </a:solidFill>
                <a:latin typeface="Corbel" panose="020B0503020204020204" pitchFamily="34" charset="0"/>
              </a:defRPr>
            </a:lvl1pPr>
          </a:lstStyle>
          <a:p>
            <a:pPr lvl="0"/>
            <a:r>
              <a:rPr lang="en-US" dirty="0"/>
              <a:t>Slide Sub-Header</a:t>
            </a:r>
          </a:p>
        </p:txBody>
      </p:sp>
      <p:pic>
        <p:nvPicPr>
          <p:cNvPr id="8" name="Picture 7">
            <a:extLst>
              <a:ext uri="{FF2B5EF4-FFF2-40B4-BE49-F238E27FC236}">
                <a16:creationId xmlns:a16="http://schemas.microsoft.com/office/drawing/2014/main" id="{2BA0EBFB-4B0B-3999-E8AA-2C8038BC3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5861"/>
            <a:ext cx="787400" cy="1168399"/>
          </a:xfrm>
          <a:prstGeom prst="rect">
            <a:avLst/>
          </a:prstGeom>
        </p:spPr>
      </p:pic>
    </p:spTree>
    <p:extLst>
      <p:ext uri="{BB962C8B-B14F-4D97-AF65-F5344CB8AC3E}">
        <p14:creationId xmlns:p14="http://schemas.microsoft.com/office/powerpoint/2010/main" val="3615316881"/>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flipH="1">
            <a:off x="0" y="0"/>
            <a:ext cx="12192000" cy="6858000"/>
          </a:xfrm>
          <a:prstGeom prst="rect">
            <a:avLst/>
          </a:prstGeom>
        </p:spPr>
      </p:pic>
      <p:sp>
        <p:nvSpPr>
          <p:cNvPr id="5" name="Slide Number Placeholder 4">
            <a:extLst>
              <a:ext uri="{FF2B5EF4-FFF2-40B4-BE49-F238E27FC236}">
                <a16:creationId xmlns:a16="http://schemas.microsoft.com/office/drawing/2014/main" id="{BFB9BA9F-6A2C-30B8-A69F-6891028A8A69}"/>
              </a:ext>
            </a:extLst>
          </p:cNvPr>
          <p:cNvSpPr>
            <a:spLocks noGrp="1"/>
          </p:cNvSpPr>
          <p:nvPr>
            <p:ph type="sldNum" sz="quarter" idx="12"/>
          </p:nvPr>
        </p:nvSpPr>
        <p:spPr/>
        <p:txBody>
          <a:bodyPr/>
          <a:lstStyle/>
          <a:p>
            <a:fld id="{E7EFD8E8-FFD3-BC48-8E68-34CEF06F9B11}" type="slidenum">
              <a:rPr lang="en-US" smtClean="0"/>
              <a:t>‹#›</a:t>
            </a:fld>
            <a:endParaRPr lang="en-US"/>
          </a:p>
        </p:txBody>
      </p:sp>
      <p:pic>
        <p:nvPicPr>
          <p:cNvPr id="8" name="Picture 7">
            <a:extLst>
              <a:ext uri="{FF2B5EF4-FFF2-40B4-BE49-F238E27FC236}">
                <a16:creationId xmlns:a16="http://schemas.microsoft.com/office/drawing/2014/main" id="{2BA0EBFB-4B0B-3999-E8AA-2C8038BC3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89"/>
            <a:ext cx="787400" cy="1168399"/>
          </a:xfrm>
          <a:prstGeom prst="rect">
            <a:avLst/>
          </a:prstGeom>
        </p:spPr>
      </p:pic>
      <p:sp>
        <p:nvSpPr>
          <p:cNvPr id="2" name="Content Placeholder 2">
            <a:extLst>
              <a:ext uri="{FF2B5EF4-FFF2-40B4-BE49-F238E27FC236}">
                <a16:creationId xmlns:a16="http://schemas.microsoft.com/office/drawing/2014/main" id="{E387324E-615B-76FB-5758-CC56F7E37BDC}"/>
              </a:ext>
            </a:extLst>
          </p:cNvPr>
          <p:cNvSpPr>
            <a:spLocks noGrp="1"/>
          </p:cNvSpPr>
          <p:nvPr>
            <p:ph idx="1"/>
          </p:nvPr>
        </p:nvSpPr>
        <p:spPr>
          <a:xfrm>
            <a:off x="838200" y="1617785"/>
            <a:ext cx="5825647" cy="4559178"/>
          </a:xfrm>
          <a:prstGeom prst="rect">
            <a:avLst/>
          </a:prstGeom>
        </p:spPr>
        <p:txBody>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a:spcBef>
                <a:spcPts val="300"/>
              </a:spcBef>
              <a:buClr>
                <a:srgbClr val="666666"/>
              </a:buClr>
              <a:buSzPct val="100000"/>
              <a:defRPr sz="2000" b="0" i="0" spc="30" baseline="0">
                <a:solidFill>
                  <a:srgbClr val="666666"/>
                </a:solidFill>
                <a:latin typeface="Franklin Gothic Book" panose="020B0503020102020204" pitchFamily="34" charset="0"/>
              </a:defRPr>
            </a:lvl2pPr>
            <a:lvl3pPr>
              <a:buClr>
                <a:srgbClr val="666666"/>
              </a:buClr>
              <a:buSzPct val="100000"/>
              <a:defRPr sz="1800" b="0" i="0" spc="30" baseline="0">
                <a:solidFill>
                  <a:srgbClr val="666666"/>
                </a:solidFill>
                <a:latin typeface="Franklin Gothic Book" panose="020B0503020102020204" pitchFamily="34" charset="0"/>
              </a:defRPr>
            </a:lvl3pPr>
            <a:lvl4pPr>
              <a:defRPr b="0" i="0" spc="30" baseline="0">
                <a:solidFill>
                  <a:srgbClr val="666666"/>
                </a:solidFill>
                <a:latin typeface="Franklin Gothic Book" panose="020B0503020102020204" pitchFamily="34" charset="0"/>
              </a:defRPr>
            </a:lvl4pPr>
            <a:lvl5pPr>
              <a:defRPr b="0" i="0" spc="30" baseline="0">
                <a:solidFill>
                  <a:srgbClr val="666666"/>
                </a:solidFill>
                <a:latin typeface="Franklin Gothic Book" panose="020B05030201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9" name="Title 11">
            <a:extLst>
              <a:ext uri="{FF2B5EF4-FFF2-40B4-BE49-F238E27FC236}">
                <a16:creationId xmlns:a16="http://schemas.microsoft.com/office/drawing/2014/main" id="{3402A6E2-424E-1F18-BB7F-0A121F0313B8}"/>
              </a:ext>
            </a:extLst>
          </p:cNvPr>
          <p:cNvSpPr>
            <a:spLocks noGrp="1"/>
          </p:cNvSpPr>
          <p:nvPr>
            <p:ph type="title" hasCustomPrompt="1"/>
          </p:nvPr>
        </p:nvSpPr>
        <p:spPr>
          <a:xfrm>
            <a:off x="787400" y="456406"/>
            <a:ext cx="7066419"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0" name="Text Placeholder 13">
            <a:extLst>
              <a:ext uri="{FF2B5EF4-FFF2-40B4-BE49-F238E27FC236}">
                <a16:creationId xmlns:a16="http://schemas.microsoft.com/office/drawing/2014/main" id="{0B7EA91A-D723-A544-B09B-57FFF735FF7F}"/>
              </a:ext>
            </a:extLst>
          </p:cNvPr>
          <p:cNvSpPr>
            <a:spLocks noGrp="1"/>
          </p:cNvSpPr>
          <p:nvPr>
            <p:ph type="body" sz="quarter" idx="13" hasCustomPrompt="1"/>
          </p:nvPr>
        </p:nvSpPr>
        <p:spPr>
          <a:xfrm>
            <a:off x="825500" y="924058"/>
            <a:ext cx="5838347" cy="525461"/>
          </a:xfrm>
        </p:spPr>
        <p:txBody>
          <a:bodyPr>
            <a:normAutofit/>
          </a:bodyPr>
          <a:lstStyle>
            <a:lvl1pPr marL="0" indent="0">
              <a:buNone/>
              <a:defRPr sz="2400" b="0" i="0" spc="30" baseline="0">
                <a:solidFill>
                  <a:srgbClr val="808285"/>
                </a:solidFill>
                <a:latin typeface="Corbel" panose="020B0503020204020204" pitchFamily="34" charset="0"/>
              </a:defRPr>
            </a:lvl1pPr>
          </a:lstStyle>
          <a:p>
            <a:pPr lvl="0"/>
            <a:r>
              <a:rPr lang="en-US" dirty="0"/>
              <a:t>Slide Sub-Header</a:t>
            </a:r>
          </a:p>
        </p:txBody>
      </p:sp>
    </p:spTree>
    <p:extLst>
      <p:ext uri="{BB962C8B-B14F-4D97-AF65-F5344CB8AC3E}">
        <p14:creationId xmlns:p14="http://schemas.microsoft.com/office/powerpoint/2010/main" val="3005589707"/>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1"/>
        <p:cNvGrpSpPr/>
        <p:nvPr/>
      </p:nvGrpSpPr>
      <p:grpSpPr>
        <a:xfrm>
          <a:off x="0" y="0"/>
          <a:ext cx="0" cy="0"/>
          <a:chOff x="0" y="0"/>
          <a:chExt cx="0" cy="0"/>
        </a:xfrm>
      </p:grpSpPr>
      <p:sp>
        <p:nvSpPr>
          <p:cNvPr id="22" name="Google Shape;22;p99"/>
          <p:cNvSpPr txBox="1">
            <a:spLocks noGrp="1"/>
          </p:cNvSpPr>
          <p:nvPr>
            <p:ph type="title"/>
          </p:nvPr>
        </p:nvSpPr>
        <p:spPr>
          <a:xfrm>
            <a:off x="838200" y="153317"/>
            <a:ext cx="10515600" cy="8578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3D54"/>
              </a:buClr>
              <a:buSzPts val="4400"/>
              <a:buFont typeface="Helvetica Neue"/>
              <a:buNone/>
              <a:defRPr b="1" i="0">
                <a:solidFill>
                  <a:srgbClr val="013D54"/>
                </a:solidFill>
                <a:latin typeface="Arial" panose="020B0604020202020204" pitchFamily="34" charset="0"/>
                <a:ea typeface="Helvetica Neue Medium" panose="02000503000000020004" pitchFamily="2" charset="0"/>
                <a:cs typeface="Arial" panose="020B0604020202020204" pitchFamily="34" charset="0"/>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rgbClr val="013D54"/>
              </a:buClr>
              <a:buSzPts val="2600"/>
              <a:buChar char="•"/>
              <a:defRPr sz="2400" b="0" i="0">
                <a:solidFill>
                  <a:srgbClr val="013D54"/>
                </a:solidFill>
                <a:latin typeface="Arial" panose="020B0604020202020204" pitchFamily="34" charset="0"/>
                <a:ea typeface="Helvetica Neue Light" panose="02000403000000020004" pitchFamily="2" charset="0"/>
                <a:cs typeface="Arial" panose="020B0604020202020204" pitchFamily="34" charset="0"/>
                <a:sym typeface="Helvetica Neue Light"/>
              </a:defRPr>
            </a:lvl1pPr>
            <a:lvl2pPr marL="914400" lvl="1" indent="-368300" algn="l">
              <a:lnSpc>
                <a:spcPct val="90000"/>
              </a:lnSpc>
              <a:spcBef>
                <a:spcPts val="500"/>
              </a:spcBef>
              <a:spcAft>
                <a:spcPts val="0"/>
              </a:spcAft>
              <a:buClr>
                <a:srgbClr val="013D54"/>
              </a:buClr>
              <a:buSzPts val="2200"/>
              <a:buChar char="•"/>
              <a:defRPr sz="2200" b="0" i="0">
                <a:solidFill>
                  <a:srgbClr val="013D54"/>
                </a:solidFill>
                <a:latin typeface="Helvetica Neue Light"/>
                <a:ea typeface="Helvetica Neue Light"/>
                <a:cs typeface="Helvetica Neue Light"/>
                <a:sym typeface="Helvetica Neue Light"/>
              </a:defRPr>
            </a:lvl2pPr>
            <a:lvl3pPr marL="1371600" lvl="2" indent="-342900" algn="l">
              <a:lnSpc>
                <a:spcPct val="90000"/>
              </a:lnSpc>
              <a:spcBef>
                <a:spcPts val="500"/>
              </a:spcBef>
              <a:spcAft>
                <a:spcPts val="0"/>
              </a:spcAft>
              <a:buClr>
                <a:srgbClr val="013D54"/>
              </a:buClr>
              <a:buSzPts val="1800"/>
              <a:buChar char="•"/>
              <a:defRPr sz="1800" b="0" i="0">
                <a:solidFill>
                  <a:srgbClr val="013D54"/>
                </a:solidFill>
                <a:latin typeface="Helvetica Neue Light"/>
                <a:ea typeface="Helvetica Neue Light"/>
                <a:cs typeface="Helvetica Neue Light"/>
                <a:sym typeface="Helvetica Neue Light"/>
              </a:defRPr>
            </a:lvl3pPr>
            <a:lvl4pPr marL="1828800" lvl="3" indent="-342900" algn="l">
              <a:lnSpc>
                <a:spcPct val="90000"/>
              </a:lnSpc>
              <a:spcBef>
                <a:spcPts val="500"/>
              </a:spcBef>
              <a:spcAft>
                <a:spcPts val="0"/>
              </a:spcAft>
              <a:buClr>
                <a:srgbClr val="013D54"/>
              </a:buClr>
              <a:buSzPts val="1800"/>
              <a:buChar char="•"/>
              <a:defRPr b="0" i="0">
                <a:solidFill>
                  <a:srgbClr val="013D54"/>
                </a:solidFill>
                <a:latin typeface="Helvetica Neue Light"/>
                <a:ea typeface="Helvetica Neue Light"/>
                <a:cs typeface="Helvetica Neue Light"/>
                <a:sym typeface="Helvetica Neue Light"/>
              </a:defRPr>
            </a:lvl4pPr>
            <a:lvl5pPr marL="2286000" lvl="4" indent="-342900" algn="l">
              <a:lnSpc>
                <a:spcPct val="90000"/>
              </a:lnSpc>
              <a:spcBef>
                <a:spcPts val="500"/>
              </a:spcBef>
              <a:spcAft>
                <a:spcPts val="0"/>
              </a:spcAft>
              <a:buClr>
                <a:srgbClr val="013D54"/>
              </a:buClr>
              <a:buSzPts val="1800"/>
              <a:buChar char="•"/>
              <a:defRPr b="0" i="0">
                <a:solidFill>
                  <a:srgbClr val="013D54"/>
                </a:solidFill>
                <a:latin typeface="Helvetica Neue Light"/>
                <a:ea typeface="Helvetica Neue Light"/>
                <a:cs typeface="Helvetica Neue Light"/>
                <a:sym typeface="Helvetica Neue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8" name="Google Shape;28;p9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5952" y="891540"/>
            <a:ext cx="9235440" cy="73152"/>
          </a:xfrm>
          <a:prstGeom prst="rect">
            <a:avLst/>
          </a:prstGeom>
          <a:noFill/>
          <a:ln>
            <a:solidFill>
              <a:schemeClr val="bg1"/>
            </a:solidFill>
          </a:ln>
        </p:spPr>
      </p:pic>
      <p:sp>
        <p:nvSpPr>
          <p:cNvPr id="9" name="Google Shape;174;p8">
            <a:extLst>
              <a:ext uri="{FF2B5EF4-FFF2-40B4-BE49-F238E27FC236}">
                <a16:creationId xmlns:a16="http://schemas.microsoft.com/office/drawing/2014/main" id="{193392B5-41FD-A74F-869E-ECB3B6041A88}"/>
              </a:ext>
            </a:extLst>
          </p:cNvPr>
          <p:cNvSpPr txBox="1"/>
          <p:nvPr userDrawn="1"/>
        </p:nvSpPr>
        <p:spPr>
          <a:xfrm>
            <a:off x="838200" y="1026349"/>
            <a:ext cx="7592723" cy="497517"/>
          </a:xfrm>
          <a:prstGeom prst="rect">
            <a:avLst/>
          </a:prstGeom>
          <a:noFill/>
          <a:ln>
            <a:noFill/>
          </a:ln>
        </p:spPr>
        <p:txBody>
          <a:bodyPr spcFirstLastPara="1" wrap="square" lIns="91425" tIns="45700" rIns="91425" bIns="45700" anchor="t" anchorCtr="0">
            <a:normAutofit/>
          </a:bodyPr>
          <a:lstStyle/>
          <a:p>
            <a:pPr marL="0" marR="0" lvl="1" indent="0" algn="l" rtl="0">
              <a:lnSpc>
                <a:spcPct val="90000"/>
              </a:lnSpc>
              <a:spcBef>
                <a:spcPts val="0"/>
              </a:spcBef>
              <a:spcAft>
                <a:spcPts val="0"/>
              </a:spcAft>
              <a:buClr>
                <a:srgbClr val="013D54"/>
              </a:buClr>
              <a:buSzPts val="2800"/>
              <a:buFont typeface="Arial"/>
              <a:buNone/>
            </a:pPr>
            <a:endParaRPr dirty="0"/>
          </a:p>
        </p:txBody>
      </p:sp>
      <p:sp>
        <p:nvSpPr>
          <p:cNvPr id="5" name="Text Placeholder 4">
            <a:extLst>
              <a:ext uri="{FF2B5EF4-FFF2-40B4-BE49-F238E27FC236}">
                <a16:creationId xmlns:a16="http://schemas.microsoft.com/office/drawing/2014/main" id="{E12EC73D-08A5-3383-AB27-087392C916D4}"/>
              </a:ext>
            </a:extLst>
          </p:cNvPr>
          <p:cNvSpPr>
            <a:spLocks noGrp="1"/>
          </p:cNvSpPr>
          <p:nvPr>
            <p:ph type="body" sz="quarter" idx="10"/>
          </p:nvPr>
        </p:nvSpPr>
        <p:spPr>
          <a:xfrm>
            <a:off x="838200" y="989081"/>
            <a:ext cx="10515599" cy="497517"/>
          </a:xfrm>
        </p:spPr>
        <p:txBody>
          <a:bodyPr tIns="0" bIns="0" anchor="t"/>
          <a:lstStyle>
            <a:lvl1pPr marL="50800" indent="0">
              <a:buNone/>
              <a:defRPr b="0" i="0">
                <a:solidFill>
                  <a:srgbClr val="033B53"/>
                </a:solidFill>
                <a:latin typeface="Arial" panose="020B0604020202020204" pitchFamily="34" charset="0"/>
                <a:ea typeface="Helvetica Neue" panose="02000503000000020004" pitchFamily="2" charset="0"/>
                <a:cs typeface="Arial" panose="020B0604020202020204" pitchFamily="34" charset="0"/>
              </a:defRPr>
            </a:lvl1pPr>
            <a:lvl2pPr marL="533400" indent="0">
              <a:buNone/>
              <a:defRPr/>
            </a:lvl2pPr>
            <a:lvl3pPr marL="1016000" indent="0">
              <a:buNone/>
              <a:defRPr/>
            </a:lvl3pPr>
            <a:lvl4pPr marL="1485900" indent="0">
              <a:buNone/>
              <a:defRPr/>
            </a:lvl4pPr>
            <a:lvl5pPr marL="194310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id="{B8A4932A-813F-516A-9B44-C5E96C12840D}"/>
              </a:ext>
            </a:extLst>
          </p:cNvPr>
          <p:cNvSpPr/>
          <p:nvPr userDrawn="1"/>
        </p:nvSpPr>
        <p:spPr>
          <a:xfrm>
            <a:off x="0" y="6558454"/>
            <a:ext cx="12192000" cy="299546"/>
          </a:xfrm>
          <a:prstGeom prst="rect">
            <a:avLst/>
          </a:prstGeom>
          <a:gradFill flip="none" rotWithShape="1">
            <a:gsLst>
              <a:gs pos="0">
                <a:srgbClr val="033B53"/>
              </a:gs>
              <a:gs pos="42000">
                <a:srgbClr val="033B53">
                  <a:tint val="44500"/>
                  <a:satMod val="160000"/>
                </a:srgbClr>
              </a:gs>
              <a:gs pos="74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a:extLst>
              <a:ext uri="{FF2B5EF4-FFF2-40B4-BE49-F238E27FC236}">
                <a16:creationId xmlns:a16="http://schemas.microsoft.com/office/drawing/2014/main" id="{16DB2F8B-95D3-66DE-A821-E4D724C6F9ED}"/>
              </a:ext>
            </a:extLst>
          </p:cNvPr>
          <p:cNvGrpSpPr/>
          <p:nvPr userDrawn="1"/>
        </p:nvGrpSpPr>
        <p:grpSpPr>
          <a:xfrm>
            <a:off x="10610489" y="0"/>
            <a:ext cx="743310" cy="724459"/>
            <a:chOff x="0" y="-1"/>
            <a:chExt cx="1270003" cy="1270005"/>
          </a:xfrm>
        </p:grpSpPr>
        <p:sp>
          <p:nvSpPr>
            <p:cNvPr id="3" name="Square">
              <a:extLst>
                <a:ext uri="{FF2B5EF4-FFF2-40B4-BE49-F238E27FC236}">
                  <a16:creationId xmlns:a16="http://schemas.microsoft.com/office/drawing/2014/main" id="{78838A42-65EC-3306-8984-194A22A69DA4}"/>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 name="Image" descr="Image">
              <a:extLst>
                <a:ext uri="{FF2B5EF4-FFF2-40B4-BE49-F238E27FC236}">
                  <a16:creationId xmlns:a16="http://schemas.microsoft.com/office/drawing/2014/main" id="{16789AA3-FDA3-65B8-7541-D1880FDAB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spTree>
    <p:extLst>
      <p:ext uri="{BB962C8B-B14F-4D97-AF65-F5344CB8AC3E}">
        <p14:creationId xmlns:p14="http://schemas.microsoft.com/office/powerpoint/2010/main" val="1803873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4D922A81-C8E2-31EF-4452-E05A3CEEE144}"/>
              </a:ext>
            </a:extLst>
          </p:cNvPr>
          <p:cNvGrpSpPr/>
          <p:nvPr userDrawn="1"/>
        </p:nvGrpSpPr>
        <p:grpSpPr>
          <a:xfrm>
            <a:off x="10644996" y="0"/>
            <a:ext cx="743310" cy="724459"/>
            <a:chOff x="0" y="-1"/>
            <a:chExt cx="1270003" cy="1270005"/>
          </a:xfrm>
        </p:grpSpPr>
        <p:sp>
          <p:nvSpPr>
            <p:cNvPr id="7" name="Square">
              <a:extLst>
                <a:ext uri="{FF2B5EF4-FFF2-40B4-BE49-F238E27FC236}">
                  <a16:creationId xmlns:a16="http://schemas.microsoft.com/office/drawing/2014/main" id="{8F8E4748-11EF-8801-49F2-A24D2A5A4D12}"/>
                </a:ext>
              </a:extLst>
            </p:cNvPr>
            <p:cNvSpPr/>
            <p:nvPr/>
          </p:nvSpPr>
          <p:spPr>
            <a:xfrm>
              <a:off x="-1" y="-2"/>
              <a:ext cx="1270004" cy="1270007"/>
            </a:xfrm>
            <a:prstGeom prst="rect">
              <a:avLst/>
            </a:prstGeom>
            <a:solidFill>
              <a:srgbClr val="30485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8" name="Image" descr="Image">
              <a:extLst>
                <a:ext uri="{FF2B5EF4-FFF2-40B4-BE49-F238E27FC236}">
                  <a16:creationId xmlns:a16="http://schemas.microsoft.com/office/drawing/2014/main" id="{D6BDC5D1-53A3-0D8F-C8C6-118CECD3E328}"/>
                </a:ext>
              </a:extLst>
            </p:cNvPr>
            <p:cNvPicPr>
              <a:picLocks noChangeAspect="1"/>
            </p:cNvPicPr>
            <p:nvPr/>
          </p:nvPicPr>
          <p:blipFill>
            <a:blip cstate="hqprint">
              <a:extLst>
                <a:ext uri="{28A0092B-C50C-407E-A947-70E740481C1C}">
                  <a14:useLocalDpi xmlns:a14="http://schemas.microsoft.com/office/drawing/2010/main"/>
                </a:ext>
              </a:extLst>
            </a:blip>
            <a:stretch>
              <a:fillRect/>
            </a:stretch>
          </p:blipFill>
          <p:spPr>
            <a:xfrm>
              <a:off x="291438" y="268771"/>
              <a:ext cx="687126" cy="732461"/>
            </a:xfrm>
            <a:prstGeom prst="rect">
              <a:avLst/>
            </a:prstGeom>
            <a:ln w="12700" cap="flat">
              <a:noFill/>
              <a:miter lim="400000"/>
            </a:ln>
            <a:effectLst/>
          </p:spPr>
        </p:pic>
      </p:grpSp>
    </p:spTree>
    <p:extLst>
      <p:ext uri="{BB962C8B-B14F-4D97-AF65-F5344CB8AC3E}">
        <p14:creationId xmlns:p14="http://schemas.microsoft.com/office/powerpoint/2010/main" val="4231706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A6591-FB84-DFEB-F2EA-36324BFD389E}"/>
              </a:ext>
            </a:extLst>
          </p:cNvPr>
          <p:cNvSpPr>
            <a:spLocks noGrp="1"/>
          </p:cNvSpPr>
          <p:nvPr>
            <p:ph type="dt" sz="half" idx="10"/>
          </p:nvPr>
        </p:nvSpPr>
        <p:spPr/>
        <p:txBody>
          <a:bodyPr/>
          <a:lstStyle/>
          <a:p>
            <a:fld id="{03ED7BF6-7C00-864D-96B5-7F554F6C5B58}" type="datetime1">
              <a:rPr lang="en-US" smtClean="0"/>
              <a:t>04-Mar-25</a:t>
            </a:fld>
            <a:endParaRPr lang="en-US"/>
          </a:p>
        </p:txBody>
      </p:sp>
      <p:sp>
        <p:nvSpPr>
          <p:cNvPr id="5" name="Footer Placeholder 4">
            <a:extLst>
              <a:ext uri="{FF2B5EF4-FFF2-40B4-BE49-F238E27FC236}">
                <a16:creationId xmlns:a16="http://schemas.microsoft.com/office/drawing/2014/main" id="{08BC6807-3306-67EF-A5F7-61D21B87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F7EB3-7416-9353-0788-A4588792B220}"/>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3939873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A close up of a black background&#10;&#10;Description automatically generated">
            <a:extLst>
              <a:ext uri="{FF2B5EF4-FFF2-40B4-BE49-F238E27FC236}">
                <a16:creationId xmlns:a16="http://schemas.microsoft.com/office/drawing/2014/main" id="{9A2EDC32-A791-C23C-EFB8-277ECA6B4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530"/>
            <a:ext cx="12006315" cy="6718846"/>
          </a:xfrm>
          <a:prstGeom prst="rect">
            <a:avLst/>
          </a:prstGeom>
        </p:spPr>
      </p:pic>
      <p:sp>
        <p:nvSpPr>
          <p:cNvPr id="5" name="TextBox 4">
            <a:extLst>
              <a:ext uri="{FF2B5EF4-FFF2-40B4-BE49-F238E27FC236}">
                <a16:creationId xmlns:a16="http://schemas.microsoft.com/office/drawing/2014/main" id="{F01C77FB-0C09-4197-7241-92CB112C5229}"/>
              </a:ext>
            </a:extLst>
          </p:cNvPr>
          <p:cNvSpPr txBox="1"/>
          <p:nvPr userDrawn="1"/>
        </p:nvSpPr>
        <p:spPr>
          <a:xfrm>
            <a:off x="7686253" y="6517160"/>
            <a:ext cx="3813947"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666666"/>
                </a:solidFill>
                <a:effectLst/>
                <a:latin typeface="Avenir Next Demi Bold" panose="020B0503020202020204"/>
              </a:rPr>
              <a:t>© 2025 Quantum Connections. All Rights Reserved.</a:t>
            </a:r>
            <a:endParaRPr lang="en-US" sz="1800" b="0" dirty="0">
              <a:solidFill>
                <a:srgbClr val="666666"/>
              </a:solidFill>
              <a:effectLst/>
              <a:latin typeface="Avenir Next Demi Bold" panose="020B0503020202020204"/>
            </a:endParaRPr>
          </a:p>
        </p:txBody>
      </p:sp>
    </p:spTree>
    <p:extLst>
      <p:ext uri="{BB962C8B-B14F-4D97-AF65-F5344CB8AC3E}">
        <p14:creationId xmlns:p14="http://schemas.microsoft.com/office/powerpoint/2010/main" val="3503329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QC_Title and Content">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tx1">
                    <a:lumMod val="50000"/>
                    <a:lumOff val="50000"/>
                  </a:schemeClr>
                </a:solidFill>
              </a:rPr>
              <a:pPr algn="l"/>
              <a:t>‹#›</a:t>
            </a:fld>
            <a:r>
              <a:rPr lang="en-US" sz="1200" dirty="0">
                <a:solidFill>
                  <a:schemeClr val="tx1">
                    <a:lumMod val="50000"/>
                    <a:lumOff val="50000"/>
                  </a:schemeClr>
                </a:solidFill>
              </a:rPr>
              <a:t> </a:t>
            </a:r>
          </a:p>
        </p:txBody>
      </p:sp>
      <p:sp>
        <p:nvSpPr>
          <p:cNvPr id="3" name="TextBox 2">
            <a:extLst>
              <a:ext uri="{FF2B5EF4-FFF2-40B4-BE49-F238E27FC236}">
                <a16:creationId xmlns:a16="http://schemas.microsoft.com/office/drawing/2014/main" id="{14C59B9A-4752-833A-C373-F043395FA740}"/>
              </a:ext>
            </a:extLst>
          </p:cNvPr>
          <p:cNvSpPr txBox="1"/>
          <p:nvPr userDrawn="1"/>
        </p:nvSpPr>
        <p:spPr>
          <a:xfrm>
            <a:off x="7686253" y="6517160"/>
            <a:ext cx="3813947"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666666"/>
                </a:solidFill>
                <a:effectLst/>
                <a:latin typeface="Avenir Next Demi Bold" panose="020B0503020202020204"/>
              </a:rPr>
              <a:t>© 2025 Quantum Connections. All Rights Reserved.</a:t>
            </a:r>
            <a:endParaRPr lang="en-US" sz="1800" b="0" dirty="0">
              <a:solidFill>
                <a:srgbClr val="666666"/>
              </a:solidFill>
              <a:effectLst/>
              <a:latin typeface="Avenir Next Demi Bold" panose="020B0503020202020204"/>
            </a:endParaRPr>
          </a:p>
        </p:txBody>
      </p:sp>
    </p:spTree>
    <p:extLst>
      <p:ext uri="{BB962C8B-B14F-4D97-AF65-F5344CB8AC3E}">
        <p14:creationId xmlns:p14="http://schemas.microsoft.com/office/powerpoint/2010/main" val="334131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white background with black text&#10;&#10;Description automatically generated">
            <a:extLst>
              <a:ext uri="{FF2B5EF4-FFF2-40B4-BE49-F238E27FC236}">
                <a16:creationId xmlns:a16="http://schemas.microsoft.com/office/drawing/2014/main" id="{CD1300D9-E82F-02B7-424D-65EA263E27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30285F9B-4265-92D2-92C0-394E0F007DE1}"/>
              </a:ext>
            </a:extLst>
          </p:cNvPr>
          <p:cNvSpPr>
            <a:spLocks noGrp="1"/>
          </p:cNvSpPr>
          <p:nvPr>
            <p:ph type="body" sz="quarter" idx="10"/>
          </p:nvPr>
        </p:nvSpPr>
        <p:spPr>
          <a:xfrm>
            <a:off x="823913" y="383198"/>
            <a:ext cx="10929693" cy="571500"/>
          </a:xfrm>
        </p:spPr>
        <p:txBody>
          <a:bodyPr anchor="b">
            <a:noAutofit/>
          </a:bodyPr>
          <a:lstStyle>
            <a:lvl1pPr marL="0" indent="0" algn="l" defTabSz="914400" rtl="0" eaLnBrk="1" latinLnBrk="0" hangingPunct="1">
              <a:lnSpc>
                <a:spcPct val="90000"/>
              </a:lnSpc>
              <a:spcBef>
                <a:spcPct val="0"/>
              </a:spcBef>
              <a:buNone/>
              <a:defRPr kumimoji="0" lang="en-US" sz="3600" b="1" i="0" u="none" strike="noStrike" kern="1200" cap="none" spc="0" normalizeH="0" baseline="0" dirty="0" smtClean="0">
                <a:ln>
                  <a:noFill/>
                </a:ln>
                <a:solidFill>
                  <a:srgbClr val="013D54"/>
                </a:solidFill>
                <a:effectLst/>
                <a:uLnTx/>
                <a:uFillTx/>
                <a:latin typeface="Avenir Next Demi Bold" panose="020B0503020202020204" pitchFamily="34" charset="0"/>
                <a:ea typeface="+mj-ea"/>
                <a:cs typeface="+mj-cs"/>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C8737416-B35A-ABDE-1C4B-426CDE73E587}"/>
              </a:ext>
            </a:extLst>
          </p:cNvPr>
          <p:cNvSpPr>
            <a:spLocks noGrp="1"/>
          </p:cNvSpPr>
          <p:nvPr>
            <p:ph type="body" sz="quarter" idx="11"/>
          </p:nvPr>
        </p:nvSpPr>
        <p:spPr>
          <a:xfrm>
            <a:off x="823913" y="882780"/>
            <a:ext cx="10929723" cy="452039"/>
          </a:xfrm>
        </p:spPr>
        <p:txBody>
          <a:bodyPr>
            <a:normAutofit/>
          </a:bodyPr>
          <a:lstStyle>
            <a:lvl1pPr marL="0" indent="0">
              <a:buNone/>
              <a:defRPr lang="en-US" sz="2400" kern="1200" spc="30" dirty="0">
                <a:solidFill>
                  <a:srgbClr val="808285"/>
                </a:solidFill>
                <a:latin typeface="Corbel" panose="020B0503020204020204" pitchFamily="34" charset="0"/>
                <a:ea typeface="+mn-ea"/>
                <a:cs typeface="+mn-cs"/>
              </a:defRPr>
            </a:lvl1pPr>
          </a:lstStyle>
          <a:p>
            <a:pPr lvl="0"/>
            <a:endParaRPr lang="en-US" dirty="0"/>
          </a:p>
        </p:txBody>
      </p:sp>
      <p:sp>
        <p:nvSpPr>
          <p:cNvPr id="9" name="Rectangle 8">
            <a:extLst>
              <a:ext uri="{FF2B5EF4-FFF2-40B4-BE49-F238E27FC236}">
                <a16:creationId xmlns:a16="http://schemas.microsoft.com/office/drawing/2014/main" id="{9CBB1169-A967-40ED-4908-AF9B2120CEA0}"/>
              </a:ext>
            </a:extLst>
          </p:cNvPr>
          <p:cNvSpPr/>
          <p:nvPr userDrawn="1"/>
        </p:nvSpPr>
        <p:spPr>
          <a:xfrm>
            <a:off x="10376899" y="6513816"/>
            <a:ext cx="380144" cy="215757"/>
          </a:xfrm>
          <a:prstGeom prst="rect">
            <a:avLst/>
          </a:prstGeom>
          <a:solidFill>
            <a:srgbClr val="013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F3732-29E2-DA2F-0E91-F4988C977FF3}"/>
              </a:ext>
            </a:extLst>
          </p:cNvPr>
          <p:cNvSpPr txBox="1"/>
          <p:nvPr userDrawn="1"/>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
        <p:nvSpPr>
          <p:cNvPr id="10" name="Text Placeholder 2">
            <a:extLst>
              <a:ext uri="{FF2B5EF4-FFF2-40B4-BE49-F238E27FC236}">
                <a16:creationId xmlns:a16="http://schemas.microsoft.com/office/drawing/2014/main" id="{D9420A8D-0F52-97C2-A4C2-059F0137E87C}"/>
              </a:ext>
            </a:extLst>
          </p:cNvPr>
          <p:cNvSpPr>
            <a:spLocks noGrp="1"/>
          </p:cNvSpPr>
          <p:nvPr>
            <p:ph type="body" sz="quarter" idx="15"/>
          </p:nvPr>
        </p:nvSpPr>
        <p:spPr>
          <a:xfrm>
            <a:off x="823913" y="1705233"/>
            <a:ext cx="10929937" cy="4519356"/>
          </a:xfrm>
        </p:spPr>
        <p:txBody>
          <a:bodyPr>
            <a:normAutofit/>
          </a:bodyPr>
          <a:lstStyle>
            <a:lvl1pPr>
              <a:spcBef>
                <a:spcPts val="2200"/>
              </a:spcBef>
              <a:defRPr lang="en-US" sz="2400" kern="1200" spc="30" dirty="0" smtClean="0">
                <a:solidFill>
                  <a:srgbClr val="666666"/>
                </a:solidFill>
                <a:latin typeface="Franklin Gothic Book" panose="020B0503020102020204" pitchFamily="34" charset="0"/>
                <a:ea typeface="+mn-ea"/>
                <a:cs typeface="+mn-cs"/>
              </a:defRPr>
            </a:lvl1pPr>
            <a:lvl2pPr>
              <a:defRPr lang="en-US" sz="2000" kern="1200" spc="30" dirty="0" smtClean="0">
                <a:solidFill>
                  <a:srgbClr val="666666"/>
                </a:solidFill>
                <a:latin typeface="Franklin Gothic Book" panose="020B0503020102020204" pitchFamily="34" charset="0"/>
                <a:ea typeface="+mn-ea"/>
                <a:cs typeface="+mn-cs"/>
              </a:defRPr>
            </a:lvl2pPr>
            <a:lvl3pPr>
              <a:defRPr lang="en-US" sz="1800" kern="1200" spc="30" dirty="0" smtClean="0">
                <a:solidFill>
                  <a:srgbClr val="666666"/>
                </a:solidFill>
                <a:latin typeface="Franklin Gothic Book" panose="020B0503020102020204" pitchFamily="34" charset="0"/>
                <a:ea typeface="+mn-ea"/>
                <a:cs typeface="+mn-cs"/>
              </a:defRPr>
            </a:lvl3pPr>
            <a:lvl4pPr>
              <a:defRPr lang="en-US" sz="2400" kern="1200" spc="30" dirty="0" smtClean="0">
                <a:solidFill>
                  <a:srgbClr val="666666"/>
                </a:solidFill>
                <a:latin typeface="Franklin Gothic Book" panose="020B0503020102020204" pitchFamily="34" charset="0"/>
                <a:ea typeface="+mn-ea"/>
                <a:cs typeface="+mn-cs"/>
              </a:defRPr>
            </a:lvl4pPr>
            <a:lvl5pPr>
              <a:defRPr lang="en-US" sz="2400" kern="1200" spc="30" dirty="0">
                <a:solidFill>
                  <a:srgbClr val="666666"/>
                </a:solidFill>
                <a:latin typeface="Franklin Gothic Book" panose="020B05030201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p:txBody>
      </p:sp>
      <p:sp>
        <p:nvSpPr>
          <p:cNvPr id="3" name="Slide Number Placeholder 26">
            <a:extLst>
              <a:ext uri="{FF2B5EF4-FFF2-40B4-BE49-F238E27FC236}">
                <a16:creationId xmlns:a16="http://schemas.microsoft.com/office/drawing/2014/main" id="{CFB6375E-F0D7-AAA3-34DE-DD7131BD7F0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62194402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A6591-FB84-DFEB-F2EA-36324BFD389E}"/>
              </a:ext>
            </a:extLst>
          </p:cNvPr>
          <p:cNvSpPr>
            <a:spLocks noGrp="1"/>
          </p:cNvSpPr>
          <p:nvPr>
            <p:ph type="dt" sz="half" idx="10"/>
          </p:nvPr>
        </p:nvSpPr>
        <p:spPr/>
        <p:txBody>
          <a:bodyPr/>
          <a:lstStyle/>
          <a:p>
            <a:fld id="{03ED7BF6-7C00-864D-96B5-7F554F6C5B58}" type="datetime1">
              <a:rPr lang="en-US" smtClean="0"/>
              <a:t>04-Mar-25</a:t>
            </a:fld>
            <a:endParaRPr lang="en-US"/>
          </a:p>
        </p:txBody>
      </p:sp>
      <p:sp>
        <p:nvSpPr>
          <p:cNvPr id="5" name="Footer Placeholder 4">
            <a:extLst>
              <a:ext uri="{FF2B5EF4-FFF2-40B4-BE49-F238E27FC236}">
                <a16:creationId xmlns:a16="http://schemas.microsoft.com/office/drawing/2014/main" id="{08BC6807-3306-67EF-A5F7-61D21B87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F7EB3-7416-9353-0788-A4588792B220}"/>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2781534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00A3-ED1E-6865-5D39-F1E3868C56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C67A8-C36C-1CF3-46D0-52033312D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D1607-5988-05DD-D383-F29C7E72EDB5}"/>
              </a:ext>
            </a:extLst>
          </p:cNvPr>
          <p:cNvSpPr>
            <a:spLocks noGrp="1"/>
          </p:cNvSpPr>
          <p:nvPr>
            <p:ph type="dt" sz="half" idx="10"/>
          </p:nvPr>
        </p:nvSpPr>
        <p:spPr/>
        <p:txBody>
          <a:bodyPr/>
          <a:lstStyle/>
          <a:p>
            <a:fld id="{31DE36C5-BA60-1948-9B40-595E47D066BC}" type="datetime1">
              <a:rPr lang="en-US" smtClean="0"/>
              <a:t>04-Mar-25</a:t>
            </a:fld>
            <a:endParaRPr lang="en-US"/>
          </a:p>
        </p:txBody>
      </p:sp>
      <p:sp>
        <p:nvSpPr>
          <p:cNvPr id="5" name="Footer Placeholder 4">
            <a:extLst>
              <a:ext uri="{FF2B5EF4-FFF2-40B4-BE49-F238E27FC236}">
                <a16:creationId xmlns:a16="http://schemas.microsoft.com/office/drawing/2014/main" id="{BCA57444-FE9A-C5F2-E3A5-8EA3461A4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2E648-31EB-1B9E-DB56-AA9802F3766D}"/>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21600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0BCD-2EDA-BF6B-B282-C5582CD352E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76D59F-F82A-BDBC-BDA4-89C654DCFEB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4CD1E7-76B1-0123-49E8-F5495694D620}"/>
              </a:ext>
            </a:extLst>
          </p:cNvPr>
          <p:cNvSpPr>
            <a:spLocks noGrp="1"/>
          </p:cNvSpPr>
          <p:nvPr>
            <p:ph type="dt" sz="half" idx="10"/>
          </p:nvPr>
        </p:nvSpPr>
        <p:spPr/>
        <p:txBody>
          <a:bodyPr/>
          <a:lstStyle/>
          <a:p>
            <a:fld id="{726E428B-2266-2849-AD1A-15367A9286DD}" type="datetime1">
              <a:rPr lang="en-US" smtClean="0"/>
              <a:t>04-Mar-25</a:t>
            </a:fld>
            <a:endParaRPr lang="en-US"/>
          </a:p>
        </p:txBody>
      </p:sp>
      <p:sp>
        <p:nvSpPr>
          <p:cNvPr id="5" name="Footer Placeholder 4">
            <a:extLst>
              <a:ext uri="{FF2B5EF4-FFF2-40B4-BE49-F238E27FC236}">
                <a16:creationId xmlns:a16="http://schemas.microsoft.com/office/drawing/2014/main" id="{EF4FA6D9-41B0-73E2-B69F-647A75504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DBB79-6A57-D886-E5A4-E22F352DCAD6}"/>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1010021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47A3-A91C-1588-8886-59CC49CC2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DA884-D477-E191-D589-43457A832C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01FBB-678A-978C-6CC2-224DD1C091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7C5FFC-3FEB-70FA-2EB2-BB6187EE1D11}"/>
              </a:ext>
            </a:extLst>
          </p:cNvPr>
          <p:cNvSpPr>
            <a:spLocks noGrp="1"/>
          </p:cNvSpPr>
          <p:nvPr>
            <p:ph type="dt" sz="half" idx="10"/>
          </p:nvPr>
        </p:nvSpPr>
        <p:spPr/>
        <p:txBody>
          <a:bodyPr/>
          <a:lstStyle/>
          <a:p>
            <a:fld id="{906443DA-02D1-8343-8EEE-EA258BE39198}" type="datetime1">
              <a:rPr lang="en-US" smtClean="0"/>
              <a:t>04-Mar-25</a:t>
            </a:fld>
            <a:endParaRPr lang="en-US"/>
          </a:p>
        </p:txBody>
      </p:sp>
      <p:sp>
        <p:nvSpPr>
          <p:cNvPr id="6" name="Footer Placeholder 5">
            <a:extLst>
              <a:ext uri="{FF2B5EF4-FFF2-40B4-BE49-F238E27FC236}">
                <a16:creationId xmlns:a16="http://schemas.microsoft.com/office/drawing/2014/main" id="{9272A44F-957B-A576-7DBB-6A5E61912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186A3-0602-6719-368B-BBDA01EF930E}"/>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1034645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D262-A963-EA65-4321-46B1966A323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8E6D66-AF46-3993-DCA1-6286F919A2F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186C2F-0094-1CE6-B84D-F4A0E976983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74A2EC-4D19-E073-A5D9-B7AFABCA9A3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68B80-25CF-E127-754E-CE87D0EAD83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C70BDC-ED51-C591-F796-D85E2C9DA268}"/>
              </a:ext>
            </a:extLst>
          </p:cNvPr>
          <p:cNvSpPr>
            <a:spLocks noGrp="1"/>
          </p:cNvSpPr>
          <p:nvPr>
            <p:ph type="dt" sz="half" idx="10"/>
          </p:nvPr>
        </p:nvSpPr>
        <p:spPr/>
        <p:txBody>
          <a:bodyPr/>
          <a:lstStyle/>
          <a:p>
            <a:fld id="{F8D4319A-C53C-EE46-B9C3-0BEF11653D71}" type="datetime1">
              <a:rPr lang="en-US" smtClean="0"/>
              <a:t>04-Mar-25</a:t>
            </a:fld>
            <a:endParaRPr lang="en-US"/>
          </a:p>
        </p:txBody>
      </p:sp>
      <p:sp>
        <p:nvSpPr>
          <p:cNvPr id="8" name="Footer Placeholder 7">
            <a:extLst>
              <a:ext uri="{FF2B5EF4-FFF2-40B4-BE49-F238E27FC236}">
                <a16:creationId xmlns:a16="http://schemas.microsoft.com/office/drawing/2014/main" id="{768E0F9E-DD68-9856-2F2D-7B4959E470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A0890-9FFB-64A4-3538-B24EA6724F6D}"/>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3877738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80E8-9D17-4B18-981F-371D6DBD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3E6960-1320-363A-0E60-7BB9A1013BFB}"/>
              </a:ext>
            </a:extLst>
          </p:cNvPr>
          <p:cNvSpPr>
            <a:spLocks noGrp="1"/>
          </p:cNvSpPr>
          <p:nvPr>
            <p:ph type="dt" sz="half" idx="10"/>
          </p:nvPr>
        </p:nvSpPr>
        <p:spPr/>
        <p:txBody>
          <a:bodyPr/>
          <a:lstStyle/>
          <a:p>
            <a:fld id="{229F8898-5D8F-CB47-BF74-A0D4F4A4EA39}" type="datetime1">
              <a:rPr lang="en-US" smtClean="0"/>
              <a:t>04-Mar-25</a:t>
            </a:fld>
            <a:endParaRPr lang="en-US"/>
          </a:p>
        </p:txBody>
      </p:sp>
      <p:sp>
        <p:nvSpPr>
          <p:cNvPr id="4" name="Footer Placeholder 3">
            <a:extLst>
              <a:ext uri="{FF2B5EF4-FFF2-40B4-BE49-F238E27FC236}">
                <a16:creationId xmlns:a16="http://schemas.microsoft.com/office/drawing/2014/main" id="{1E266733-11CB-24EC-E942-F955F9FC69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C068DB-C5D9-91C4-A7FB-72084BB94F08}"/>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429932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7D819-9DD4-355F-7A68-B314AEDDD168}"/>
              </a:ext>
            </a:extLst>
          </p:cNvPr>
          <p:cNvSpPr>
            <a:spLocks noGrp="1"/>
          </p:cNvSpPr>
          <p:nvPr>
            <p:ph type="dt" sz="half" idx="10"/>
          </p:nvPr>
        </p:nvSpPr>
        <p:spPr/>
        <p:txBody>
          <a:bodyPr/>
          <a:lstStyle/>
          <a:p>
            <a:fld id="{3B5B3C96-1221-E849-B98A-F8038AC8D2C7}" type="datetime1">
              <a:rPr lang="en-US" smtClean="0"/>
              <a:t>04-Mar-25</a:t>
            </a:fld>
            <a:endParaRPr lang="en-US"/>
          </a:p>
        </p:txBody>
      </p:sp>
      <p:sp>
        <p:nvSpPr>
          <p:cNvPr id="3" name="Footer Placeholder 2">
            <a:extLst>
              <a:ext uri="{FF2B5EF4-FFF2-40B4-BE49-F238E27FC236}">
                <a16:creationId xmlns:a16="http://schemas.microsoft.com/office/drawing/2014/main" id="{65965795-C5F3-5F56-65C0-19DE3C912E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B71CB-BA66-590D-46F8-3E4A4764DE45}"/>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709167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1AD7-E027-5A72-2196-CF1F369A0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2D515A-9DA4-5D69-BF2E-496A074195A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D6879-094F-8C66-FAD2-5307DD9AF09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56FE1-F154-8F50-E38C-41715ED50177}"/>
              </a:ext>
            </a:extLst>
          </p:cNvPr>
          <p:cNvSpPr>
            <a:spLocks noGrp="1"/>
          </p:cNvSpPr>
          <p:nvPr>
            <p:ph type="dt" sz="half" idx="10"/>
          </p:nvPr>
        </p:nvSpPr>
        <p:spPr/>
        <p:txBody>
          <a:bodyPr/>
          <a:lstStyle/>
          <a:p>
            <a:fld id="{ABCE9DCD-223B-1B46-9DCC-5BB4CECEF768}" type="datetime1">
              <a:rPr lang="en-US" smtClean="0"/>
              <a:t>04-Mar-25</a:t>
            </a:fld>
            <a:endParaRPr lang="en-US"/>
          </a:p>
        </p:txBody>
      </p:sp>
      <p:sp>
        <p:nvSpPr>
          <p:cNvPr id="6" name="Footer Placeholder 5">
            <a:extLst>
              <a:ext uri="{FF2B5EF4-FFF2-40B4-BE49-F238E27FC236}">
                <a16:creationId xmlns:a16="http://schemas.microsoft.com/office/drawing/2014/main" id="{3B2209DB-C803-8BA6-AE66-7A99750C3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CBCBC-8189-1A5A-2AA9-27914465EE6D}"/>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1592767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FE65-FF68-15FE-994D-626D05229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43DA9B-1388-6D76-786C-68AC0C16A446}"/>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7DB46F-1882-7F68-3EF4-2999FA9288B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B7AD7-DD62-D116-26B9-C4332974CF92}"/>
              </a:ext>
            </a:extLst>
          </p:cNvPr>
          <p:cNvSpPr>
            <a:spLocks noGrp="1"/>
          </p:cNvSpPr>
          <p:nvPr>
            <p:ph type="dt" sz="half" idx="10"/>
          </p:nvPr>
        </p:nvSpPr>
        <p:spPr/>
        <p:txBody>
          <a:bodyPr/>
          <a:lstStyle/>
          <a:p>
            <a:fld id="{6961DB03-D975-AE42-8630-6D839C6FB7A2}" type="datetime1">
              <a:rPr lang="en-US" smtClean="0"/>
              <a:t>04-Mar-25</a:t>
            </a:fld>
            <a:endParaRPr lang="en-US"/>
          </a:p>
        </p:txBody>
      </p:sp>
      <p:sp>
        <p:nvSpPr>
          <p:cNvPr id="6" name="Footer Placeholder 5">
            <a:extLst>
              <a:ext uri="{FF2B5EF4-FFF2-40B4-BE49-F238E27FC236}">
                <a16:creationId xmlns:a16="http://schemas.microsoft.com/office/drawing/2014/main" id="{67857356-E970-6C82-0048-A0C0ECCE56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66EEF-3127-1A09-ACCC-C4CF435DF329}"/>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4233412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6317-08C6-E49A-2B23-9258E0FC0D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75D16-37F7-66A3-7638-1804AC3205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21509-CC92-4406-CE59-3DACE208C47E}"/>
              </a:ext>
            </a:extLst>
          </p:cNvPr>
          <p:cNvSpPr>
            <a:spLocks noGrp="1"/>
          </p:cNvSpPr>
          <p:nvPr>
            <p:ph type="dt" sz="half" idx="10"/>
          </p:nvPr>
        </p:nvSpPr>
        <p:spPr/>
        <p:txBody>
          <a:bodyPr/>
          <a:lstStyle/>
          <a:p>
            <a:fld id="{367465C4-5A7B-5449-B5DD-FC7D075AFD2B}" type="datetime1">
              <a:rPr lang="en-US" smtClean="0"/>
              <a:t>04-Mar-25</a:t>
            </a:fld>
            <a:endParaRPr lang="en-US"/>
          </a:p>
        </p:txBody>
      </p:sp>
      <p:sp>
        <p:nvSpPr>
          <p:cNvPr id="5" name="Footer Placeholder 4">
            <a:extLst>
              <a:ext uri="{FF2B5EF4-FFF2-40B4-BE49-F238E27FC236}">
                <a16:creationId xmlns:a16="http://schemas.microsoft.com/office/drawing/2014/main" id="{89BE3F54-43CE-134E-7DF3-1F7363795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B955D-D790-C0A9-7417-41069AABD34F}"/>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363759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A blue and orange circles&#10;&#10;Description automatically generated with medium confidence">
            <a:extLst>
              <a:ext uri="{FF2B5EF4-FFF2-40B4-BE49-F238E27FC236}">
                <a16:creationId xmlns:a16="http://schemas.microsoft.com/office/drawing/2014/main" id="{DAE025A6-D444-F4D9-0991-3CC4755F7FC1}"/>
              </a:ext>
            </a:extLst>
          </p:cNvPr>
          <p:cNvPicPr>
            <a:picLocks noChangeAspect="1"/>
          </p:cNvPicPr>
          <p:nvPr userDrawn="1"/>
        </p:nvPicPr>
        <p:blipFill>
          <a:blip r:embed="rId2"/>
          <a:stretch>
            <a:fillRect/>
          </a:stretch>
        </p:blipFill>
        <p:spPr>
          <a:xfrm>
            <a:off x="0" y="0"/>
            <a:ext cx="12267344" cy="6900381"/>
          </a:xfrm>
          <a:prstGeom prst="rect">
            <a:avLst/>
          </a:prstGeom>
        </p:spPr>
      </p:pic>
      <p:sp>
        <p:nvSpPr>
          <p:cNvPr id="14" name="Text Placeholder 13">
            <a:extLst>
              <a:ext uri="{FF2B5EF4-FFF2-40B4-BE49-F238E27FC236}">
                <a16:creationId xmlns:a16="http://schemas.microsoft.com/office/drawing/2014/main" id="{994A835D-5994-D051-724F-2581A4E91744}"/>
              </a:ext>
            </a:extLst>
          </p:cNvPr>
          <p:cNvSpPr>
            <a:spLocks noGrp="1"/>
          </p:cNvSpPr>
          <p:nvPr>
            <p:ph type="body" sz="quarter" idx="10"/>
          </p:nvPr>
        </p:nvSpPr>
        <p:spPr>
          <a:xfrm>
            <a:off x="4124960" y="3325651"/>
            <a:ext cx="7384041" cy="847450"/>
          </a:xfrm>
        </p:spPr>
        <p:txBody>
          <a:bodyPr>
            <a:noAutofit/>
          </a:bodyPr>
          <a:lstStyle>
            <a:lvl1pPr marL="0" indent="0">
              <a:buNone/>
              <a:defRPr kumimoji="0" lang="en-US" sz="7000" b="1" i="0" u="none" strike="noStrike" kern="1200" cap="none" spc="0" normalizeH="0" baseline="0" dirty="0">
                <a:ln>
                  <a:noFill/>
                </a:ln>
                <a:solidFill>
                  <a:srgbClr val="013D54"/>
                </a:solidFill>
                <a:effectLst/>
                <a:uLnTx/>
                <a:uFillTx/>
                <a:latin typeface="Avenir Next Demi Bold" panose="020B0503020202020204" pitchFamily="34" charset="0"/>
                <a:ea typeface="+mj-ea"/>
                <a:cs typeface="+mj-cs"/>
              </a:defRPr>
            </a:lvl1pPr>
          </a:lstStyle>
          <a:p>
            <a:pPr lvl="0"/>
            <a:endParaRPr lang="en-US" dirty="0"/>
          </a:p>
        </p:txBody>
      </p:sp>
      <p:sp>
        <p:nvSpPr>
          <p:cNvPr id="18" name="TextBox 17">
            <a:extLst>
              <a:ext uri="{FF2B5EF4-FFF2-40B4-BE49-F238E27FC236}">
                <a16:creationId xmlns:a16="http://schemas.microsoft.com/office/drawing/2014/main" id="{DFA89882-2470-4D43-607C-2B8A3FF399FB}"/>
              </a:ext>
            </a:extLst>
          </p:cNvPr>
          <p:cNvSpPr txBox="1"/>
          <p:nvPr userDrawn="1"/>
        </p:nvSpPr>
        <p:spPr>
          <a:xfrm>
            <a:off x="8654058" y="6542905"/>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808285"/>
                </a:solidFill>
                <a:effectLst/>
                <a:latin typeface="Avenir Next Demi Bold" panose="020B0503020202020204"/>
              </a:rPr>
              <a:t>© 2024 Quantum Connections LLC. All Rights Reserved.</a:t>
            </a:r>
            <a:endParaRPr lang="en-US" sz="1800" b="0" dirty="0">
              <a:solidFill>
                <a:srgbClr val="808285"/>
              </a:solidFill>
              <a:effectLst/>
              <a:latin typeface="Avenir Next Demi Bold" panose="020B0503020202020204"/>
            </a:endParaRPr>
          </a:p>
        </p:txBody>
      </p:sp>
      <p:sp>
        <p:nvSpPr>
          <p:cNvPr id="3" name="Slide Number Placeholder 26">
            <a:extLst>
              <a:ext uri="{FF2B5EF4-FFF2-40B4-BE49-F238E27FC236}">
                <a16:creationId xmlns:a16="http://schemas.microsoft.com/office/drawing/2014/main" id="{26DEF249-1F48-9C13-F0B9-D13875BE7B2B}"/>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3122525318"/>
      </p:ext>
    </p:extLst>
  </p:cSld>
  <p:clrMapOvr>
    <a:masterClrMapping/>
  </p:clrMapOvr>
  <p:extLst>
    <p:ext uri="{DCECCB84-F9BA-43D5-87BE-67443E8EF086}">
      <p15:sldGuideLst xmlns:p15="http://schemas.microsoft.com/office/powerpoint/2012/main">
        <p15:guide id="1" orient="horz" pos="2592">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C395A-16E6-C492-E5C2-B16F58F7DF7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784811-73EB-3E56-77D9-DFB21584A8A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003D1-8106-2286-9BF6-553873CC27ED}"/>
              </a:ext>
            </a:extLst>
          </p:cNvPr>
          <p:cNvSpPr>
            <a:spLocks noGrp="1"/>
          </p:cNvSpPr>
          <p:nvPr>
            <p:ph type="dt" sz="half" idx="10"/>
          </p:nvPr>
        </p:nvSpPr>
        <p:spPr/>
        <p:txBody>
          <a:bodyPr/>
          <a:lstStyle/>
          <a:p>
            <a:fld id="{DF32A39B-6872-D04E-9330-A88C0140AA2F}" type="datetime1">
              <a:rPr lang="en-US" smtClean="0"/>
              <a:t>04-Mar-25</a:t>
            </a:fld>
            <a:endParaRPr lang="en-US"/>
          </a:p>
        </p:txBody>
      </p:sp>
      <p:sp>
        <p:nvSpPr>
          <p:cNvPr id="5" name="Footer Placeholder 4">
            <a:extLst>
              <a:ext uri="{FF2B5EF4-FFF2-40B4-BE49-F238E27FC236}">
                <a16:creationId xmlns:a16="http://schemas.microsoft.com/office/drawing/2014/main" id="{17138C4D-9CE3-AE2F-53E9-E839E0AAB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7054B-936D-B657-2C57-77C20027C0B3}"/>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26194184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defRPr sz="2000" b="0" i="0" spc="31" baseline="0">
                <a:solidFill>
                  <a:srgbClr val="666666"/>
                </a:solidFill>
                <a:latin typeface="Franklin Gothic Book" panose="020B0503020102020204" pitchFamily="34" charset="0"/>
              </a:defRPr>
            </a:lvl2pPr>
            <a:lvl3pPr>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1" y="924060"/>
            <a:ext cx="10477500"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bg1"/>
                </a:solidFill>
              </a:rPr>
              <a:t> </a:t>
            </a:r>
          </a:p>
        </p:txBody>
      </p:sp>
      <p:sp>
        <p:nvSpPr>
          <p:cNvPr id="5" name="TextBox 4">
            <a:extLst>
              <a:ext uri="{FF2B5EF4-FFF2-40B4-BE49-F238E27FC236}">
                <a16:creationId xmlns:a16="http://schemas.microsoft.com/office/drawing/2014/main" id="{8F59C1D0-9D7F-106C-C199-BCCF4B260C6B}"/>
              </a:ext>
            </a:extLst>
          </p:cNvPr>
          <p:cNvSpPr txBox="1"/>
          <p:nvPr userDrawn="1"/>
        </p:nvSpPr>
        <p:spPr>
          <a:xfrm>
            <a:off x="4189027" y="6484290"/>
            <a:ext cx="3813947"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2025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2657767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A close up of a black background&#10;&#10;Description automatically generated">
            <a:extLst>
              <a:ext uri="{FF2B5EF4-FFF2-40B4-BE49-F238E27FC236}">
                <a16:creationId xmlns:a16="http://schemas.microsoft.com/office/drawing/2014/main" id="{9A2EDC32-A791-C23C-EFB8-277ECA6B4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530"/>
            <a:ext cx="12006315" cy="6718846"/>
          </a:xfrm>
          <a:prstGeom prst="rect">
            <a:avLst/>
          </a:prstGeom>
        </p:spPr>
      </p:pic>
      <p:sp>
        <p:nvSpPr>
          <p:cNvPr id="2" name="TextBox 1">
            <a:extLst>
              <a:ext uri="{FF2B5EF4-FFF2-40B4-BE49-F238E27FC236}">
                <a16:creationId xmlns:a16="http://schemas.microsoft.com/office/drawing/2014/main" id="{A1F7A33D-A0AE-FC5B-EC92-A0C1DABEA190}"/>
              </a:ext>
            </a:extLst>
          </p:cNvPr>
          <p:cNvSpPr txBox="1"/>
          <p:nvPr userDrawn="1"/>
        </p:nvSpPr>
        <p:spPr>
          <a:xfrm>
            <a:off x="8061076" y="6517160"/>
            <a:ext cx="6096000" cy="784830"/>
          </a:xfrm>
          <a:prstGeom prst="rect">
            <a:avLst/>
          </a:prstGeom>
          <a:noFill/>
        </p:spPr>
        <p:txBody>
          <a:bodyPr wrap="square">
            <a:spAutoFit/>
          </a:bodyPr>
          <a:lstStyle/>
          <a:p>
            <a:pPr marL="0" marR="0" algn="l">
              <a:spcBef>
                <a:spcPts val="0"/>
              </a:spcBef>
              <a:spcAft>
                <a:spcPts val="0"/>
              </a:spcAft>
            </a:pPr>
            <a:r>
              <a:rPr lang="en-US" sz="900" b="0" i="0" u="none" strike="noStrike" dirty="0">
                <a:solidFill>
                  <a:srgbClr val="666666"/>
                </a:solidFill>
                <a:effectLst/>
                <a:latin typeface="Franklin Gothic Book" panose="020B0503020102020204" pitchFamily="34" charset="0"/>
              </a:rPr>
              <a:t>© 2025 Quantum Connections. All Rights Reserved.</a:t>
            </a:r>
          </a:p>
          <a:p>
            <a:br>
              <a:rPr lang="en-US" sz="1800" dirty="0">
                <a:latin typeface="Franklin Gothic Book" panose="020B0503020102020204" pitchFamily="34" charset="0"/>
              </a:rPr>
            </a:br>
            <a:endParaRPr lang="en-US" sz="1800" dirty="0">
              <a:latin typeface="Franklin Gothic Book" panose="020B0503020102020204" pitchFamily="34" charset="0"/>
            </a:endParaRPr>
          </a:p>
        </p:txBody>
      </p:sp>
      <p:sp>
        <p:nvSpPr>
          <p:cNvPr id="3" name="Slide Number Placeholder 4">
            <a:extLst>
              <a:ext uri="{FF2B5EF4-FFF2-40B4-BE49-F238E27FC236}">
                <a16:creationId xmlns:a16="http://schemas.microsoft.com/office/drawing/2014/main" id="{E3842663-0153-28F4-B477-E57BBE13E738}"/>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lumMod val="50000"/>
                  </a:schemeClr>
                </a:solidFill>
              </a:rPr>
              <a:pPr algn="l"/>
              <a:t>‹#›</a:t>
            </a:fld>
            <a:r>
              <a:rPr lang="en-US" sz="1200" dirty="0">
                <a:solidFill>
                  <a:schemeClr val="bg1">
                    <a:lumMod val="50000"/>
                  </a:schemeClr>
                </a:solidFill>
              </a:rPr>
              <a:t> </a:t>
            </a:r>
          </a:p>
        </p:txBody>
      </p:sp>
    </p:spTree>
    <p:extLst>
      <p:ext uri="{BB962C8B-B14F-4D97-AF65-F5344CB8AC3E}">
        <p14:creationId xmlns:p14="http://schemas.microsoft.com/office/powerpoint/2010/main" val="1917701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QC_Title and Content">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tx1">
                    <a:lumMod val="50000"/>
                    <a:lumOff val="50000"/>
                  </a:schemeClr>
                </a:solidFill>
              </a:rPr>
              <a:pPr algn="l"/>
              <a:t>‹#›</a:t>
            </a:fld>
            <a:r>
              <a:rPr lang="en-US" sz="1200" dirty="0">
                <a:solidFill>
                  <a:schemeClr val="tx1">
                    <a:lumMod val="50000"/>
                    <a:lumOff val="50000"/>
                  </a:schemeClr>
                </a:solidFill>
              </a:rPr>
              <a:t> </a:t>
            </a:r>
          </a:p>
        </p:txBody>
      </p:sp>
      <p:sp>
        <p:nvSpPr>
          <p:cNvPr id="3" name="TextBox 2">
            <a:extLst>
              <a:ext uri="{FF2B5EF4-FFF2-40B4-BE49-F238E27FC236}">
                <a16:creationId xmlns:a16="http://schemas.microsoft.com/office/drawing/2014/main" id="{08F29649-4BF3-C3EC-E038-8A80DD8E130A}"/>
              </a:ext>
            </a:extLst>
          </p:cNvPr>
          <p:cNvSpPr txBox="1"/>
          <p:nvPr userDrawn="1"/>
        </p:nvSpPr>
        <p:spPr>
          <a:xfrm>
            <a:off x="9371165" y="6518593"/>
            <a:ext cx="6096000" cy="784830"/>
          </a:xfrm>
          <a:prstGeom prst="rect">
            <a:avLst/>
          </a:prstGeom>
          <a:noFill/>
        </p:spPr>
        <p:txBody>
          <a:bodyPr wrap="square">
            <a:spAutoFit/>
          </a:bodyPr>
          <a:lstStyle/>
          <a:p>
            <a:pPr marL="0" marR="0" algn="l">
              <a:spcBef>
                <a:spcPts val="0"/>
              </a:spcBef>
              <a:spcAft>
                <a:spcPts val="0"/>
              </a:spcAft>
            </a:pPr>
            <a:r>
              <a:rPr lang="en-US" sz="900" b="0" i="0" u="none" strike="noStrike" dirty="0">
                <a:solidFill>
                  <a:srgbClr val="666666"/>
                </a:solidFill>
                <a:effectLst/>
                <a:latin typeface="Franklin Gothic Book" panose="020B0503020102020204" pitchFamily="34" charset="0"/>
              </a:rPr>
              <a:t>© 2025 Quantum Connections. All Rights Reserved.</a:t>
            </a:r>
          </a:p>
          <a:p>
            <a:br>
              <a:rPr lang="en-US" sz="1800" dirty="0">
                <a:latin typeface="Franklin Gothic Book" panose="020B0503020102020204" pitchFamily="34" charset="0"/>
              </a:rPr>
            </a:br>
            <a:endParaRPr lang="en-US" sz="1800" dirty="0">
              <a:latin typeface="Franklin Gothic Book" panose="020B0503020102020204" pitchFamily="34" charset="0"/>
            </a:endParaRPr>
          </a:p>
        </p:txBody>
      </p:sp>
    </p:spTree>
    <p:extLst>
      <p:ext uri="{BB962C8B-B14F-4D97-AF65-F5344CB8AC3E}">
        <p14:creationId xmlns:p14="http://schemas.microsoft.com/office/powerpoint/2010/main" val="2846378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blue and white gradient&#10;&#10;Description automatically generated">
            <a:extLst>
              <a:ext uri="{FF2B5EF4-FFF2-40B4-BE49-F238E27FC236}">
                <a16:creationId xmlns:a16="http://schemas.microsoft.com/office/drawing/2014/main" id="{B1BBACAD-CD6E-C637-1790-08A29569C9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16EF0C-D0B2-10A2-F6A2-5AA827288203}"/>
              </a:ext>
            </a:extLst>
          </p:cNvPr>
          <p:cNvSpPr>
            <a:spLocks noGrp="1"/>
          </p:cNvSpPr>
          <p:nvPr>
            <p:ph type="title"/>
          </p:nvPr>
        </p:nvSpPr>
        <p:spPr>
          <a:xfrm>
            <a:off x="1100380" y="769872"/>
            <a:ext cx="9717437" cy="2964766"/>
          </a:xfrm>
        </p:spPr>
        <p:txBody>
          <a:bodyPr anchor="b">
            <a:noAutofit/>
          </a:bodyPr>
          <a:lstStyle>
            <a:lvl1pPr algn="ctr" defTabSz="914377" rtl="0" eaLnBrk="1" latinLnBrk="0" hangingPunct="1">
              <a:lnSpc>
                <a:spcPct val="90000"/>
              </a:lnSpc>
              <a:spcBef>
                <a:spcPct val="0"/>
              </a:spcBef>
              <a:buNone/>
              <a:defRPr kumimoji="0" lang="en-US" sz="4800" b="1" i="0" u="none" strike="noStrike" kern="1200" cap="none" spc="0" normalizeH="0" baseline="0" dirty="0">
                <a:ln>
                  <a:noFill/>
                </a:ln>
                <a:solidFill>
                  <a:schemeClr val="bg1"/>
                </a:solidFill>
                <a:effectLst/>
                <a:uLnTx/>
                <a:uFillTx/>
                <a:latin typeface="Avenir Next Demi Bold" panose="020B0503020202020204" pitchFamily="34" charset="0"/>
                <a:ea typeface="+mj-ea"/>
                <a:cs typeface="+mj-cs"/>
              </a:defRPr>
            </a:lvl1pPr>
          </a:lstStyle>
          <a:p>
            <a:r>
              <a:rPr lang="en-US" dirty="0"/>
              <a:t>Click to edit Master title style</a:t>
            </a:r>
          </a:p>
        </p:txBody>
      </p:sp>
      <p:sp>
        <p:nvSpPr>
          <p:cNvPr id="9" name="Text Placeholder 8">
            <a:extLst>
              <a:ext uri="{FF2B5EF4-FFF2-40B4-BE49-F238E27FC236}">
                <a16:creationId xmlns:a16="http://schemas.microsoft.com/office/drawing/2014/main" id="{1B18EC46-0929-994A-54AE-DDED24CFCA3C}"/>
              </a:ext>
            </a:extLst>
          </p:cNvPr>
          <p:cNvSpPr>
            <a:spLocks noGrp="1"/>
          </p:cNvSpPr>
          <p:nvPr>
            <p:ph type="body" sz="quarter" idx="13"/>
          </p:nvPr>
        </p:nvSpPr>
        <p:spPr>
          <a:xfrm>
            <a:off x="1100382" y="3842857"/>
            <a:ext cx="9717436" cy="1281113"/>
          </a:xfrm>
        </p:spPr>
        <p:txBody>
          <a:bodyPr/>
          <a:lstStyle>
            <a:lvl1pPr marL="0" indent="0" algn="ctr" defTabSz="914377" rtl="0" eaLnBrk="1" latinLnBrk="0" hangingPunct="1">
              <a:buNone/>
              <a:defRPr lang="en-US" sz="2800" i="1" kern="1200" spc="31" dirty="0" smtClean="0">
                <a:solidFill>
                  <a:schemeClr val="bg1"/>
                </a:solidFill>
                <a:latin typeface="Corbel" panose="020B0503020204020204" pitchFamily="34" charset="0"/>
                <a:ea typeface="+mn-ea"/>
                <a:cs typeface="+mn-cs"/>
              </a:defRPr>
            </a:lvl1pPr>
            <a:lvl2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2pPr>
            <a:lvl3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3pPr>
            <a:lvl4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4pPr>
            <a:lvl5pPr marL="0" algn="l" defTabSz="914377" rtl="0" eaLnBrk="1" latinLnBrk="0" hangingPunct="1">
              <a:defRPr lang="en-US" sz="2800" i="1" kern="1200" spc="31" dirty="0">
                <a:solidFill>
                  <a:srgbClr val="808285"/>
                </a:solidFill>
                <a:latin typeface="Corbel" panose="020B0503020204020204" pitchFamily="34" charset="0"/>
                <a:ea typeface="+mn-ea"/>
                <a:cs typeface="+mn-cs"/>
              </a:defRPr>
            </a:lvl5pPr>
          </a:lstStyle>
          <a:p>
            <a:pPr lvl="0"/>
            <a:r>
              <a:rPr lang="en-US" dirty="0"/>
              <a:t>Click to edit Master text styles</a:t>
            </a:r>
          </a:p>
        </p:txBody>
      </p:sp>
      <p:sp>
        <p:nvSpPr>
          <p:cNvPr id="6" name="Slide Number Placeholder 4">
            <a:extLst>
              <a:ext uri="{FF2B5EF4-FFF2-40B4-BE49-F238E27FC236}">
                <a16:creationId xmlns:a16="http://schemas.microsoft.com/office/drawing/2014/main" id="{BCF22951-C33D-2FC2-1ECE-9535B0C1A4AF}"/>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tx1">
                    <a:lumMod val="50000"/>
                    <a:lumOff val="50000"/>
                  </a:schemeClr>
                </a:solidFill>
              </a:rPr>
              <a:t> </a:t>
            </a:r>
          </a:p>
        </p:txBody>
      </p:sp>
      <p:sp>
        <p:nvSpPr>
          <p:cNvPr id="7" name="TextBox 6">
            <a:extLst>
              <a:ext uri="{FF2B5EF4-FFF2-40B4-BE49-F238E27FC236}">
                <a16:creationId xmlns:a16="http://schemas.microsoft.com/office/drawing/2014/main" id="{93BC416F-4C79-C117-3E33-40720361CFE8}"/>
              </a:ext>
            </a:extLst>
          </p:cNvPr>
          <p:cNvSpPr txBox="1"/>
          <p:nvPr userDrawn="1"/>
        </p:nvSpPr>
        <p:spPr>
          <a:xfrm>
            <a:off x="9344660" y="6517160"/>
            <a:ext cx="6096000" cy="784830"/>
          </a:xfrm>
          <a:prstGeom prst="rect">
            <a:avLst/>
          </a:prstGeom>
          <a:noFill/>
        </p:spPr>
        <p:txBody>
          <a:bodyPr wrap="square">
            <a:spAutoFit/>
          </a:bodyPr>
          <a:lstStyle/>
          <a:p>
            <a:pPr marL="0" marR="0" algn="l">
              <a:spcBef>
                <a:spcPts val="0"/>
              </a:spcBef>
              <a:spcAft>
                <a:spcPts val="0"/>
              </a:spcAft>
            </a:pPr>
            <a:r>
              <a:rPr lang="en-US" sz="900" b="0" i="0" u="none" strike="noStrike" dirty="0">
                <a:solidFill>
                  <a:srgbClr val="D7E1E5"/>
                </a:solidFill>
                <a:effectLst/>
                <a:latin typeface="Franklin Gothic Book" panose="020B0503020102020204" pitchFamily="34" charset="0"/>
              </a:rPr>
              <a:t>© 2025 Quantum Connections. All Rights Reserved.</a:t>
            </a:r>
          </a:p>
          <a:p>
            <a:br>
              <a:rPr lang="en-US" sz="1800" dirty="0">
                <a:latin typeface="Franklin Gothic Book" panose="020B0503020102020204" pitchFamily="34" charset="0"/>
              </a:rPr>
            </a:br>
            <a:endParaRPr lang="en-US" sz="1800" dirty="0">
              <a:latin typeface="Franklin Gothic Book" panose="020B0503020102020204" pitchFamily="34" charset="0"/>
            </a:endParaRPr>
          </a:p>
        </p:txBody>
      </p:sp>
    </p:spTree>
    <p:extLst>
      <p:ext uri="{BB962C8B-B14F-4D97-AF65-F5344CB8AC3E}">
        <p14:creationId xmlns:p14="http://schemas.microsoft.com/office/powerpoint/2010/main" val="4289002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A6591-FB84-DFEB-F2EA-36324BFD389E}"/>
              </a:ext>
            </a:extLst>
          </p:cNvPr>
          <p:cNvSpPr>
            <a:spLocks noGrp="1"/>
          </p:cNvSpPr>
          <p:nvPr>
            <p:ph type="dt" sz="half" idx="10"/>
          </p:nvPr>
        </p:nvSpPr>
        <p:spPr/>
        <p:txBody>
          <a:bodyPr/>
          <a:lstStyle/>
          <a:p>
            <a:fld id="{03ED7BF6-7C00-864D-96B5-7F554F6C5B58}" type="datetime1">
              <a:rPr lang="en-US" smtClean="0"/>
              <a:t>04-Mar-25</a:t>
            </a:fld>
            <a:endParaRPr lang="en-US"/>
          </a:p>
        </p:txBody>
      </p:sp>
      <p:sp>
        <p:nvSpPr>
          <p:cNvPr id="5" name="Footer Placeholder 4">
            <a:extLst>
              <a:ext uri="{FF2B5EF4-FFF2-40B4-BE49-F238E27FC236}">
                <a16:creationId xmlns:a16="http://schemas.microsoft.com/office/drawing/2014/main" id="{08BC6807-3306-67EF-A5F7-61D21B87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F7EB3-7416-9353-0788-A4588792B220}"/>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37087652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defRPr sz="2000" b="0" i="0" spc="31" baseline="0">
                <a:solidFill>
                  <a:srgbClr val="666666"/>
                </a:solidFill>
                <a:latin typeface="Franklin Gothic Book" panose="020B0503020102020204" pitchFamily="34" charset="0"/>
              </a:defRPr>
            </a:lvl2pPr>
            <a:lvl3pPr>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1" y="924060"/>
            <a:ext cx="10477500"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bg1"/>
                </a:solidFill>
              </a:rPr>
              <a:t> </a:t>
            </a:r>
          </a:p>
        </p:txBody>
      </p:sp>
      <p:sp>
        <p:nvSpPr>
          <p:cNvPr id="4" name="TextBox 3">
            <a:extLst>
              <a:ext uri="{FF2B5EF4-FFF2-40B4-BE49-F238E27FC236}">
                <a16:creationId xmlns:a16="http://schemas.microsoft.com/office/drawing/2014/main" id="{E0A039B4-653A-E899-8F99-B2B4162840B9}"/>
              </a:ext>
            </a:extLst>
          </p:cNvPr>
          <p:cNvSpPr txBox="1"/>
          <p:nvPr userDrawn="1"/>
        </p:nvSpPr>
        <p:spPr>
          <a:xfrm>
            <a:off x="7686253" y="6517160"/>
            <a:ext cx="3813947"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2025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419111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A close up of a black background&#10;&#10;Description automatically generated">
            <a:extLst>
              <a:ext uri="{FF2B5EF4-FFF2-40B4-BE49-F238E27FC236}">
                <a16:creationId xmlns:a16="http://schemas.microsoft.com/office/drawing/2014/main" id="{9A2EDC32-A791-C23C-EFB8-277ECA6B4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530"/>
            <a:ext cx="12006315" cy="6718846"/>
          </a:xfrm>
          <a:prstGeom prst="rect">
            <a:avLst/>
          </a:prstGeom>
        </p:spPr>
      </p:pic>
      <p:sp>
        <p:nvSpPr>
          <p:cNvPr id="5" name="TextBox 4">
            <a:extLst>
              <a:ext uri="{FF2B5EF4-FFF2-40B4-BE49-F238E27FC236}">
                <a16:creationId xmlns:a16="http://schemas.microsoft.com/office/drawing/2014/main" id="{F01C77FB-0C09-4197-7241-92CB112C5229}"/>
              </a:ext>
            </a:extLst>
          </p:cNvPr>
          <p:cNvSpPr txBox="1"/>
          <p:nvPr userDrawn="1"/>
        </p:nvSpPr>
        <p:spPr>
          <a:xfrm>
            <a:off x="7686253" y="6517160"/>
            <a:ext cx="3813947"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666666"/>
                </a:solidFill>
                <a:effectLst/>
                <a:latin typeface="Avenir Next Demi Bold" panose="020B0503020202020204"/>
              </a:rPr>
              <a:t>© 2025 Quantum Connections. All Rights Reserved.</a:t>
            </a:r>
            <a:endParaRPr lang="en-US" sz="1800" b="0" dirty="0">
              <a:solidFill>
                <a:srgbClr val="666666"/>
              </a:solidFill>
              <a:effectLst/>
              <a:latin typeface="Avenir Next Demi Bold" panose="020B0503020202020204"/>
            </a:endParaRPr>
          </a:p>
        </p:txBody>
      </p:sp>
    </p:spTree>
    <p:extLst>
      <p:ext uri="{BB962C8B-B14F-4D97-AF65-F5344CB8AC3E}">
        <p14:creationId xmlns:p14="http://schemas.microsoft.com/office/powerpoint/2010/main" val="3685202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QC_Title and Content">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tx1">
                    <a:lumMod val="50000"/>
                    <a:lumOff val="50000"/>
                  </a:schemeClr>
                </a:solidFill>
              </a:rPr>
              <a:pPr algn="l"/>
              <a:t>‹#›</a:t>
            </a:fld>
            <a:r>
              <a:rPr lang="en-US" sz="1200" dirty="0">
                <a:solidFill>
                  <a:schemeClr val="tx1">
                    <a:lumMod val="50000"/>
                    <a:lumOff val="50000"/>
                  </a:schemeClr>
                </a:solidFill>
              </a:rPr>
              <a:t> </a:t>
            </a:r>
          </a:p>
        </p:txBody>
      </p:sp>
      <p:sp>
        <p:nvSpPr>
          <p:cNvPr id="3" name="TextBox 2">
            <a:extLst>
              <a:ext uri="{FF2B5EF4-FFF2-40B4-BE49-F238E27FC236}">
                <a16:creationId xmlns:a16="http://schemas.microsoft.com/office/drawing/2014/main" id="{14C59B9A-4752-833A-C373-F043395FA740}"/>
              </a:ext>
            </a:extLst>
          </p:cNvPr>
          <p:cNvSpPr txBox="1"/>
          <p:nvPr userDrawn="1"/>
        </p:nvSpPr>
        <p:spPr>
          <a:xfrm>
            <a:off x="7686253" y="6517160"/>
            <a:ext cx="3813947"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666666"/>
                </a:solidFill>
                <a:effectLst/>
                <a:latin typeface="Avenir Next Demi Bold" panose="020B0503020202020204"/>
              </a:rPr>
              <a:t>© 2025 Quantum Connections. All Rights Reserved.</a:t>
            </a:r>
            <a:endParaRPr lang="en-US" sz="1800" b="0" dirty="0">
              <a:solidFill>
                <a:srgbClr val="666666"/>
              </a:solidFill>
              <a:effectLst/>
              <a:latin typeface="Avenir Next Demi Bold" panose="020B0503020202020204"/>
            </a:endParaRPr>
          </a:p>
        </p:txBody>
      </p:sp>
    </p:spTree>
    <p:extLst>
      <p:ext uri="{BB962C8B-B14F-4D97-AF65-F5344CB8AC3E}">
        <p14:creationId xmlns:p14="http://schemas.microsoft.com/office/powerpoint/2010/main" val="1946444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E211-1DF4-BD76-7700-9BE7E93053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015E30-94DD-ECAF-1253-5D1BF76061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C9477B-E385-8E19-F56F-42E0D4B1D98C}"/>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5" name="Footer Placeholder 4">
            <a:extLst>
              <a:ext uri="{FF2B5EF4-FFF2-40B4-BE49-F238E27FC236}">
                <a16:creationId xmlns:a16="http://schemas.microsoft.com/office/drawing/2014/main" id="{0B453D53-26C9-2309-20B2-474CAA80D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B56B5-AF5D-4D0F-6FC2-5FB96B51FD41}"/>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277250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blue and orange circles&#10;&#10;Description automatically generated with medium confidence">
            <a:extLst>
              <a:ext uri="{FF2B5EF4-FFF2-40B4-BE49-F238E27FC236}">
                <a16:creationId xmlns:a16="http://schemas.microsoft.com/office/drawing/2014/main" id="{DAE025A6-D444-F4D9-0991-3CC4755F7FC1}"/>
              </a:ext>
            </a:extLst>
          </p:cNvPr>
          <p:cNvPicPr>
            <a:picLocks noChangeAspect="1"/>
          </p:cNvPicPr>
          <p:nvPr userDrawn="1"/>
        </p:nvPicPr>
        <p:blipFill>
          <a:blip r:embed="rId2"/>
          <a:stretch>
            <a:fillRect/>
          </a:stretch>
        </p:blipFill>
        <p:spPr>
          <a:xfrm>
            <a:off x="0" y="-1"/>
            <a:ext cx="12267344" cy="6900381"/>
          </a:xfrm>
          <a:prstGeom prst="rect">
            <a:avLst/>
          </a:prstGeom>
        </p:spPr>
      </p:pic>
      <p:sp>
        <p:nvSpPr>
          <p:cNvPr id="16" name="Text Placeholder 15">
            <a:extLst>
              <a:ext uri="{FF2B5EF4-FFF2-40B4-BE49-F238E27FC236}">
                <a16:creationId xmlns:a16="http://schemas.microsoft.com/office/drawing/2014/main" id="{42F9E599-1F4A-C69D-E0CB-13B19EDAA43E}"/>
              </a:ext>
            </a:extLst>
          </p:cNvPr>
          <p:cNvSpPr>
            <a:spLocks noGrp="1"/>
          </p:cNvSpPr>
          <p:nvPr>
            <p:ph type="body" sz="quarter" idx="11"/>
          </p:nvPr>
        </p:nvSpPr>
        <p:spPr>
          <a:xfrm>
            <a:off x="4211299" y="3814305"/>
            <a:ext cx="7388225" cy="703262"/>
          </a:xfrm>
        </p:spPr>
        <p:txBody>
          <a:bodyPr/>
          <a:lstStyle>
            <a:lvl1pPr marL="0" indent="0" algn="l" defTabSz="914400" rtl="0" eaLnBrk="1" latinLnBrk="0" hangingPunct="1">
              <a:buNone/>
              <a:defRPr lang="en-US" sz="2800" i="1" kern="1200" spc="30" dirty="0" smtClean="0">
                <a:solidFill>
                  <a:srgbClr val="808285"/>
                </a:solidFill>
                <a:latin typeface="Corbel" panose="020B0503020204020204" pitchFamily="34" charset="0"/>
                <a:ea typeface="+mn-ea"/>
                <a:cs typeface="+mn-cs"/>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994A835D-5994-D051-724F-2581A4E91744}"/>
              </a:ext>
            </a:extLst>
          </p:cNvPr>
          <p:cNvSpPr>
            <a:spLocks noGrp="1"/>
          </p:cNvSpPr>
          <p:nvPr>
            <p:ph type="body" sz="quarter" idx="10"/>
          </p:nvPr>
        </p:nvSpPr>
        <p:spPr>
          <a:xfrm>
            <a:off x="4111322" y="2966855"/>
            <a:ext cx="7488202" cy="847450"/>
          </a:xfrm>
        </p:spPr>
        <p:txBody>
          <a:bodyPr>
            <a:normAutofit/>
          </a:bodyPr>
          <a:lstStyle>
            <a:lvl1pPr marL="0" indent="0">
              <a:buNone/>
              <a:defRPr kumimoji="0" lang="en-US" sz="7000" b="1" i="0" u="none" strike="noStrike" kern="1200" cap="none" spc="0" normalizeH="0" baseline="0" dirty="0">
                <a:ln>
                  <a:noFill/>
                </a:ln>
                <a:solidFill>
                  <a:srgbClr val="013D54"/>
                </a:solidFill>
                <a:effectLst/>
                <a:uLnTx/>
                <a:uFillTx/>
                <a:latin typeface="Avenir Next Demi Bold" panose="020B0503020202020204" pitchFamily="34" charset="0"/>
                <a:ea typeface="+mj-ea"/>
                <a:cs typeface="+mj-cs"/>
              </a:defRPr>
            </a:lvl1pPr>
          </a:lstStyle>
          <a:p>
            <a:pPr lvl="0"/>
            <a:endParaRPr lang="en-US" dirty="0"/>
          </a:p>
        </p:txBody>
      </p:sp>
      <p:sp>
        <p:nvSpPr>
          <p:cNvPr id="18" name="TextBox 17">
            <a:extLst>
              <a:ext uri="{FF2B5EF4-FFF2-40B4-BE49-F238E27FC236}">
                <a16:creationId xmlns:a16="http://schemas.microsoft.com/office/drawing/2014/main" id="{DFA89882-2470-4D43-607C-2B8A3FF399FB}"/>
              </a:ext>
            </a:extLst>
          </p:cNvPr>
          <p:cNvSpPr txBox="1"/>
          <p:nvPr userDrawn="1"/>
        </p:nvSpPr>
        <p:spPr>
          <a:xfrm>
            <a:off x="8654058" y="6542905"/>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808285"/>
                </a:solidFill>
                <a:effectLst/>
                <a:latin typeface="Avenir Next Demi Bold" panose="020B0503020202020204"/>
              </a:rPr>
              <a:t>© 2024 Quantum Connections LLC. All Rights Reserved.</a:t>
            </a:r>
            <a:endParaRPr lang="en-US" sz="1800" b="0" dirty="0">
              <a:solidFill>
                <a:srgbClr val="808285"/>
              </a:solidFill>
              <a:effectLst/>
              <a:latin typeface="Avenir Next Demi Bold" panose="020B0503020202020204"/>
            </a:endParaRPr>
          </a:p>
        </p:txBody>
      </p:sp>
      <p:sp>
        <p:nvSpPr>
          <p:cNvPr id="3" name="Slide Number Placeholder 26">
            <a:extLst>
              <a:ext uri="{FF2B5EF4-FFF2-40B4-BE49-F238E27FC236}">
                <a16:creationId xmlns:a16="http://schemas.microsoft.com/office/drawing/2014/main" id="{80975C9A-C809-C27C-1B11-3191CAFABE71}"/>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a:t>
            </a:fld>
            <a:endParaRPr lang="en-US" dirty="0"/>
          </a:p>
        </p:txBody>
      </p:sp>
    </p:spTree>
    <p:extLst>
      <p:ext uri="{BB962C8B-B14F-4D97-AF65-F5344CB8AC3E}">
        <p14:creationId xmlns:p14="http://schemas.microsoft.com/office/powerpoint/2010/main" val="92577152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A574-70D6-167A-BAC4-B41D4DB8C5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D98F1-5FF3-14D5-4967-85D0DE1C7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7D64C-A7D0-05D7-1DD5-5FAB21DF50A8}"/>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5" name="Footer Placeholder 4">
            <a:extLst>
              <a:ext uri="{FF2B5EF4-FFF2-40B4-BE49-F238E27FC236}">
                <a16:creationId xmlns:a16="http://schemas.microsoft.com/office/drawing/2014/main" id="{D4B3DB2A-27D0-0EB6-AC21-08B52571C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B1BCA-1B4A-0A58-AA7C-89A53937CD6C}"/>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1812160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B293-43E4-521F-3B5B-0D0D304660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7E62E-9D2D-A0EE-4B97-E9ADD308F6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A6046-BC45-3B97-971F-06A2E2E87529}"/>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5" name="Footer Placeholder 4">
            <a:extLst>
              <a:ext uri="{FF2B5EF4-FFF2-40B4-BE49-F238E27FC236}">
                <a16:creationId xmlns:a16="http://schemas.microsoft.com/office/drawing/2014/main" id="{4C9DB1D6-BA12-08AA-18E6-29D1B33D1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FF19B-4B83-635F-066E-865B6902905A}"/>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693052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F0E9-1575-E122-07CE-803C784E3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10E34-8E47-E1FC-D24B-D94F9A961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95526-4422-C555-7902-12A668F8A9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05856-6993-ACCE-933A-7AA0BC96A9BE}"/>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6" name="Footer Placeholder 5">
            <a:extLst>
              <a:ext uri="{FF2B5EF4-FFF2-40B4-BE49-F238E27FC236}">
                <a16:creationId xmlns:a16="http://schemas.microsoft.com/office/drawing/2014/main" id="{2532C71F-D163-03F8-65B2-C0D7FE0F0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61BFF-A578-31DD-9A36-A3C252CAE7C5}"/>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1104106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13D3-7E70-4428-3661-02C1EF6E8B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620EB2-7FAE-A85E-7E9A-15BCFFF98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3FE7A-33F1-8726-B27C-EA1825490C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6CE2F-CC0A-E5EB-475B-2FBB322933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9ECE96-2D08-43E2-A150-0CD9BDFD3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C8175-0D5F-2E21-35BF-E4CCDBD7818D}"/>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8" name="Footer Placeholder 7">
            <a:extLst>
              <a:ext uri="{FF2B5EF4-FFF2-40B4-BE49-F238E27FC236}">
                <a16:creationId xmlns:a16="http://schemas.microsoft.com/office/drawing/2014/main" id="{053ED723-CA6D-3A8E-7A59-FFAB7BDF0B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0FC8E2-599B-F174-84E0-AA14B1B94420}"/>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2014001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C0B7-1AA8-3C03-F6A8-44FC05096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7CC601-ED6A-D8A9-6180-D679DA334811}"/>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4" name="Footer Placeholder 3">
            <a:extLst>
              <a:ext uri="{FF2B5EF4-FFF2-40B4-BE49-F238E27FC236}">
                <a16:creationId xmlns:a16="http://schemas.microsoft.com/office/drawing/2014/main" id="{93643379-60C3-D34C-BD46-F14588ABFD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2A90EC-FC2F-B289-4AA8-A5533CA70386}"/>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25637374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4DF34C-1CC0-0788-A68B-FBAC44298E1F}"/>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3" name="Footer Placeholder 2">
            <a:extLst>
              <a:ext uri="{FF2B5EF4-FFF2-40B4-BE49-F238E27FC236}">
                <a16:creationId xmlns:a16="http://schemas.microsoft.com/office/drawing/2014/main" id="{C90D8B52-0EE5-84C8-42C5-B4DB917637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3E3611-D38F-8843-DD7C-DF05F487015D}"/>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2646144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9804-6CA4-4602-547B-80FB3DBC9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E7421C-AE5B-EA45-262F-404B28E14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41EE9-18FE-DD5D-061E-01CAAED3E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29AB4-A21D-EE42-35C1-0480119A2062}"/>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6" name="Footer Placeholder 5">
            <a:extLst>
              <a:ext uri="{FF2B5EF4-FFF2-40B4-BE49-F238E27FC236}">
                <a16:creationId xmlns:a16="http://schemas.microsoft.com/office/drawing/2014/main" id="{E4351C2B-55A4-0BAC-9552-E444E22DD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FFFDD-BD54-67DC-CAC5-466EE64C4B8F}"/>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1257915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C2C6-31DA-424A-03CA-446A337699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CC0343-061D-845B-E215-202A85B238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635D7-BF00-EBCB-2B93-6CE87B6A9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FE161-86AE-E432-7B4C-323C09456480}"/>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6" name="Footer Placeholder 5">
            <a:extLst>
              <a:ext uri="{FF2B5EF4-FFF2-40B4-BE49-F238E27FC236}">
                <a16:creationId xmlns:a16="http://schemas.microsoft.com/office/drawing/2014/main" id="{B6F52066-4CFA-2E44-F6EC-C3C9696B2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9F4CE-C86A-3579-B033-5CB2281EF7C8}"/>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3087637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AB07-A514-381A-D63D-A6A88CFF0D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3FFE5-047E-BBCD-4380-2F35345B03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CC6A0-0ED2-24A6-998C-9105906D89CB}"/>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5" name="Footer Placeholder 4">
            <a:extLst>
              <a:ext uri="{FF2B5EF4-FFF2-40B4-BE49-F238E27FC236}">
                <a16:creationId xmlns:a16="http://schemas.microsoft.com/office/drawing/2014/main" id="{E64F943D-BA17-34A1-1DAD-B7FB1D839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6367C-4CE6-B8C2-FC82-78BFF0979224}"/>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17700398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4E7950-6490-7573-D138-553DB10D57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0FD0DF-4700-8394-9FBB-507B1F4BC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5D707-B890-BE6A-AE0D-CBE1BDD4A232}"/>
              </a:ext>
            </a:extLst>
          </p:cNvPr>
          <p:cNvSpPr>
            <a:spLocks noGrp="1"/>
          </p:cNvSpPr>
          <p:nvPr>
            <p:ph type="dt" sz="half" idx="10"/>
          </p:nvPr>
        </p:nvSpPr>
        <p:spPr/>
        <p:txBody>
          <a:bodyPr/>
          <a:lstStyle/>
          <a:p>
            <a:fld id="{CABDA86D-4B99-4746-B17E-C950B46FAB97}" type="datetimeFigureOut">
              <a:rPr lang="en-US" smtClean="0"/>
              <a:t>04-Mar-25</a:t>
            </a:fld>
            <a:endParaRPr lang="en-US"/>
          </a:p>
        </p:txBody>
      </p:sp>
      <p:sp>
        <p:nvSpPr>
          <p:cNvPr id="5" name="Footer Placeholder 4">
            <a:extLst>
              <a:ext uri="{FF2B5EF4-FFF2-40B4-BE49-F238E27FC236}">
                <a16:creationId xmlns:a16="http://schemas.microsoft.com/office/drawing/2014/main" id="{80BBE16F-6EF0-A5A5-B2F5-6CE26F090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98618-4900-D2BC-0ECC-E49F389F0827}"/>
              </a:ext>
            </a:extLst>
          </p:cNvPr>
          <p:cNvSpPr>
            <a:spLocks noGrp="1"/>
          </p:cNvSpPr>
          <p:nvPr>
            <p:ph type="sldNum" sz="quarter" idx="12"/>
          </p:nvPr>
        </p:nvSpPr>
        <p:spPr/>
        <p:txBody>
          <a:bodyPr/>
          <a:lstStyle/>
          <a:p>
            <a:fld id="{78768C2E-1AB2-4974-AD46-32FE091EECA0}" type="slidenum">
              <a:rPr lang="en-US" smtClean="0"/>
              <a:t>‹#›</a:t>
            </a:fld>
            <a:endParaRPr lang="en-US"/>
          </a:p>
        </p:txBody>
      </p:sp>
    </p:spTree>
    <p:extLst>
      <p:ext uri="{BB962C8B-B14F-4D97-AF65-F5344CB8AC3E}">
        <p14:creationId xmlns:p14="http://schemas.microsoft.com/office/powerpoint/2010/main" val="91250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a:spcBef>
                <a:spcPts val="300"/>
              </a:spcBef>
              <a:defRPr sz="2000" b="0" i="0" spc="30" baseline="0">
                <a:solidFill>
                  <a:srgbClr val="666666"/>
                </a:solidFill>
                <a:latin typeface="Franklin Gothic Book" panose="020B0503020102020204" pitchFamily="34" charset="0"/>
              </a:defRPr>
            </a:lvl2pPr>
            <a:lvl3pPr>
              <a:defRPr sz="1800" b="0" i="0" spc="30" baseline="0">
                <a:solidFill>
                  <a:srgbClr val="666666"/>
                </a:solidFill>
                <a:latin typeface="Franklin Gothic Book" panose="020B0503020102020204" pitchFamily="34" charset="0"/>
              </a:defRPr>
            </a:lvl3pPr>
            <a:lvl4pPr>
              <a:defRPr b="0" i="0" spc="30" baseline="0">
                <a:solidFill>
                  <a:srgbClr val="666666"/>
                </a:solidFill>
                <a:latin typeface="Franklin Gothic Book" panose="020B0503020102020204" pitchFamily="34" charset="0"/>
              </a:defRPr>
            </a:lvl4pPr>
            <a:lvl5pPr>
              <a:defRPr b="0" i="0" spc="30" baseline="0">
                <a:solidFill>
                  <a:srgbClr val="666666"/>
                </a:solidFill>
                <a:latin typeface="Franklin Gothic Book" panose="020B0503020102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0" y="924058"/>
            <a:ext cx="10477500" cy="525461"/>
          </a:xfrm>
        </p:spPr>
        <p:txBody>
          <a:bodyPr>
            <a:normAutofit/>
          </a:bodyPr>
          <a:lstStyle>
            <a:lvl1pPr marL="0" indent="0">
              <a:buNone/>
              <a:defRPr sz="2400" b="0" i="0" spc="30" baseline="0">
                <a:solidFill>
                  <a:srgbClr val="808285"/>
                </a:solidFill>
                <a:latin typeface="Corbel" panose="020B0503020204020204" pitchFamily="34" charset="0"/>
              </a:defRPr>
            </a:lvl1pPr>
          </a:lstStyle>
          <a:p>
            <a:pPr lvl="0"/>
            <a:r>
              <a:rPr lang="en-US" dirty="0"/>
              <a:t>Slide Sub-Header</a:t>
            </a:r>
          </a:p>
        </p:txBody>
      </p:sp>
      <p:sp>
        <p:nvSpPr>
          <p:cNvPr id="4" name="Slide Number Placeholder 26">
            <a:extLst>
              <a:ext uri="{FF2B5EF4-FFF2-40B4-BE49-F238E27FC236}">
                <a16:creationId xmlns:a16="http://schemas.microsoft.com/office/drawing/2014/main" id="{5A4D2B39-0B09-B9F9-03E4-596097B702EC}"/>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a:t>
            </a:fld>
            <a:endParaRPr lang="en-US" dirty="0"/>
          </a:p>
        </p:txBody>
      </p:sp>
      <p:sp>
        <p:nvSpPr>
          <p:cNvPr id="6" name="TextBox 5">
            <a:extLst>
              <a:ext uri="{FF2B5EF4-FFF2-40B4-BE49-F238E27FC236}">
                <a16:creationId xmlns:a16="http://schemas.microsoft.com/office/drawing/2014/main" id="{A73C2E7E-484F-DA83-CD0F-15451C053549}"/>
              </a:ext>
            </a:extLst>
          </p:cNvPr>
          <p:cNvSpPr txBox="1"/>
          <p:nvPr userDrawn="1"/>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1968650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defRPr sz="2000" b="0" i="0" spc="31" baseline="0">
                <a:solidFill>
                  <a:srgbClr val="666666"/>
                </a:solidFill>
                <a:latin typeface="Franklin Gothic Book" panose="020B0503020102020204" pitchFamily="34" charset="0"/>
              </a:defRPr>
            </a:lvl2pPr>
            <a:lvl3pPr>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1" y="924060"/>
            <a:ext cx="10477500"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bg1"/>
                </a:solidFill>
              </a:rPr>
              <a:t> </a:t>
            </a:r>
          </a:p>
        </p:txBody>
      </p:sp>
      <p:sp>
        <p:nvSpPr>
          <p:cNvPr id="5" name="TextBox 4">
            <a:extLst>
              <a:ext uri="{FF2B5EF4-FFF2-40B4-BE49-F238E27FC236}">
                <a16:creationId xmlns:a16="http://schemas.microsoft.com/office/drawing/2014/main" id="{8F59C1D0-9D7F-106C-C199-BCCF4B260C6B}"/>
              </a:ext>
            </a:extLst>
          </p:cNvPr>
          <p:cNvSpPr txBox="1"/>
          <p:nvPr userDrawn="1"/>
        </p:nvSpPr>
        <p:spPr>
          <a:xfrm>
            <a:off x="4189027" y="6484290"/>
            <a:ext cx="3813947"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2025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3239791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5276-8BAD-6935-E532-7B3648157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C39F7-0834-57D0-23C1-73DDF76D05F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A6591-FB84-DFEB-F2EA-36324BFD389E}"/>
              </a:ext>
            </a:extLst>
          </p:cNvPr>
          <p:cNvSpPr>
            <a:spLocks noGrp="1"/>
          </p:cNvSpPr>
          <p:nvPr>
            <p:ph type="dt" sz="half" idx="10"/>
          </p:nvPr>
        </p:nvSpPr>
        <p:spPr/>
        <p:txBody>
          <a:bodyPr/>
          <a:lstStyle/>
          <a:p>
            <a:fld id="{03ED7BF6-7C00-864D-96B5-7F554F6C5B58}" type="datetime1">
              <a:rPr lang="en-US" smtClean="0"/>
              <a:t>03-Mar-25</a:t>
            </a:fld>
            <a:endParaRPr lang="en-US"/>
          </a:p>
        </p:txBody>
      </p:sp>
      <p:sp>
        <p:nvSpPr>
          <p:cNvPr id="5" name="Footer Placeholder 4">
            <a:extLst>
              <a:ext uri="{FF2B5EF4-FFF2-40B4-BE49-F238E27FC236}">
                <a16:creationId xmlns:a16="http://schemas.microsoft.com/office/drawing/2014/main" id="{08BC6807-3306-67EF-A5F7-61D21B87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F7EB3-7416-9353-0788-A4588792B220}"/>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24055009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QC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292E6F-2C65-E318-9647-4B1F59372114}"/>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11AF07E-06C8-0928-8EF1-D998DB2AF100}"/>
              </a:ext>
            </a:extLst>
          </p:cNvPr>
          <p:cNvSpPr>
            <a:spLocks noGrp="1"/>
          </p:cNvSpPr>
          <p:nvPr>
            <p:ph idx="1"/>
          </p:nvPr>
        </p:nvSpPr>
        <p:spPr>
          <a:xfrm>
            <a:off x="838200" y="1617785"/>
            <a:ext cx="10515600" cy="4559178"/>
          </a:xfrm>
          <a:prstGeom prst="rect">
            <a:avLst/>
          </a:prstGeom>
        </p:spPr>
        <p:txBody>
          <a:bodyPr/>
          <a:lstStyle>
            <a:lvl1pPr marL="236533" indent="-236533" algn="l" defTabSz="914377" rtl="0" eaLnBrk="1" latinLnBrk="0" hangingPunct="1">
              <a:lnSpc>
                <a:spcPct val="90000"/>
              </a:lnSpc>
              <a:spcBef>
                <a:spcPts val="2200"/>
              </a:spcBef>
              <a:buFont typeface="Arial" panose="020B0604020202020204" pitchFamily="34" charset="0"/>
              <a:buChar char="•"/>
              <a:tabLst/>
              <a:defRPr lang="en-US" sz="2200" kern="1200" spc="31" dirty="0">
                <a:solidFill>
                  <a:srgbClr val="666666"/>
                </a:solidFill>
                <a:latin typeface="Franklin Gothic Book" panose="020B0503020102020204" pitchFamily="34" charset="0"/>
                <a:ea typeface="+mn-ea"/>
                <a:cs typeface="+mn-cs"/>
              </a:defRPr>
            </a:lvl1pPr>
            <a:lvl2pPr>
              <a:spcBef>
                <a:spcPts val="300"/>
              </a:spcBef>
              <a:defRPr sz="2000" b="0" i="0" spc="31" baseline="0">
                <a:solidFill>
                  <a:srgbClr val="666666"/>
                </a:solidFill>
                <a:latin typeface="Franklin Gothic Book" panose="020B0503020102020204" pitchFamily="34" charset="0"/>
              </a:defRPr>
            </a:lvl2pPr>
            <a:lvl3pPr>
              <a:defRPr sz="1800" b="0" i="0" spc="31" baseline="0">
                <a:solidFill>
                  <a:srgbClr val="666666"/>
                </a:solidFill>
                <a:latin typeface="Franklin Gothic Book" panose="020B0503020102020204" pitchFamily="34" charset="0"/>
              </a:defRPr>
            </a:lvl3pPr>
            <a:lvl4pPr>
              <a:defRPr b="0" i="0" spc="31" baseline="0">
                <a:solidFill>
                  <a:srgbClr val="666666"/>
                </a:solidFill>
                <a:latin typeface="Franklin Gothic Book" panose="020B0503020102020204" pitchFamily="34" charset="0"/>
              </a:defRPr>
            </a:lvl4pPr>
            <a:lvl5pPr>
              <a:defRPr b="0" i="0" spc="31" baseline="0">
                <a:solidFill>
                  <a:srgbClr val="666666"/>
                </a:solidFill>
                <a:latin typeface="Franklin Gothic Book" panose="020B0503020102020204" pitchFamily="34" charset="0"/>
              </a:defRPr>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5116EE01-8341-C4FD-F691-95EE96508B11}"/>
              </a:ext>
            </a:extLst>
          </p:cNvPr>
          <p:cNvSpPr>
            <a:spLocks noGrp="1"/>
          </p:cNvSpPr>
          <p:nvPr>
            <p:ph type="title" hasCustomPrompt="1"/>
          </p:nvPr>
        </p:nvSpPr>
        <p:spPr>
          <a:xfrm>
            <a:off x="787400" y="456406"/>
            <a:ext cx="10515600" cy="525462"/>
          </a:xfrm>
        </p:spPr>
        <p:txBody>
          <a:bodyPr>
            <a:noAutofit/>
          </a:bodyPr>
          <a:lstStyle>
            <a:lvl1pPr>
              <a:defRPr sz="3600" b="1" i="0">
                <a:solidFill>
                  <a:srgbClr val="013C54"/>
                </a:solidFill>
                <a:latin typeface="Avenir Next Demi Bold" panose="020B05030202020202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EB74A1FD-24D2-F063-EBE9-AC859D7F3F72}"/>
              </a:ext>
            </a:extLst>
          </p:cNvPr>
          <p:cNvSpPr>
            <a:spLocks noGrp="1"/>
          </p:cNvSpPr>
          <p:nvPr>
            <p:ph type="body" sz="quarter" idx="13" hasCustomPrompt="1"/>
          </p:nvPr>
        </p:nvSpPr>
        <p:spPr>
          <a:xfrm>
            <a:off x="825501" y="924060"/>
            <a:ext cx="10477500" cy="525461"/>
          </a:xfrm>
        </p:spPr>
        <p:txBody>
          <a:bodyPr>
            <a:normAutofit/>
          </a:bodyPr>
          <a:lstStyle>
            <a:lvl1pPr marL="0" indent="0">
              <a:buNone/>
              <a:defRPr sz="2400" b="0" i="0" spc="31" baseline="0">
                <a:solidFill>
                  <a:srgbClr val="808285"/>
                </a:solidFill>
                <a:latin typeface="Corbel" panose="020B0503020204020204" pitchFamily="34" charset="0"/>
              </a:defRPr>
            </a:lvl1pPr>
          </a:lstStyle>
          <a:p>
            <a:pPr lvl="0"/>
            <a:r>
              <a:rPr lang="en-US" dirty="0"/>
              <a:t>Slide Sub-Header</a:t>
            </a:r>
          </a:p>
        </p:txBody>
      </p:sp>
      <p:sp>
        <p:nvSpPr>
          <p:cNvPr id="2" name="Slide Number Placeholder 4">
            <a:extLst>
              <a:ext uri="{FF2B5EF4-FFF2-40B4-BE49-F238E27FC236}">
                <a16:creationId xmlns:a16="http://schemas.microsoft.com/office/drawing/2014/main" id="{D367BB1C-D8DA-7A16-C1DF-C0D69893AE77}"/>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bg1"/>
                </a:solidFill>
              </a:rPr>
              <a:t> </a:t>
            </a:r>
          </a:p>
        </p:txBody>
      </p:sp>
      <p:sp>
        <p:nvSpPr>
          <p:cNvPr id="4" name="TextBox 3">
            <a:extLst>
              <a:ext uri="{FF2B5EF4-FFF2-40B4-BE49-F238E27FC236}">
                <a16:creationId xmlns:a16="http://schemas.microsoft.com/office/drawing/2014/main" id="{E0A039B4-653A-E899-8F99-B2B4162840B9}"/>
              </a:ext>
            </a:extLst>
          </p:cNvPr>
          <p:cNvSpPr txBox="1"/>
          <p:nvPr userDrawn="1"/>
        </p:nvSpPr>
        <p:spPr>
          <a:xfrm>
            <a:off x="4189027" y="6484290"/>
            <a:ext cx="3813947"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2024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2220900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CAB1-C7B1-8E0B-B3A2-7C0C6DEE656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16EF0C-D0B2-10A2-F6A2-5AA827288203}"/>
              </a:ext>
            </a:extLst>
          </p:cNvPr>
          <p:cNvSpPr>
            <a:spLocks noGrp="1"/>
          </p:cNvSpPr>
          <p:nvPr>
            <p:ph type="title"/>
          </p:nvPr>
        </p:nvSpPr>
        <p:spPr>
          <a:xfrm>
            <a:off x="4214448" y="769872"/>
            <a:ext cx="6983437" cy="2964766"/>
          </a:xfrm>
        </p:spPr>
        <p:txBody>
          <a:bodyPr anchor="b">
            <a:noAutofit/>
          </a:bodyPr>
          <a:lstStyle>
            <a:lvl1pPr algn="l" defTabSz="914377" rtl="0" eaLnBrk="1" latinLnBrk="0" hangingPunct="1">
              <a:lnSpc>
                <a:spcPct val="90000"/>
              </a:lnSpc>
              <a:spcBef>
                <a:spcPct val="0"/>
              </a:spcBef>
              <a:buNone/>
              <a:defRPr kumimoji="0" lang="en-US" sz="7000" b="1" i="0" u="none" strike="noStrike" kern="1200" cap="none" spc="0" normalizeH="0" baseline="0" dirty="0">
                <a:ln>
                  <a:noFill/>
                </a:ln>
                <a:solidFill>
                  <a:srgbClr val="013D54"/>
                </a:solidFill>
                <a:effectLst/>
                <a:uLnTx/>
                <a:uFillTx/>
                <a:latin typeface="Avenir Next Demi Bold" panose="020B0503020202020204" pitchFamily="34" charset="0"/>
                <a:ea typeface="+mj-ea"/>
                <a:cs typeface="+mj-cs"/>
              </a:defRPr>
            </a:lvl1pPr>
          </a:lstStyle>
          <a:p>
            <a:r>
              <a:rPr lang="en-US" dirty="0"/>
              <a:t>Click to edit Master title style</a:t>
            </a:r>
          </a:p>
        </p:txBody>
      </p:sp>
      <p:sp>
        <p:nvSpPr>
          <p:cNvPr id="9" name="Text Placeholder 8">
            <a:extLst>
              <a:ext uri="{FF2B5EF4-FFF2-40B4-BE49-F238E27FC236}">
                <a16:creationId xmlns:a16="http://schemas.microsoft.com/office/drawing/2014/main" id="{1B18EC46-0929-994A-54AE-DDED24CFCA3C}"/>
              </a:ext>
            </a:extLst>
          </p:cNvPr>
          <p:cNvSpPr>
            <a:spLocks noGrp="1"/>
          </p:cNvSpPr>
          <p:nvPr>
            <p:ph type="body" sz="quarter" idx="13"/>
          </p:nvPr>
        </p:nvSpPr>
        <p:spPr>
          <a:xfrm>
            <a:off x="4214449" y="3811861"/>
            <a:ext cx="6865937" cy="1281113"/>
          </a:xfrm>
        </p:spPr>
        <p:txBody>
          <a:bodyPr/>
          <a:lstStyle>
            <a:lvl1pPr marL="0" indent="0" algn="l" defTabSz="914377" rtl="0" eaLnBrk="1" latinLnBrk="0" hangingPunct="1">
              <a:buNone/>
              <a:defRPr lang="en-US" sz="2800" i="1" kern="1200" spc="31" dirty="0" smtClean="0">
                <a:solidFill>
                  <a:srgbClr val="808285"/>
                </a:solidFill>
                <a:latin typeface="Corbel" panose="020B0503020204020204" pitchFamily="34" charset="0"/>
                <a:ea typeface="+mn-ea"/>
                <a:cs typeface="+mn-cs"/>
              </a:defRPr>
            </a:lvl1pPr>
            <a:lvl2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2pPr>
            <a:lvl3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3pPr>
            <a:lvl4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4pPr>
            <a:lvl5pPr marL="0" algn="l" defTabSz="914377" rtl="0" eaLnBrk="1" latinLnBrk="0" hangingPunct="1">
              <a:defRPr lang="en-US" sz="2800" i="1" kern="1200" spc="31" dirty="0">
                <a:solidFill>
                  <a:srgbClr val="808285"/>
                </a:solidFill>
                <a:latin typeface="Corbel" panose="020B0503020204020204" pitchFamily="34" charset="0"/>
                <a:ea typeface="+mn-ea"/>
                <a:cs typeface="+mn-cs"/>
              </a:defRPr>
            </a:lvl5pPr>
          </a:lstStyle>
          <a:p>
            <a:pPr lvl="0"/>
            <a:r>
              <a:rPr lang="en-US" dirty="0"/>
              <a:t>Click to edit Master text styles</a:t>
            </a:r>
          </a:p>
        </p:txBody>
      </p:sp>
      <p:sp>
        <p:nvSpPr>
          <p:cNvPr id="3" name="Slide Number Placeholder 4">
            <a:extLst>
              <a:ext uri="{FF2B5EF4-FFF2-40B4-BE49-F238E27FC236}">
                <a16:creationId xmlns:a16="http://schemas.microsoft.com/office/drawing/2014/main" id="{81A6B52F-489A-59F9-5068-62AB7CCDD88B}"/>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tx1">
                    <a:lumMod val="50000"/>
                    <a:lumOff val="50000"/>
                  </a:schemeClr>
                </a:solidFill>
              </a:rPr>
              <a:pPr algn="l"/>
              <a:t>‹#›</a:t>
            </a:fld>
            <a:r>
              <a:rPr lang="en-US" sz="1200" dirty="0">
                <a:solidFill>
                  <a:schemeClr val="bg1"/>
                </a:solidFill>
              </a:rPr>
              <a:t> </a:t>
            </a:r>
          </a:p>
        </p:txBody>
      </p:sp>
      <p:sp>
        <p:nvSpPr>
          <p:cNvPr id="4" name="TextBox 3">
            <a:extLst>
              <a:ext uri="{FF2B5EF4-FFF2-40B4-BE49-F238E27FC236}">
                <a16:creationId xmlns:a16="http://schemas.microsoft.com/office/drawing/2014/main" id="{12E28153-913A-E9EA-0E77-54F798062598}"/>
              </a:ext>
            </a:extLst>
          </p:cNvPr>
          <p:cNvSpPr txBox="1"/>
          <p:nvPr userDrawn="1"/>
        </p:nvSpPr>
        <p:spPr>
          <a:xfrm>
            <a:off x="8975478" y="6517160"/>
            <a:ext cx="3493615"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808285"/>
                </a:solidFill>
                <a:effectLst/>
                <a:latin typeface="Avenir Next Demi Bold" panose="020B0503020202020204"/>
              </a:rPr>
              <a:t>© 2024 Quantum Connections. All Rights Reserved.</a:t>
            </a:r>
            <a:endParaRPr lang="en-US" sz="1800" b="0" dirty="0">
              <a:solidFill>
                <a:srgbClr val="808285"/>
              </a:solidFill>
              <a:effectLst/>
              <a:latin typeface="Avenir Next Demi Bold" panose="020B0503020202020204"/>
            </a:endParaRPr>
          </a:p>
        </p:txBody>
      </p:sp>
    </p:spTree>
    <p:extLst>
      <p:ext uri="{BB962C8B-B14F-4D97-AF65-F5344CB8AC3E}">
        <p14:creationId xmlns:p14="http://schemas.microsoft.com/office/powerpoint/2010/main" val="2078539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descr="A blue and yellow circle in space&#10;&#10;AI-generated content may be incorrect.">
            <a:extLst>
              <a:ext uri="{FF2B5EF4-FFF2-40B4-BE49-F238E27FC236}">
                <a16:creationId xmlns:a16="http://schemas.microsoft.com/office/drawing/2014/main" id="{C0A6FF26-DF0D-AC53-33AC-12D4F16135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16EF0C-D0B2-10A2-F6A2-5AA827288203}"/>
              </a:ext>
            </a:extLst>
          </p:cNvPr>
          <p:cNvSpPr>
            <a:spLocks noGrp="1"/>
          </p:cNvSpPr>
          <p:nvPr>
            <p:ph type="title"/>
          </p:nvPr>
        </p:nvSpPr>
        <p:spPr>
          <a:xfrm>
            <a:off x="4214448" y="769872"/>
            <a:ext cx="6983437" cy="2964766"/>
          </a:xfrm>
        </p:spPr>
        <p:txBody>
          <a:bodyPr anchor="b">
            <a:noAutofit/>
          </a:bodyPr>
          <a:lstStyle>
            <a:lvl1pPr algn="l" defTabSz="914377" rtl="0" eaLnBrk="1" latinLnBrk="0" hangingPunct="1">
              <a:lnSpc>
                <a:spcPct val="90000"/>
              </a:lnSpc>
              <a:spcBef>
                <a:spcPct val="0"/>
              </a:spcBef>
              <a:buNone/>
              <a:defRPr kumimoji="0" lang="en-US" sz="4400" b="1" i="0" u="none" strike="noStrike" kern="1200" cap="none" spc="0" normalizeH="0" baseline="0" dirty="0">
                <a:ln>
                  <a:noFill/>
                </a:ln>
                <a:solidFill>
                  <a:srgbClr val="013D54"/>
                </a:solidFill>
                <a:effectLst/>
                <a:uLnTx/>
                <a:uFillTx/>
                <a:latin typeface="Avenir Next Demi Bold" panose="020B0503020202020204" pitchFamily="34" charset="0"/>
                <a:ea typeface="+mj-ea"/>
                <a:cs typeface="+mj-cs"/>
              </a:defRPr>
            </a:lvl1pPr>
          </a:lstStyle>
          <a:p>
            <a:r>
              <a:rPr lang="en-US" dirty="0"/>
              <a:t>Click to edit Master title style</a:t>
            </a:r>
          </a:p>
        </p:txBody>
      </p:sp>
      <p:sp>
        <p:nvSpPr>
          <p:cNvPr id="9" name="Text Placeholder 8">
            <a:extLst>
              <a:ext uri="{FF2B5EF4-FFF2-40B4-BE49-F238E27FC236}">
                <a16:creationId xmlns:a16="http://schemas.microsoft.com/office/drawing/2014/main" id="{1B18EC46-0929-994A-54AE-DDED24CFCA3C}"/>
              </a:ext>
            </a:extLst>
          </p:cNvPr>
          <p:cNvSpPr>
            <a:spLocks noGrp="1"/>
          </p:cNvSpPr>
          <p:nvPr>
            <p:ph type="body" sz="quarter" idx="13"/>
          </p:nvPr>
        </p:nvSpPr>
        <p:spPr>
          <a:xfrm>
            <a:off x="4214449" y="3811861"/>
            <a:ext cx="6865937" cy="1281113"/>
          </a:xfrm>
        </p:spPr>
        <p:txBody>
          <a:bodyPr/>
          <a:lstStyle>
            <a:lvl1pPr marL="0" indent="0" algn="l" defTabSz="914377" rtl="0" eaLnBrk="1" latinLnBrk="0" hangingPunct="1">
              <a:buNone/>
              <a:defRPr lang="en-US" sz="2800" i="1" kern="1200" spc="31" dirty="0" smtClean="0">
                <a:solidFill>
                  <a:srgbClr val="808285"/>
                </a:solidFill>
                <a:latin typeface="Corbel" panose="020B0503020204020204" pitchFamily="34" charset="0"/>
                <a:ea typeface="+mn-ea"/>
                <a:cs typeface="+mn-cs"/>
              </a:defRPr>
            </a:lvl1pPr>
            <a:lvl2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2pPr>
            <a:lvl3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3pPr>
            <a:lvl4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4pPr>
            <a:lvl5pPr marL="0" algn="l" defTabSz="914377" rtl="0" eaLnBrk="1" latinLnBrk="0" hangingPunct="1">
              <a:defRPr lang="en-US" sz="2800" i="1" kern="1200" spc="31" dirty="0">
                <a:solidFill>
                  <a:srgbClr val="808285"/>
                </a:solidFill>
                <a:latin typeface="Corbel" panose="020B0503020204020204" pitchFamily="34" charset="0"/>
                <a:ea typeface="+mn-ea"/>
                <a:cs typeface="+mn-cs"/>
              </a:defRPr>
            </a:lvl5pPr>
          </a:lstStyle>
          <a:p>
            <a:pPr lvl="0"/>
            <a:r>
              <a:rPr lang="en-US" dirty="0"/>
              <a:t>Click to edit Master text styles</a:t>
            </a:r>
          </a:p>
        </p:txBody>
      </p:sp>
      <p:sp>
        <p:nvSpPr>
          <p:cNvPr id="3" name="Slide Number Placeholder 4">
            <a:extLst>
              <a:ext uri="{FF2B5EF4-FFF2-40B4-BE49-F238E27FC236}">
                <a16:creationId xmlns:a16="http://schemas.microsoft.com/office/drawing/2014/main" id="{81A6B52F-489A-59F9-5068-62AB7CCDD88B}"/>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bg1"/>
                </a:solidFill>
              </a:rPr>
              <a:t> </a:t>
            </a:r>
          </a:p>
        </p:txBody>
      </p:sp>
      <p:sp>
        <p:nvSpPr>
          <p:cNvPr id="4" name="TextBox 3">
            <a:extLst>
              <a:ext uri="{FF2B5EF4-FFF2-40B4-BE49-F238E27FC236}">
                <a16:creationId xmlns:a16="http://schemas.microsoft.com/office/drawing/2014/main" id="{12E28153-913A-E9EA-0E77-54F798062598}"/>
              </a:ext>
            </a:extLst>
          </p:cNvPr>
          <p:cNvSpPr txBox="1"/>
          <p:nvPr userDrawn="1"/>
        </p:nvSpPr>
        <p:spPr>
          <a:xfrm>
            <a:off x="8975478" y="6517160"/>
            <a:ext cx="3493615"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808285"/>
                </a:solidFill>
                <a:effectLst/>
                <a:latin typeface="Avenir Next Demi Bold" panose="020B0503020202020204"/>
              </a:rPr>
              <a:t>© 2024 Quantum Connections. All Rights Reserved.</a:t>
            </a:r>
            <a:endParaRPr lang="en-US" sz="1800" b="0" dirty="0">
              <a:solidFill>
                <a:srgbClr val="808285"/>
              </a:solidFill>
              <a:effectLst/>
              <a:latin typeface="Avenir Next Demi Bold" panose="020B0503020202020204"/>
            </a:endParaRPr>
          </a:p>
        </p:txBody>
      </p:sp>
    </p:spTree>
    <p:extLst>
      <p:ext uri="{BB962C8B-B14F-4D97-AF65-F5344CB8AC3E}">
        <p14:creationId xmlns:p14="http://schemas.microsoft.com/office/powerpoint/2010/main" val="3796323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4" name="Picture 3" descr="A blue and white gradient&#10;&#10;Description automatically generated">
            <a:extLst>
              <a:ext uri="{FF2B5EF4-FFF2-40B4-BE49-F238E27FC236}">
                <a16:creationId xmlns:a16="http://schemas.microsoft.com/office/drawing/2014/main" id="{B1BBACAD-CD6E-C637-1790-08A29569C9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16EF0C-D0B2-10A2-F6A2-5AA827288203}"/>
              </a:ext>
            </a:extLst>
          </p:cNvPr>
          <p:cNvSpPr>
            <a:spLocks noGrp="1"/>
          </p:cNvSpPr>
          <p:nvPr>
            <p:ph type="title"/>
          </p:nvPr>
        </p:nvSpPr>
        <p:spPr>
          <a:xfrm>
            <a:off x="1100380" y="769872"/>
            <a:ext cx="9717437" cy="2964766"/>
          </a:xfrm>
        </p:spPr>
        <p:txBody>
          <a:bodyPr anchor="b">
            <a:noAutofit/>
          </a:bodyPr>
          <a:lstStyle>
            <a:lvl1pPr algn="ctr" defTabSz="914377" rtl="0" eaLnBrk="1" latinLnBrk="0" hangingPunct="1">
              <a:lnSpc>
                <a:spcPct val="90000"/>
              </a:lnSpc>
              <a:spcBef>
                <a:spcPct val="0"/>
              </a:spcBef>
              <a:buNone/>
              <a:defRPr kumimoji="0" lang="en-US" sz="4800" b="1" i="0" u="none" strike="noStrike" kern="1200" cap="none" spc="0" normalizeH="0" baseline="0" dirty="0">
                <a:ln>
                  <a:noFill/>
                </a:ln>
                <a:solidFill>
                  <a:schemeClr val="bg1"/>
                </a:solidFill>
                <a:effectLst/>
                <a:uLnTx/>
                <a:uFillTx/>
                <a:latin typeface="Avenir Next Demi Bold" panose="020B0503020202020204" pitchFamily="34" charset="0"/>
                <a:ea typeface="+mj-ea"/>
                <a:cs typeface="+mj-cs"/>
              </a:defRPr>
            </a:lvl1pPr>
          </a:lstStyle>
          <a:p>
            <a:r>
              <a:rPr lang="en-US" dirty="0"/>
              <a:t>Click to edit Master title style</a:t>
            </a:r>
          </a:p>
        </p:txBody>
      </p:sp>
      <p:sp>
        <p:nvSpPr>
          <p:cNvPr id="9" name="Text Placeholder 8">
            <a:extLst>
              <a:ext uri="{FF2B5EF4-FFF2-40B4-BE49-F238E27FC236}">
                <a16:creationId xmlns:a16="http://schemas.microsoft.com/office/drawing/2014/main" id="{1B18EC46-0929-994A-54AE-DDED24CFCA3C}"/>
              </a:ext>
            </a:extLst>
          </p:cNvPr>
          <p:cNvSpPr>
            <a:spLocks noGrp="1"/>
          </p:cNvSpPr>
          <p:nvPr>
            <p:ph type="body" sz="quarter" idx="13"/>
          </p:nvPr>
        </p:nvSpPr>
        <p:spPr>
          <a:xfrm>
            <a:off x="1100382" y="3842857"/>
            <a:ext cx="9717436" cy="1281113"/>
          </a:xfrm>
        </p:spPr>
        <p:txBody>
          <a:bodyPr/>
          <a:lstStyle>
            <a:lvl1pPr marL="0" indent="0" algn="ctr" defTabSz="914377" rtl="0" eaLnBrk="1" latinLnBrk="0" hangingPunct="1">
              <a:buNone/>
              <a:defRPr lang="en-US" sz="2800" i="1" kern="1200" spc="31" dirty="0" smtClean="0">
                <a:solidFill>
                  <a:schemeClr val="bg1"/>
                </a:solidFill>
                <a:latin typeface="Corbel" panose="020B0503020204020204" pitchFamily="34" charset="0"/>
                <a:ea typeface="+mn-ea"/>
                <a:cs typeface="+mn-cs"/>
              </a:defRPr>
            </a:lvl1pPr>
            <a:lvl2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2pPr>
            <a:lvl3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3pPr>
            <a:lvl4pPr marL="0" algn="l" defTabSz="914377" rtl="0" eaLnBrk="1" latinLnBrk="0" hangingPunct="1">
              <a:defRPr lang="en-US" sz="2800" i="1" kern="1200" spc="31" dirty="0" smtClean="0">
                <a:solidFill>
                  <a:srgbClr val="808285"/>
                </a:solidFill>
                <a:latin typeface="Corbel" panose="020B0503020204020204" pitchFamily="34" charset="0"/>
                <a:ea typeface="+mn-ea"/>
                <a:cs typeface="+mn-cs"/>
              </a:defRPr>
            </a:lvl4pPr>
            <a:lvl5pPr marL="0" algn="l" defTabSz="914377" rtl="0" eaLnBrk="1" latinLnBrk="0" hangingPunct="1">
              <a:defRPr lang="en-US" sz="2800" i="1" kern="1200" spc="31" dirty="0">
                <a:solidFill>
                  <a:srgbClr val="808285"/>
                </a:solidFill>
                <a:latin typeface="Corbel" panose="020B0503020204020204" pitchFamily="34" charset="0"/>
                <a:ea typeface="+mn-ea"/>
                <a:cs typeface="+mn-cs"/>
              </a:defRPr>
            </a:lvl5pPr>
          </a:lstStyle>
          <a:p>
            <a:pPr lvl="0"/>
            <a:r>
              <a:rPr lang="en-US" dirty="0"/>
              <a:t>Click to edit Master text styles</a:t>
            </a:r>
          </a:p>
        </p:txBody>
      </p:sp>
      <p:sp>
        <p:nvSpPr>
          <p:cNvPr id="6" name="Slide Number Placeholder 4">
            <a:extLst>
              <a:ext uri="{FF2B5EF4-FFF2-40B4-BE49-F238E27FC236}">
                <a16:creationId xmlns:a16="http://schemas.microsoft.com/office/drawing/2014/main" id="{BCF22951-C33D-2FC2-1ECE-9535B0C1A4AF}"/>
              </a:ext>
            </a:extLst>
          </p:cNvPr>
          <p:cNvSpPr txBox="1">
            <a:spLocks/>
          </p:cNvSpPr>
          <p:nvPr userDrawn="1"/>
        </p:nvSpPr>
        <p:spPr>
          <a:xfrm>
            <a:off x="200660" y="6447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7EFD8E8-FFD3-BC48-8E68-34CEF06F9B11}" type="slidenum">
              <a:rPr lang="en-US" sz="1200" smtClean="0">
                <a:solidFill>
                  <a:schemeClr val="bg1"/>
                </a:solidFill>
              </a:rPr>
              <a:pPr algn="l"/>
              <a:t>‹#›</a:t>
            </a:fld>
            <a:r>
              <a:rPr lang="en-US" sz="1200" dirty="0">
                <a:solidFill>
                  <a:schemeClr val="tx1">
                    <a:lumMod val="50000"/>
                    <a:lumOff val="50000"/>
                  </a:schemeClr>
                </a:solidFill>
              </a:rPr>
              <a:t> </a:t>
            </a:r>
          </a:p>
        </p:txBody>
      </p:sp>
      <p:sp>
        <p:nvSpPr>
          <p:cNvPr id="3" name="TextBox 2">
            <a:extLst>
              <a:ext uri="{FF2B5EF4-FFF2-40B4-BE49-F238E27FC236}">
                <a16:creationId xmlns:a16="http://schemas.microsoft.com/office/drawing/2014/main" id="{81A47948-5DA5-A567-9667-78C0B08DDA71}"/>
              </a:ext>
            </a:extLst>
          </p:cNvPr>
          <p:cNvSpPr txBox="1"/>
          <p:nvPr userDrawn="1"/>
        </p:nvSpPr>
        <p:spPr>
          <a:xfrm>
            <a:off x="8975478" y="6517160"/>
            <a:ext cx="3493615" cy="509106"/>
          </a:xfrm>
          <a:prstGeom prst="rect">
            <a:avLst/>
          </a:prstGeom>
          <a:noFill/>
        </p:spPr>
        <p:txBody>
          <a:bodyPr wrap="square">
            <a:noAutofit/>
          </a:bodyPr>
          <a:lstStyle/>
          <a:p>
            <a:pPr marL="0" marR="0" algn="l">
              <a:spcBef>
                <a:spcPts val="0"/>
              </a:spcBef>
              <a:spcAft>
                <a:spcPts val="0"/>
              </a:spcAft>
            </a:pPr>
            <a:r>
              <a:rPr lang="en-US" sz="900" b="0" i="0" u="none" strike="noStrike" dirty="0">
                <a:solidFill>
                  <a:srgbClr val="D7E1E5"/>
                </a:solidFill>
                <a:effectLst>
                  <a:outerShdw blurRad="38100" dist="38100" dir="2700000" algn="tl">
                    <a:srgbClr val="000000">
                      <a:alpha val="43137"/>
                    </a:srgbClr>
                  </a:outerShdw>
                </a:effectLst>
                <a:latin typeface="Avenir Next Demi Bold" panose="020B0503020202020204"/>
              </a:rPr>
              <a:t>© 2024 Quantum Connections. All Rights Reserved.</a:t>
            </a:r>
            <a:endParaRPr lang="en-US" sz="1800" b="0" dirty="0">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17941952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00A3-ED1E-6865-5D39-F1E3868C56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C67A8-C36C-1CF3-46D0-52033312D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D1607-5988-05DD-D383-F29C7E72EDB5}"/>
              </a:ext>
            </a:extLst>
          </p:cNvPr>
          <p:cNvSpPr>
            <a:spLocks noGrp="1"/>
          </p:cNvSpPr>
          <p:nvPr>
            <p:ph type="dt" sz="half" idx="10"/>
          </p:nvPr>
        </p:nvSpPr>
        <p:spPr/>
        <p:txBody>
          <a:bodyPr/>
          <a:lstStyle/>
          <a:p>
            <a:fld id="{31DE36C5-BA60-1948-9B40-595E47D066BC}" type="datetime1">
              <a:rPr lang="en-US" smtClean="0"/>
              <a:t>03-Mar-25</a:t>
            </a:fld>
            <a:endParaRPr lang="en-US"/>
          </a:p>
        </p:txBody>
      </p:sp>
      <p:sp>
        <p:nvSpPr>
          <p:cNvPr id="5" name="Footer Placeholder 4">
            <a:extLst>
              <a:ext uri="{FF2B5EF4-FFF2-40B4-BE49-F238E27FC236}">
                <a16:creationId xmlns:a16="http://schemas.microsoft.com/office/drawing/2014/main" id="{BCA57444-FE9A-C5F2-E3A5-8EA3461A4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2E648-31EB-1B9E-DB56-AA9802F3766D}"/>
              </a:ext>
            </a:extLst>
          </p:cNvPr>
          <p:cNvSpPr>
            <a:spLocks noGrp="1"/>
          </p:cNvSpPr>
          <p:nvPr>
            <p:ph type="sldNum" sz="quarter" idx="12"/>
          </p:nvPr>
        </p:nvSpPr>
        <p:spPr/>
        <p:txBody>
          <a:bodyPr/>
          <a:lstStyle/>
          <a:p>
            <a:fld id="{5C536175-BCA8-8C44-BF95-CB9C2564C5B7}" type="slidenum">
              <a:rPr lang="en-US" smtClean="0"/>
              <a:t>‹#›</a:t>
            </a:fld>
            <a:endParaRPr lang="en-US"/>
          </a:p>
        </p:txBody>
      </p:sp>
    </p:spTree>
    <p:extLst>
      <p:ext uri="{BB962C8B-B14F-4D97-AF65-F5344CB8AC3E}">
        <p14:creationId xmlns:p14="http://schemas.microsoft.com/office/powerpoint/2010/main" val="333848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FF47-D88C-3A78-CD4F-C86C04A216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C3E38-326B-2A8A-E970-4DAC286D7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C5E9B-B932-839A-39DB-7EBE4B480E07}"/>
              </a:ext>
            </a:extLst>
          </p:cNvPr>
          <p:cNvSpPr>
            <a:spLocks noGrp="1"/>
          </p:cNvSpPr>
          <p:nvPr>
            <p:ph type="dt" sz="half" idx="10"/>
          </p:nvPr>
        </p:nvSpPr>
        <p:spPr/>
        <p:txBody>
          <a:bodyPr/>
          <a:lstStyle/>
          <a:p>
            <a:fld id="{D589E6A3-065E-4B48-A380-9009A9D2F87A}" type="datetimeFigureOut">
              <a:rPr lang="en-US" smtClean="0"/>
              <a:t>04-Mar-25</a:t>
            </a:fld>
            <a:endParaRPr lang="en-US"/>
          </a:p>
        </p:txBody>
      </p:sp>
      <p:sp>
        <p:nvSpPr>
          <p:cNvPr id="5" name="Footer Placeholder 4">
            <a:extLst>
              <a:ext uri="{FF2B5EF4-FFF2-40B4-BE49-F238E27FC236}">
                <a16:creationId xmlns:a16="http://schemas.microsoft.com/office/drawing/2014/main" id="{92C4E786-D174-C08D-4F0A-DEB66B44C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5BEF6-0C39-360F-B5C2-86604B9551F1}"/>
              </a:ext>
            </a:extLst>
          </p:cNvPr>
          <p:cNvSpPr>
            <a:spLocks noGrp="1"/>
          </p:cNvSpPr>
          <p:nvPr>
            <p:ph type="sldNum" sz="quarter" idx="12"/>
          </p:nvPr>
        </p:nvSpPr>
        <p:spPr/>
        <p:txBody>
          <a:bodyPr/>
          <a:lstStyle/>
          <a:p>
            <a:fld id="{E860B138-A430-6441-B2B3-03F4ADB6C758}" type="slidenum">
              <a:rPr lang="en-US" smtClean="0"/>
              <a:t>‹#›</a:t>
            </a:fld>
            <a:endParaRPr lang="en-US"/>
          </a:p>
        </p:txBody>
      </p:sp>
    </p:spTree>
    <p:extLst>
      <p:ext uri="{BB962C8B-B14F-4D97-AF65-F5344CB8AC3E}">
        <p14:creationId xmlns:p14="http://schemas.microsoft.com/office/powerpoint/2010/main" val="20728241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7.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8.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04-Mar-25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2943141974"/>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89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03-Mar-25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312993494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1B405-FE9D-0040-938A-987A155AE9C7}" type="datetime1">
              <a:rPr lang="en-US" smtClean="0"/>
              <a:t>04-Mar-25</a:t>
            </a:fld>
            <a:endParaRPr lang="en-US" dirty="0"/>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dirty="0"/>
          </a:p>
        </p:txBody>
      </p:sp>
    </p:spTree>
    <p:extLst>
      <p:ext uri="{BB962C8B-B14F-4D97-AF65-F5344CB8AC3E}">
        <p14:creationId xmlns:p14="http://schemas.microsoft.com/office/powerpoint/2010/main" val="224650053"/>
      </p:ext>
    </p:extLst>
  </p:cSld>
  <p:clrMap bg1="lt1" tx1="dk1" bg2="lt2" tx2="dk2" accent1="accent1" accent2="accent2" accent3="accent3" accent4="accent4" accent5="accent5" accent6="accent6" hlink="hlink" folHlink="folHlink"/>
  <p:sldLayoutIdLst>
    <p:sldLayoutId id="2147483980" r:id="rId1"/>
    <p:sldLayoutId id="2147483994" r:id="rId2"/>
    <p:sldLayoutId id="2147483995" r:id="rId3"/>
    <p:sldLayoutId id="2147483996" r:id="rId4"/>
    <p:sldLayoutId id="214748401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97284-D1D8-8200-5538-598CCF0CB7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D063C7-ACFE-27C3-0D94-385BBAA79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1BAFA-1BD3-AAF2-806E-9CA47376B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89E6A3-065E-4B48-A380-9009A9D2F87A}" type="datetimeFigureOut">
              <a:rPr lang="en-US" smtClean="0"/>
              <a:t>04-Mar-25</a:t>
            </a:fld>
            <a:endParaRPr lang="en-US"/>
          </a:p>
        </p:txBody>
      </p:sp>
      <p:sp>
        <p:nvSpPr>
          <p:cNvPr id="5" name="Footer Placeholder 4">
            <a:extLst>
              <a:ext uri="{FF2B5EF4-FFF2-40B4-BE49-F238E27FC236}">
                <a16:creationId xmlns:a16="http://schemas.microsoft.com/office/drawing/2014/main" id="{78371CE2-23D2-D589-57BD-B24122B51E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9C6665-494E-619B-B556-396FAA057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60B138-A430-6441-B2B3-03F4ADB6C758}" type="slidenum">
              <a:rPr lang="en-US" smtClean="0"/>
              <a:t>‹#›</a:t>
            </a:fld>
            <a:endParaRPr lang="en-US"/>
          </a:p>
        </p:txBody>
      </p:sp>
    </p:spTree>
    <p:extLst>
      <p:ext uri="{BB962C8B-B14F-4D97-AF65-F5344CB8AC3E}">
        <p14:creationId xmlns:p14="http://schemas.microsoft.com/office/powerpoint/2010/main" val="97312301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04-Mar-25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1501843405"/>
      </p:ext>
    </p:extLst>
  </p:cSld>
  <p:clrMap bg1="lt1" tx1="dk1" bg2="lt2" tx2="dk2" accent1="accent1" accent2="accent2" accent3="accent3" accent4="accent4" accent5="accent5" accent6="accent6" hlink="hlink" folHlink="folHlink"/>
  <p:sldLayoutIdLst>
    <p:sldLayoutId id="2147484012" r:id="rId1"/>
    <p:sldLayoutId id="2147484014" r:id="rId2"/>
    <p:sldLayoutId id="2147484015" r:id="rId3"/>
    <p:sldLayoutId id="214748401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04-Mar-25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13011671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04-Mar-25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1706962137"/>
      </p:ext>
    </p:extLst>
  </p:cSld>
  <p:clrMap bg1="lt1" tx1="dk1" bg2="lt2" tx2="dk2" accent1="accent1" accent2="accent2" accent3="accent3" accent4="accent4" accent5="accent5" accent6="accent6" hlink="hlink" folHlink="folHlink"/>
  <p:sldLayoutIdLst>
    <p:sldLayoutId id="2147484041" r:id="rId1"/>
    <p:sldLayoutId id="2147484043" r:id="rId2"/>
    <p:sldLayoutId id="2147484044" r:id="rId3"/>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04-Mar-25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193281969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1C072-8DA9-FBE1-0152-667A369FF4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318FA-F7F6-B550-39DD-A7C28305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FF0E-CB27-96E2-8C5B-F3786B17367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8A46A-EDE0-9147-B682-54E94A738D10}" type="datetime1">
              <a:rPr lang="en-US" smtClean="0"/>
              <a:t>04-Mar-25</a:t>
            </a:fld>
            <a:endParaRPr lang="en-US"/>
          </a:p>
        </p:txBody>
      </p:sp>
      <p:sp>
        <p:nvSpPr>
          <p:cNvPr id="5" name="Footer Placeholder 4">
            <a:extLst>
              <a:ext uri="{FF2B5EF4-FFF2-40B4-BE49-F238E27FC236}">
                <a16:creationId xmlns:a16="http://schemas.microsoft.com/office/drawing/2014/main" id="{F2B4FC61-7A79-4E8D-A20E-3C5663120D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28AEDE-937B-9CC2-A406-47B7E57F82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6175-BCA8-8C44-BF95-CB9C2564C5B7}" type="slidenum">
              <a:rPr lang="en-US" smtClean="0"/>
              <a:t>‹#›</a:t>
            </a:fld>
            <a:endParaRPr lang="en-US"/>
          </a:p>
        </p:txBody>
      </p:sp>
    </p:spTree>
    <p:extLst>
      <p:ext uri="{BB962C8B-B14F-4D97-AF65-F5344CB8AC3E}">
        <p14:creationId xmlns:p14="http://schemas.microsoft.com/office/powerpoint/2010/main" val="279513669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41987-AEF3-B843-8168-E1E0B2D59D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50BB1-5A40-114F-9923-6281D0276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3F6C4-1C16-330A-87DD-C7C31A88C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BDA86D-4B99-4746-B17E-C950B46FAB97}" type="datetimeFigureOut">
              <a:rPr lang="en-US" smtClean="0"/>
              <a:t>04-Mar-25</a:t>
            </a:fld>
            <a:endParaRPr lang="en-US"/>
          </a:p>
        </p:txBody>
      </p:sp>
      <p:sp>
        <p:nvSpPr>
          <p:cNvPr id="5" name="Footer Placeholder 4">
            <a:extLst>
              <a:ext uri="{FF2B5EF4-FFF2-40B4-BE49-F238E27FC236}">
                <a16:creationId xmlns:a16="http://schemas.microsoft.com/office/drawing/2014/main" id="{77BEA17C-AA4F-ED3E-08DB-7F51F7CCC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4D7266-4DD2-BD73-F3FC-791717AF1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768C2E-1AB2-4974-AD46-32FE091EECA0}" type="slidenum">
              <a:rPr lang="en-US" smtClean="0"/>
              <a:t>‹#›</a:t>
            </a:fld>
            <a:endParaRPr lang="en-US"/>
          </a:p>
        </p:txBody>
      </p:sp>
    </p:spTree>
    <p:extLst>
      <p:ext uri="{BB962C8B-B14F-4D97-AF65-F5344CB8AC3E}">
        <p14:creationId xmlns:p14="http://schemas.microsoft.com/office/powerpoint/2010/main" val="48331041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20.png"/><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3.png"/></Relationships>
</file>

<file path=ppt/slides/_rels/slide10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2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2.png"/><Relationship Id="rId7"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23.png"/><Relationship Id="rId9"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8.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2.pn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2.png"/><Relationship Id="rId7" Type="http://schemas.openxmlformats.org/officeDocument/2006/relationships/image" Target="../media/image48.png"/><Relationship Id="rId12"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hdphoto" Target="../media/hdphoto2.wdp"/><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23.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82.xml"/><Relationship Id="rId6" Type="http://schemas.openxmlformats.org/officeDocument/2006/relationships/image" Target="../media/image75.png"/><Relationship Id="rId11" Type="http://schemas.openxmlformats.org/officeDocument/2006/relationships/image" Target="../media/image23.png"/><Relationship Id="rId5" Type="http://schemas.openxmlformats.org/officeDocument/2006/relationships/image" Target="../media/image74.png"/><Relationship Id="rId10" Type="http://schemas.openxmlformats.org/officeDocument/2006/relationships/image" Target="../media/image78.png"/><Relationship Id="rId4" Type="http://schemas.microsoft.com/office/2007/relationships/hdphoto" Target="../media/hdphoto3.wdp"/><Relationship Id="rId9" Type="http://schemas.microsoft.com/office/2007/relationships/hdphoto" Target="../media/hdphoto4.wdp"/></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microsoft.com/office/2007/relationships/hdphoto" Target="../media/hdphoto6.wdp"/><Relationship Id="rId2" Type="http://schemas.openxmlformats.org/officeDocument/2006/relationships/notesSlide" Target="../notesSlides/notesSlide40.xml"/><Relationship Id="rId1" Type="http://schemas.openxmlformats.org/officeDocument/2006/relationships/slideLayout" Target="../slideLayouts/slideLayout61.xml"/><Relationship Id="rId6" Type="http://schemas.openxmlformats.org/officeDocument/2006/relationships/image" Target="../media/image89.png"/><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88.png"/><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18" Type="http://schemas.openxmlformats.org/officeDocument/2006/relationships/image" Target="../media/image23.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jpeg"/><Relationship Id="rId2" Type="http://schemas.openxmlformats.org/officeDocument/2006/relationships/notesSlide" Target="../notesSlides/notesSlide42.xml"/><Relationship Id="rId16" Type="http://schemas.openxmlformats.org/officeDocument/2006/relationships/image" Target="../media/image105.png"/><Relationship Id="rId1" Type="http://schemas.openxmlformats.org/officeDocument/2006/relationships/slideLayout" Target="../slideLayouts/slideLayout2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2.png"/><Relationship Id="rId7"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23.png"/><Relationship Id="rId9"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23.png"/><Relationship Id="rId10" Type="http://schemas.openxmlformats.org/officeDocument/2006/relationships/image" Target="../media/image118.png"/><Relationship Id="rId4" Type="http://schemas.openxmlformats.org/officeDocument/2006/relationships/image" Target="../media/image113.jpeg"/><Relationship Id="rId9"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7.wdp"/><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22.png"/><Relationship Id="rId7" Type="http://schemas.openxmlformats.org/officeDocument/2006/relationships/image" Target="../media/image125.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24.jpeg"/><Relationship Id="rId5" Type="http://schemas.openxmlformats.org/officeDocument/2006/relationships/image" Target="../media/image23.png"/><Relationship Id="rId4" Type="http://schemas.openxmlformats.org/officeDocument/2006/relationships/image" Target="../media/image123.png"/><Relationship Id="rId9" Type="http://schemas.openxmlformats.org/officeDocument/2006/relationships/image" Target="../media/image127.jpe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22.png"/><Relationship Id="rId7" Type="http://schemas.openxmlformats.org/officeDocument/2006/relationships/image" Target="../media/image132.jpe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136.png"/><Relationship Id="rId5" Type="http://schemas.openxmlformats.org/officeDocument/2006/relationships/image" Target="../media/image131.jpeg"/><Relationship Id="rId10" Type="http://schemas.openxmlformats.org/officeDocument/2006/relationships/image" Target="../media/image135.png"/><Relationship Id="rId4" Type="http://schemas.openxmlformats.org/officeDocument/2006/relationships/image" Target="../media/image130.jpe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2.png"/><Relationship Id="rId7"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48.png"/><Relationship Id="rId10" Type="http://schemas.openxmlformats.org/officeDocument/2006/relationships/image" Target="../media/image141.png"/><Relationship Id="rId4" Type="http://schemas.openxmlformats.org/officeDocument/2006/relationships/image" Target="../media/image23.png"/><Relationship Id="rId9"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22.png"/><Relationship Id="rId7" Type="http://schemas.openxmlformats.org/officeDocument/2006/relationships/image" Target="../media/image144.jpe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43.jpeg"/><Relationship Id="rId5" Type="http://schemas.openxmlformats.org/officeDocument/2006/relationships/image" Target="../media/image108.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146.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49.jpeg"/><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48.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23.png"/><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154.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53.png"/><Relationship Id="rId5" Type="http://schemas.openxmlformats.org/officeDocument/2006/relationships/image" Target="../media/image152.png"/><Relationship Id="rId10" Type="http://schemas.microsoft.com/office/2007/relationships/hdphoto" Target="../media/hdphoto9.wdp"/><Relationship Id="rId4" Type="http://schemas.openxmlformats.org/officeDocument/2006/relationships/image" Target="../media/image23.png"/><Relationship Id="rId9" Type="http://schemas.openxmlformats.org/officeDocument/2006/relationships/image" Target="../media/image155.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22.png"/><Relationship Id="rId7"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2.png"/><Relationship Id="rId7" Type="http://schemas.openxmlformats.org/officeDocument/2006/relationships/image" Target="../media/image164.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48.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66.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9.xml"/><Relationship Id="rId1" Type="http://schemas.openxmlformats.org/officeDocument/2006/relationships/slideLayout" Target="../slideLayouts/slideLayout80.xml"/><Relationship Id="rId5" Type="http://schemas.openxmlformats.org/officeDocument/2006/relationships/image" Target="../media/image23.png"/><Relationship Id="rId4" Type="http://schemas.openxmlformats.org/officeDocument/2006/relationships/image" Target="../media/image17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22.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174.jpeg"/><Relationship Id="rId11" Type="http://schemas.openxmlformats.org/officeDocument/2006/relationships/image" Target="../media/image179.png"/><Relationship Id="rId5" Type="http://schemas.openxmlformats.org/officeDocument/2006/relationships/image" Target="../media/image173.jpeg"/><Relationship Id="rId10" Type="http://schemas.openxmlformats.org/officeDocument/2006/relationships/image" Target="../media/image178.png"/><Relationship Id="rId4" Type="http://schemas.openxmlformats.org/officeDocument/2006/relationships/image" Target="../media/image23.png"/><Relationship Id="rId9" Type="http://schemas.openxmlformats.org/officeDocument/2006/relationships/image" Target="../media/image177.pn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81.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82.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5.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183.png"/><Relationship Id="rId5" Type="http://schemas.openxmlformats.org/officeDocument/2006/relationships/image" Target="../media/image186.png"/><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183.png"/><Relationship Id="rId5" Type="http://schemas.openxmlformats.org/officeDocument/2006/relationships/image" Target="../media/image187.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22.png"/><Relationship Id="rId7" Type="http://schemas.openxmlformats.org/officeDocument/2006/relationships/image" Target="../media/image188.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7.jpeg"/><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22.png"/><Relationship Id="rId7" Type="http://schemas.openxmlformats.org/officeDocument/2006/relationships/image" Target="../media/image193.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192.png"/><Relationship Id="rId4" Type="http://schemas.openxmlformats.org/officeDocument/2006/relationships/image" Target="../media/image23.png"/><Relationship Id="rId9"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1.xml"/><Relationship Id="rId1" Type="http://schemas.openxmlformats.org/officeDocument/2006/relationships/slideLayout" Target="../slideLayouts/slideLayout5.xml"/><Relationship Id="rId5" Type="http://schemas.openxmlformats.org/officeDocument/2006/relationships/image" Target="../media/image195.png"/><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7.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196.png"/><Relationship Id="rId5" Type="http://schemas.openxmlformats.org/officeDocument/2006/relationships/image" Target="../media/image108.png"/><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98.png"/><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1.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2.png"/><Relationship Id="rId7" Type="http://schemas.openxmlformats.org/officeDocument/2006/relationships/image" Target="../media/image67.png"/><Relationship Id="rId12" Type="http://schemas.openxmlformats.org/officeDocument/2006/relationships/image" Target="../media/image202.pn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5.png"/><Relationship Id="rId2" Type="http://schemas.openxmlformats.org/officeDocument/2006/relationships/notesSlide" Target="../notesSlides/notesSlide91.xml"/><Relationship Id="rId1" Type="http://schemas.openxmlformats.org/officeDocument/2006/relationships/slideLayout" Target="../slideLayouts/slideLayout5.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3.png"/></Relationships>
</file>

<file path=ppt/slides/_rels/slide92.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png"/><Relationship Id="rId7" Type="http://schemas.openxmlformats.org/officeDocument/2006/relationships/image" Target="../media/image208.png"/><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3.png"/></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3.png"/></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8.pn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image" Target="../media/image207.png"/><Relationship Id="rId5" Type="http://schemas.openxmlformats.org/officeDocument/2006/relationships/image" Target="../media/image210.png"/><Relationship Id="rId4" Type="http://schemas.openxmlformats.org/officeDocument/2006/relationships/image" Target="../media/image23.png"/></Relationships>
</file>

<file path=ppt/slides/_rels/slide9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2.png"/><Relationship Id="rId7" Type="http://schemas.openxmlformats.org/officeDocument/2006/relationships/image" Target="../media/image213.png"/><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image" Target="../media/image212.png"/><Relationship Id="rId11" Type="http://schemas.openxmlformats.org/officeDocument/2006/relationships/image" Target="../media/image208.png"/><Relationship Id="rId5" Type="http://schemas.openxmlformats.org/officeDocument/2006/relationships/image" Target="../media/image211.png"/><Relationship Id="rId10" Type="http://schemas.openxmlformats.org/officeDocument/2006/relationships/image" Target="../media/image207.png"/><Relationship Id="rId4" Type="http://schemas.openxmlformats.org/officeDocument/2006/relationships/image" Target="../media/image23.png"/><Relationship Id="rId9" Type="http://schemas.openxmlformats.org/officeDocument/2006/relationships/image" Target="../media/image215.png"/></Relationships>
</file>

<file path=ppt/slides/_rels/slide9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2.png"/><Relationship Id="rId7" Type="http://schemas.openxmlformats.org/officeDocument/2006/relationships/image" Target="../media/image217.pn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216.png"/><Relationship Id="rId5" Type="http://schemas.openxmlformats.org/officeDocument/2006/relationships/image" Target="../media/image108.png"/><Relationship Id="rId4" Type="http://schemas.openxmlformats.org/officeDocument/2006/relationships/image" Target="../media/image23.png"/><Relationship Id="rId9" Type="http://schemas.openxmlformats.org/officeDocument/2006/relationships/image" Target="../media/image208.pn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809B9E6-1653-963F-3EB9-A651A6999ED6}"/>
              </a:ext>
            </a:extLst>
          </p:cNvPr>
          <p:cNvSpPr txBox="1">
            <a:spLocks/>
          </p:cNvSpPr>
          <p:nvPr/>
        </p:nvSpPr>
        <p:spPr>
          <a:xfrm>
            <a:off x="5801670" y="5113664"/>
            <a:ext cx="6240379" cy="1144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30" normalizeH="0" baseline="0" noProof="0" dirty="0">
                <a:ln>
                  <a:noFill/>
                </a:ln>
                <a:solidFill>
                  <a:prstClr val="white"/>
                </a:solidFill>
                <a:effectLst/>
                <a:uLnTx/>
                <a:uFillTx/>
                <a:latin typeface="Avenir Next Demi Bold" panose="020B0503020202020204" pitchFamily="34" charset="0"/>
                <a:ea typeface="+mj-ea"/>
                <a:cs typeface="+mj-cs"/>
              </a:rPr>
              <a:t>Life Skills</a:t>
            </a:r>
            <a:r>
              <a:rPr kumimoji="0" lang="en-US" sz="5400" b="1" i="0" u="none" strike="noStrike" kern="1200" cap="none" spc="30" normalizeH="0" baseline="30000" noProof="0" dirty="0">
                <a:ln>
                  <a:noFill/>
                </a:ln>
                <a:solidFill>
                  <a:prstClr val="white"/>
                </a:solidFill>
                <a:effectLst/>
                <a:uLnTx/>
                <a:uFillTx/>
                <a:latin typeface="Avenir Next Demi Bold" panose="020B0503020202020204" pitchFamily="34" charset="0"/>
                <a:ea typeface="+mj-ea"/>
                <a:cs typeface="+mj-cs"/>
              </a:rPr>
              <a:t>™</a:t>
            </a:r>
            <a:endParaRPr kumimoji="0" lang="en-US" sz="5400" b="1" i="0" u="none" strike="noStrike" kern="1200" cap="none" spc="30" normalizeH="0" baseline="0" noProof="0" dirty="0">
              <a:ln>
                <a:noFill/>
              </a:ln>
              <a:solidFill>
                <a:prstClr val="white"/>
              </a:solidFill>
              <a:effectLst/>
              <a:uLnTx/>
              <a:uFillTx/>
              <a:latin typeface="Avenir Next Demi Bold" panose="020B0503020202020204" pitchFamily="34" charset="0"/>
              <a:ea typeface="+mj-ea"/>
              <a:cs typeface="+mj-cs"/>
            </a:endParaRPr>
          </a:p>
        </p:txBody>
      </p:sp>
      <p:sp>
        <p:nvSpPr>
          <p:cNvPr id="11" name="Title 1">
            <a:extLst>
              <a:ext uri="{FF2B5EF4-FFF2-40B4-BE49-F238E27FC236}">
                <a16:creationId xmlns:a16="http://schemas.microsoft.com/office/drawing/2014/main" id="{80FDE95B-D041-3F41-F406-D910EEF86D31}"/>
              </a:ext>
            </a:extLst>
          </p:cNvPr>
          <p:cNvSpPr txBox="1">
            <a:spLocks/>
          </p:cNvSpPr>
          <p:nvPr/>
        </p:nvSpPr>
        <p:spPr>
          <a:xfrm>
            <a:off x="4331572" y="5855277"/>
            <a:ext cx="7194610" cy="6947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30" normalizeH="0" baseline="0" noProof="0" dirty="0">
                <a:ln>
                  <a:noFill/>
                </a:ln>
                <a:solidFill>
                  <a:prstClr val="white"/>
                </a:solidFill>
                <a:effectLst/>
                <a:uLnTx/>
                <a:uFillTx/>
                <a:latin typeface="Avenir Next Demi Bold" panose="020B0503020202020204" pitchFamily="34" charset="0"/>
                <a:ea typeface="+mj-ea"/>
                <a:cs typeface="+mj-cs"/>
                <a:sym typeface="Calibri"/>
              </a:rPr>
              <a:t>Workshop</a:t>
            </a:r>
          </a:p>
        </p:txBody>
      </p:sp>
      <p:pic>
        <p:nvPicPr>
          <p:cNvPr id="15" name="Picture 14" descr="A person eating a pizza&#10;&#10;Description automatically generated">
            <a:extLst>
              <a:ext uri="{FF2B5EF4-FFF2-40B4-BE49-F238E27FC236}">
                <a16:creationId xmlns:a16="http://schemas.microsoft.com/office/drawing/2014/main" id="{411B3C58-140A-5366-EBC3-0AC6DB231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4A08173F-7E87-AFC4-619D-E5C1B292CC3E}"/>
              </a:ext>
            </a:extLst>
          </p:cNvPr>
          <p:cNvSpPr txBox="1">
            <a:spLocks/>
          </p:cNvSpPr>
          <p:nvPr/>
        </p:nvSpPr>
        <p:spPr>
          <a:xfrm>
            <a:off x="611214" y="1434800"/>
            <a:ext cx="564328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30" normalizeH="0" baseline="0" noProof="0" dirty="0">
                <a:ln>
                  <a:noFill/>
                </a:ln>
                <a:solidFill>
                  <a:srgbClr val="013D54"/>
                </a:solidFill>
                <a:effectLst/>
                <a:uLnTx/>
                <a:uFillTx/>
                <a:latin typeface="Avenir Next Demi Bold" panose="020B0503020202020204" pitchFamily="34" charset="0"/>
                <a:ea typeface="+mj-ea"/>
                <a:cs typeface="+mj-cs"/>
              </a:rPr>
              <a:t>Safe Conversation Dialogue Workshop</a:t>
            </a:r>
          </a:p>
        </p:txBody>
      </p:sp>
      <p:sp>
        <p:nvSpPr>
          <p:cNvPr id="17" name="Subtitle 2">
            <a:extLst>
              <a:ext uri="{FF2B5EF4-FFF2-40B4-BE49-F238E27FC236}">
                <a16:creationId xmlns:a16="http://schemas.microsoft.com/office/drawing/2014/main" id="{7F3BFFF1-4FFF-D39B-E1F8-4E6AF81B3CE2}"/>
              </a:ext>
            </a:extLst>
          </p:cNvPr>
          <p:cNvSpPr txBox="1">
            <a:spLocks/>
          </p:cNvSpPr>
          <p:nvPr/>
        </p:nvSpPr>
        <p:spPr>
          <a:xfrm>
            <a:off x="696558" y="3822400"/>
            <a:ext cx="5643281" cy="17249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v9 FEBRUARY 2025</a:t>
            </a:r>
          </a:p>
        </p:txBody>
      </p:sp>
      <p:sp>
        <p:nvSpPr>
          <p:cNvPr id="2" name="TextBox 1">
            <a:extLst>
              <a:ext uri="{FF2B5EF4-FFF2-40B4-BE49-F238E27FC236}">
                <a16:creationId xmlns:a16="http://schemas.microsoft.com/office/drawing/2014/main" id="{EA93E029-7AB7-9460-E880-7FEF1A08FD4D}"/>
              </a:ext>
            </a:extLst>
          </p:cNvPr>
          <p:cNvSpPr txBox="1"/>
          <p:nvPr/>
        </p:nvSpPr>
        <p:spPr>
          <a:xfrm>
            <a:off x="-381092" y="6502858"/>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7096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E907B36-BC4D-326B-B4FD-0519B8A5DDE8}"/>
              </a:ext>
            </a:extLst>
          </p:cNvPr>
          <p:cNvSpPr/>
          <p:nvPr/>
        </p:nvSpPr>
        <p:spPr>
          <a:xfrm>
            <a:off x="7474857" y="4875649"/>
            <a:ext cx="4423992" cy="160748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PART ONE</a:t>
            </a:r>
            <a:endParaRPr lang="en-US" dirty="0">
              <a:solidFill>
                <a:srgbClr val="013D54"/>
              </a:solidFill>
            </a:endParaRPr>
          </a:p>
        </p:txBody>
      </p:sp>
      <p:sp>
        <p:nvSpPr>
          <p:cNvPr id="2" name="TextBox 1">
            <a:extLst>
              <a:ext uri="{FF2B5EF4-FFF2-40B4-BE49-F238E27FC236}">
                <a16:creationId xmlns:a16="http://schemas.microsoft.com/office/drawing/2014/main" id="{59727EFF-8715-771B-E680-F0EBBC6630C8}"/>
              </a:ext>
            </a:extLst>
          </p:cNvPr>
          <p:cNvSpPr txBox="1"/>
          <p:nvPr/>
        </p:nvSpPr>
        <p:spPr>
          <a:xfrm>
            <a:off x="4288103" y="2484411"/>
            <a:ext cx="5427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Safe Conversations’ Dialogue Workshop</a:t>
            </a:r>
          </a:p>
        </p:txBody>
      </p:sp>
      <p:sp>
        <p:nvSpPr>
          <p:cNvPr id="6" name="Oval 5">
            <a:extLst>
              <a:ext uri="{FF2B5EF4-FFF2-40B4-BE49-F238E27FC236}">
                <a16:creationId xmlns:a16="http://schemas.microsoft.com/office/drawing/2014/main" id="{1A756FC3-EFC1-D145-A0B2-CBB5B4F953C0}"/>
              </a:ext>
            </a:extLst>
          </p:cNvPr>
          <p:cNvSpPr/>
          <p:nvPr/>
        </p:nvSpPr>
        <p:spPr>
          <a:xfrm>
            <a:off x="4288103" y="4682660"/>
            <a:ext cx="819724" cy="8197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04A2B33-7F78-D8AD-3A12-1276C4FF327F}"/>
              </a:ext>
            </a:extLst>
          </p:cNvPr>
          <p:cNvSpPr/>
          <p:nvPr/>
        </p:nvSpPr>
        <p:spPr>
          <a:xfrm>
            <a:off x="4288103" y="3667970"/>
            <a:ext cx="819724" cy="819724"/>
          </a:xfrm>
          <a:prstGeom prst="ellipse">
            <a:avLst/>
          </a:prstGeom>
          <a:gradFill>
            <a:gsLst>
              <a:gs pos="0">
                <a:srgbClr val="F36D27"/>
              </a:gs>
              <a:gs pos="100000">
                <a:srgbClr val="F7941D"/>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85F610-6A4F-FC02-2146-B6B036EE4D41}"/>
              </a:ext>
            </a:extLst>
          </p:cNvPr>
          <p:cNvSpPr/>
          <p:nvPr/>
        </p:nvSpPr>
        <p:spPr>
          <a:xfrm>
            <a:off x="5192344" y="3667970"/>
            <a:ext cx="819724" cy="819724"/>
          </a:xfrm>
          <a:prstGeom prst="ellipse">
            <a:avLst/>
          </a:prstGeom>
          <a:gradFill>
            <a:gsLst>
              <a:gs pos="0">
                <a:srgbClr val="FDC632"/>
              </a:gs>
              <a:gs pos="100000">
                <a:srgbClr val="FDC63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E66756-A047-512F-742B-9856116D964C}"/>
              </a:ext>
            </a:extLst>
          </p:cNvPr>
          <p:cNvSpPr/>
          <p:nvPr/>
        </p:nvSpPr>
        <p:spPr>
          <a:xfrm>
            <a:off x="6096585" y="3667970"/>
            <a:ext cx="819724" cy="819724"/>
          </a:xfrm>
          <a:prstGeom prst="ellipse">
            <a:avLst/>
          </a:prstGeom>
          <a:gradFill>
            <a:gsLst>
              <a:gs pos="0">
                <a:srgbClr val="33B0BB"/>
              </a:gs>
              <a:gs pos="100000">
                <a:srgbClr val="1B798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721AD5-8709-588A-A6DB-2D173BBCB25A}"/>
              </a:ext>
            </a:extLst>
          </p:cNvPr>
          <p:cNvSpPr/>
          <p:nvPr/>
        </p:nvSpPr>
        <p:spPr>
          <a:xfrm>
            <a:off x="5148595" y="3599358"/>
            <a:ext cx="904241" cy="972642"/>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0B1A5F-4C21-C2AF-45ED-2F9AB4D5237C}"/>
              </a:ext>
            </a:extLst>
          </p:cNvPr>
          <p:cNvSpPr/>
          <p:nvPr/>
        </p:nvSpPr>
        <p:spPr>
          <a:xfrm>
            <a:off x="6061505" y="3568959"/>
            <a:ext cx="904241" cy="972642"/>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6">
            <a:extLst>
              <a:ext uri="{FF2B5EF4-FFF2-40B4-BE49-F238E27FC236}">
                <a16:creationId xmlns:a16="http://schemas.microsoft.com/office/drawing/2014/main" id="{12158A52-8452-889D-EC22-379AE35AE9D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10</a:t>
            </a:fld>
            <a:endParaRPr lang="en-US" dirty="0"/>
          </a:p>
        </p:txBody>
      </p:sp>
      <p:sp>
        <p:nvSpPr>
          <p:cNvPr id="14" name="TextBox 13">
            <a:extLst>
              <a:ext uri="{FF2B5EF4-FFF2-40B4-BE49-F238E27FC236}">
                <a16:creationId xmlns:a16="http://schemas.microsoft.com/office/drawing/2014/main" id="{E569ED7B-5932-6FBB-9E32-9F7B868200BC}"/>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
        <p:nvSpPr>
          <p:cNvPr id="16" name="TextBox 15">
            <a:extLst>
              <a:ext uri="{FF2B5EF4-FFF2-40B4-BE49-F238E27FC236}">
                <a16:creationId xmlns:a16="http://schemas.microsoft.com/office/drawing/2014/main" id="{BBA8D392-6DBC-1062-B2B8-E556BAD0FEFC}"/>
              </a:ext>
            </a:extLst>
          </p:cNvPr>
          <p:cNvSpPr txBox="1"/>
          <p:nvPr/>
        </p:nvSpPr>
        <p:spPr>
          <a:xfrm>
            <a:off x="7651041" y="5057680"/>
            <a:ext cx="3623430" cy="1243417"/>
          </a:xfrm>
          <a:prstGeom prst="rect">
            <a:avLst/>
          </a:prstGeom>
          <a:noFill/>
        </p:spPr>
        <p:txBody>
          <a:bodyPr wrap="square">
            <a:spAutoFit/>
          </a:bodyPr>
          <a:lstStyle>
            <a:defPPr>
              <a:defRPr lang="en-US"/>
            </a:defPPr>
            <a:lvl1pPr marL="365760" marR="0" lvl="0" indent="-365760" fontAlgn="auto">
              <a:lnSpc>
                <a:spcPct val="90000"/>
              </a:lnSpc>
              <a:spcBef>
                <a:spcPts val="600"/>
              </a:spcBef>
              <a:spcAft>
                <a:spcPts val="0"/>
              </a:spcAft>
              <a:buClrTx/>
              <a:buSzTx/>
              <a:buFont typeface="+mj-lt"/>
              <a:buAutoNum type="arabicPeriod"/>
              <a:tabLst/>
              <a:defRPr kumimoji="0" sz="2400" b="0" i="0" u="none" strike="noStrike" cap="none" spc="30" normalizeH="0" baseline="0">
                <a:ln>
                  <a:noFill/>
                </a:ln>
                <a:solidFill>
                  <a:schemeClr val="bg1">
                    <a:lumMod val="50000"/>
                  </a:schemeClr>
                </a:solidFill>
                <a:effectLst/>
                <a:uLnTx/>
                <a:uFillTx/>
                <a:latin typeface="Franklin Gothic Book" panose="020B0503020102020204" pitchFamily="34" charset="0"/>
              </a:defRPr>
            </a:lvl1pPr>
          </a:lstStyle>
          <a:p>
            <a:r>
              <a:rPr lang="en-US" dirty="0"/>
              <a:t>The Challenge</a:t>
            </a:r>
          </a:p>
          <a:p>
            <a:r>
              <a:rPr lang="en-US" dirty="0"/>
              <a:t>Working For You</a:t>
            </a:r>
          </a:p>
          <a:p>
            <a:r>
              <a:rPr lang="en-US" dirty="0"/>
              <a:t>A Journey</a:t>
            </a:r>
          </a:p>
        </p:txBody>
      </p:sp>
      <p:sp>
        <p:nvSpPr>
          <p:cNvPr id="3" name="TextBox 2">
            <a:extLst>
              <a:ext uri="{FF2B5EF4-FFF2-40B4-BE49-F238E27FC236}">
                <a16:creationId xmlns:a16="http://schemas.microsoft.com/office/drawing/2014/main" id="{CC4CF657-D0D2-1156-5217-B05DD6B3C496}"/>
              </a:ext>
            </a:extLst>
          </p:cNvPr>
          <p:cNvSpPr txBox="1"/>
          <p:nvPr/>
        </p:nvSpPr>
        <p:spPr>
          <a:xfrm>
            <a:off x="7474857" y="4418820"/>
            <a:ext cx="4339772" cy="461665"/>
          </a:xfrm>
          <a:prstGeom prst="rect">
            <a:avLst/>
          </a:prstGeom>
          <a:noFill/>
        </p:spPr>
        <p:txBody>
          <a:bodyPr wrap="square" rtlCol="0">
            <a:spAutoFit/>
          </a:bodyPr>
          <a:lstStyle/>
          <a:p>
            <a:r>
              <a:rPr lang="en-US" sz="2400" b="1" spc="300" dirty="0">
                <a:solidFill>
                  <a:srgbClr val="F47427"/>
                </a:solidFill>
                <a:latin typeface="Franklin Gothic Book" panose="020B0503020102020204" pitchFamily="34" charset="0"/>
              </a:rPr>
              <a:t>FACING A CHALLENGE</a:t>
            </a:r>
          </a:p>
        </p:txBody>
      </p:sp>
    </p:spTree>
    <p:extLst>
      <p:ext uri="{BB962C8B-B14F-4D97-AF65-F5344CB8AC3E}">
        <p14:creationId xmlns:p14="http://schemas.microsoft.com/office/powerpoint/2010/main" val="259729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Wrap-up</a:t>
            </a:r>
            <a:endParaRPr lang="en-US" dirty="0">
              <a:solidFill>
                <a:srgbClr val="013D54"/>
              </a:solidFill>
            </a:endParaRPr>
          </a:p>
        </p:txBody>
      </p:sp>
      <p:sp>
        <p:nvSpPr>
          <p:cNvPr id="2" name="Slide Number Placeholder 26">
            <a:extLst>
              <a:ext uri="{FF2B5EF4-FFF2-40B4-BE49-F238E27FC236}">
                <a16:creationId xmlns:a16="http://schemas.microsoft.com/office/drawing/2014/main" id="{531D7434-57A5-37AC-082E-84ECA1D2CE7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100</a:t>
            </a:fld>
            <a:endParaRPr lang="en-US" dirty="0"/>
          </a:p>
        </p:txBody>
      </p:sp>
      <p:sp>
        <p:nvSpPr>
          <p:cNvPr id="3" name="TextBox 2">
            <a:extLst>
              <a:ext uri="{FF2B5EF4-FFF2-40B4-BE49-F238E27FC236}">
                <a16:creationId xmlns:a16="http://schemas.microsoft.com/office/drawing/2014/main" id="{710B454B-9ED1-034F-1E07-0B02108CFB88}"/>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21279522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Wrap-up</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pic>
        <p:nvPicPr>
          <p:cNvPr id="2" name="Picture 1">
            <a:extLst>
              <a:ext uri="{FF2B5EF4-FFF2-40B4-BE49-F238E27FC236}">
                <a16:creationId xmlns:a16="http://schemas.microsoft.com/office/drawing/2014/main" id="{98739068-76BD-5151-A9FE-1556996B55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2916" y="-60741"/>
            <a:ext cx="2478430" cy="2478430"/>
          </a:xfrm>
          <a:prstGeom prst="rect">
            <a:avLst/>
          </a:prstGeom>
        </p:spPr>
      </p:pic>
      <p:sp>
        <p:nvSpPr>
          <p:cNvPr id="3" name="Text Placeholder 3">
            <a:extLst>
              <a:ext uri="{FF2B5EF4-FFF2-40B4-BE49-F238E27FC236}">
                <a16:creationId xmlns:a16="http://schemas.microsoft.com/office/drawing/2014/main" id="{E3108D67-9ECC-6894-DFA6-E1C507474E07}"/>
              </a:ext>
            </a:extLst>
          </p:cNvPr>
          <p:cNvSpPr txBox="1">
            <a:spLocks/>
          </p:cNvSpPr>
          <p:nvPr/>
        </p:nvSpPr>
        <p:spPr>
          <a:xfrm>
            <a:off x="613431" y="1545732"/>
            <a:ext cx="6212490" cy="43750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1800" indent="-342900"/>
            <a:r>
              <a:rPr lang="en-US" dirty="0">
                <a:solidFill>
                  <a:prstClr val="black">
                    <a:lumMod val="50000"/>
                    <a:lumOff val="50000"/>
                  </a:prstClr>
                </a:solidFill>
              </a:rPr>
              <a:t>Take your Toolbelt with you</a:t>
            </a:r>
          </a:p>
          <a:p>
            <a:pPr marL="431800" indent="-342900"/>
            <a:r>
              <a:rPr lang="en-US" dirty="0">
                <a:solidFill>
                  <a:prstClr val="black">
                    <a:lumMod val="50000"/>
                    <a:lumOff val="50000"/>
                  </a:prstClr>
                </a:solidFill>
              </a:rPr>
              <a:t>Build Psychological Safety</a:t>
            </a:r>
          </a:p>
          <a:p>
            <a:pPr marL="889000" lvl="1" indent="-342900"/>
            <a:r>
              <a:rPr lang="en-US" dirty="0">
                <a:solidFill>
                  <a:schemeClr val="tx1">
                    <a:lumMod val="50000"/>
                    <a:lumOff val="50000"/>
                  </a:schemeClr>
                </a:solidFill>
              </a:rPr>
              <a:t>Within the Space-Between</a:t>
            </a:r>
          </a:p>
          <a:p>
            <a:pPr marL="431800" indent="-342900"/>
            <a:r>
              <a:rPr lang="en-US" dirty="0">
                <a:solidFill>
                  <a:schemeClr val="tx1">
                    <a:lumMod val="50000"/>
                    <a:lumOff val="50000"/>
                  </a:schemeClr>
                </a:solidFill>
              </a:rPr>
              <a:t>Use Dialogue to:</a:t>
            </a:r>
          </a:p>
          <a:p>
            <a:pPr marL="889000" lvl="1" indent="-342900"/>
            <a:r>
              <a:rPr lang="en-US" dirty="0">
                <a:solidFill>
                  <a:schemeClr val="tx1">
                    <a:lumMod val="50000"/>
                    <a:lumOff val="50000"/>
                  </a:schemeClr>
                </a:solidFill>
              </a:rPr>
              <a:t>Create Connections</a:t>
            </a:r>
          </a:p>
          <a:p>
            <a:pPr marL="889000" lvl="1" indent="-342900"/>
            <a:r>
              <a:rPr lang="en-US" dirty="0">
                <a:solidFill>
                  <a:schemeClr val="tx1">
                    <a:lumMod val="50000"/>
                    <a:lumOff val="50000"/>
                  </a:schemeClr>
                </a:solidFill>
              </a:rPr>
              <a:t>Deepen Relationships</a:t>
            </a:r>
          </a:p>
          <a:p>
            <a:pPr marL="431800" indent="-342900"/>
            <a:r>
              <a:rPr lang="en-US" dirty="0">
                <a:solidFill>
                  <a:schemeClr val="tx1">
                    <a:lumMod val="50000"/>
                    <a:lumOff val="50000"/>
                  </a:schemeClr>
                </a:solidFill>
              </a:rPr>
              <a:t>And sustain connection over time</a:t>
            </a:r>
          </a:p>
        </p:txBody>
      </p:sp>
      <p:pic>
        <p:nvPicPr>
          <p:cNvPr id="4" name="Picture 3">
            <a:extLst>
              <a:ext uri="{FF2B5EF4-FFF2-40B4-BE49-F238E27FC236}">
                <a16:creationId xmlns:a16="http://schemas.microsoft.com/office/drawing/2014/main" id="{C25C12AF-3B28-7232-2DB0-DA9151E12E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8343" y="2166824"/>
            <a:ext cx="3627576" cy="1532181"/>
          </a:xfrm>
          <a:prstGeom prst="rect">
            <a:avLst/>
          </a:prstGeom>
        </p:spPr>
      </p:pic>
      <p:pic>
        <p:nvPicPr>
          <p:cNvPr id="7" name="Picture 6">
            <a:extLst>
              <a:ext uri="{FF2B5EF4-FFF2-40B4-BE49-F238E27FC236}">
                <a16:creationId xmlns:a16="http://schemas.microsoft.com/office/drawing/2014/main" id="{C5B7AD90-6453-903E-BB4D-5E5E635A85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0385" y="4135184"/>
            <a:ext cx="3365831" cy="1751673"/>
          </a:xfrm>
          <a:prstGeom prst="rect">
            <a:avLst/>
          </a:prstGeom>
        </p:spPr>
      </p:pic>
      <p:sp>
        <p:nvSpPr>
          <p:cNvPr id="8" name="Slide Number Placeholder 26">
            <a:extLst>
              <a:ext uri="{FF2B5EF4-FFF2-40B4-BE49-F238E27FC236}">
                <a16:creationId xmlns:a16="http://schemas.microsoft.com/office/drawing/2014/main" id="{CCBC2482-7869-9446-A439-F6D02E958A4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101</a:t>
            </a:fld>
            <a:endParaRPr lang="en-US" dirty="0"/>
          </a:p>
        </p:txBody>
      </p:sp>
    </p:spTree>
    <p:extLst>
      <p:ext uri="{BB962C8B-B14F-4D97-AF65-F5344CB8AC3E}">
        <p14:creationId xmlns:p14="http://schemas.microsoft.com/office/powerpoint/2010/main" val="382131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
                                        <p:tgtEl>
                                          <p:spTgt spid="3">
                                            <p:txEl>
                                              <p:pRg st="1" end="1"/>
                                            </p:txEl>
                                          </p:spTgt>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
                                        <p:tgtEl>
                                          <p:spTgt spid="3">
                                            <p:txEl>
                                              <p:pRg st="2" end="2"/>
                                            </p:txEl>
                                          </p:spTgt>
                                        </p:tgtEl>
                                      </p:cBhvr>
                                    </p:animEffect>
                                  </p:childTnLst>
                                </p:cTn>
                              </p:par>
                            </p:childTnLst>
                          </p:cTn>
                        </p:par>
                        <p:par>
                          <p:cTn id="21" fill="hold">
                            <p:stCondLst>
                              <p:cond delay="4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
                                        <p:tgtEl>
                                          <p:spTgt spid="3">
                                            <p:txEl>
                                              <p:pRg st="3" end="3"/>
                                            </p:txEl>
                                          </p:spTgt>
                                        </p:tgtEl>
                                      </p:cBhvr>
                                    </p:animEffect>
                                  </p:childTnLst>
                                </p:cTn>
                              </p:par>
                            </p:childTnLst>
                          </p:cTn>
                        </p:par>
                        <p:par>
                          <p:cTn id="30" fill="hold">
                            <p:stCondLst>
                              <p:cond delay="200"/>
                            </p:stCondLst>
                            <p:childTnLst>
                              <p:par>
                                <p:cTn id="31" presetID="10"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200"/>
                                        <p:tgtEl>
                                          <p:spTgt spid="3">
                                            <p:txEl>
                                              <p:pRg st="4" end="4"/>
                                            </p:txEl>
                                          </p:spTgt>
                                        </p:tgtEl>
                                      </p:cBhvr>
                                    </p:animEffect>
                                  </p:childTnLst>
                                </p:cTn>
                              </p:par>
                            </p:childTnLst>
                          </p:cTn>
                        </p:par>
                        <p:par>
                          <p:cTn id="34" fill="hold">
                            <p:stCondLst>
                              <p:cond delay="400"/>
                            </p:stCondLst>
                            <p:childTnLst>
                              <p:par>
                                <p:cTn id="35" presetID="10"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
                                        <p:tgtEl>
                                          <p:spTgt spid="3">
                                            <p:txEl>
                                              <p:pRg st="6" end="6"/>
                                            </p:txEl>
                                          </p:spTgt>
                                        </p:tgtEl>
                                      </p:cBhvr>
                                    </p:animEffect>
                                  </p:childTnLst>
                                </p:cTn>
                              </p:par>
                            </p:childTnLst>
                          </p:cTn>
                        </p:par>
                        <p:par>
                          <p:cTn id="43" fill="hold">
                            <p:stCondLst>
                              <p:cond delay="2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sitting at a table&#10;&#10;Description automatically generated">
            <a:extLst>
              <a:ext uri="{FF2B5EF4-FFF2-40B4-BE49-F238E27FC236}">
                <a16:creationId xmlns:a16="http://schemas.microsoft.com/office/drawing/2014/main" id="{0A537373-28E6-F0D8-E904-B2E8A6F8D5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A42AB56F-4404-CE45-D89B-61115D6F1CD5}"/>
              </a:ext>
            </a:extLst>
          </p:cNvPr>
          <p:cNvSpPr txBox="1">
            <a:spLocks/>
          </p:cNvSpPr>
          <p:nvPr/>
        </p:nvSpPr>
        <p:spPr>
          <a:xfrm>
            <a:off x="561809" y="1885588"/>
            <a:ext cx="595492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50" b="1" i="0" u="none" strike="noStrike" kern="1200" cap="none" spc="30" normalizeH="0" baseline="0" noProof="0" dirty="0">
                <a:ln>
                  <a:noFill/>
                </a:ln>
                <a:solidFill>
                  <a:srgbClr val="013D54"/>
                </a:solidFill>
                <a:effectLst/>
                <a:uLnTx/>
                <a:uFillTx/>
                <a:latin typeface="Avenir Next Demi Bold" panose="020B0503020202020204" pitchFamily="34" charset="0"/>
                <a:ea typeface="+mj-ea"/>
                <a:cs typeface="+mj-cs"/>
              </a:rPr>
              <a:t>Safe Conversations Dialogue Workshop</a:t>
            </a:r>
          </a:p>
        </p:txBody>
      </p:sp>
      <p:pic>
        <p:nvPicPr>
          <p:cNvPr id="15" name="Graphic 14">
            <a:extLst>
              <a:ext uri="{FF2B5EF4-FFF2-40B4-BE49-F238E27FC236}">
                <a16:creationId xmlns:a16="http://schemas.microsoft.com/office/drawing/2014/main" id="{C81EBB1F-B14B-5A21-E52C-0B458573759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8512" y="5628035"/>
            <a:ext cx="2376463" cy="950585"/>
          </a:xfrm>
          <a:prstGeom prst="rect">
            <a:avLst/>
          </a:prstGeom>
        </p:spPr>
      </p:pic>
      <p:sp>
        <p:nvSpPr>
          <p:cNvPr id="2" name="TextBox 1">
            <a:extLst>
              <a:ext uri="{FF2B5EF4-FFF2-40B4-BE49-F238E27FC236}">
                <a16:creationId xmlns:a16="http://schemas.microsoft.com/office/drawing/2014/main" id="{236B0AB9-644A-6D36-05A3-E56E7F885A97}"/>
              </a:ext>
            </a:extLst>
          </p:cNvPr>
          <p:cNvSpPr txBox="1"/>
          <p:nvPr/>
        </p:nvSpPr>
        <p:spPr>
          <a:xfrm>
            <a:off x="5866398"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50000"/>
                  </a:schemeClr>
                </a:solidFill>
                <a:latin typeface="Avenir Next Demi Bold" panose="020B0503020202020204"/>
              </a:rPr>
              <a:t>© 2025 Quantum Connections LLC. All Rights Reserved.</a:t>
            </a:r>
            <a:endParaRPr lang="en-US" sz="1800" b="0" dirty="0">
              <a:solidFill>
                <a:schemeClr val="bg1">
                  <a:lumMod val="50000"/>
                </a:schemeClr>
              </a:solidFill>
              <a:latin typeface="Avenir Next Demi Bold" panose="020B0503020202020204"/>
            </a:endParaRPr>
          </a:p>
        </p:txBody>
      </p:sp>
    </p:spTree>
    <p:extLst>
      <p:ext uri="{BB962C8B-B14F-4D97-AF65-F5344CB8AC3E}">
        <p14:creationId xmlns:p14="http://schemas.microsoft.com/office/powerpoint/2010/main" val="3127807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The Challenge</a:t>
            </a:r>
            <a:endParaRPr lang="en-US" dirty="0">
              <a:solidFill>
                <a:srgbClr val="013D54"/>
              </a:solidFill>
            </a:endParaRPr>
          </a:p>
        </p:txBody>
      </p:sp>
      <p:sp>
        <p:nvSpPr>
          <p:cNvPr id="2" name="Slide Number Placeholder 26">
            <a:extLst>
              <a:ext uri="{FF2B5EF4-FFF2-40B4-BE49-F238E27FC236}">
                <a16:creationId xmlns:a16="http://schemas.microsoft.com/office/drawing/2014/main" id="{A8F4EA5C-713A-1755-A717-F9F11E6DE832}"/>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11</a:t>
            </a:fld>
            <a:endParaRPr lang="en-US" dirty="0"/>
          </a:p>
        </p:txBody>
      </p:sp>
      <p:sp>
        <p:nvSpPr>
          <p:cNvPr id="3" name="TextBox 2">
            <a:extLst>
              <a:ext uri="{FF2B5EF4-FFF2-40B4-BE49-F238E27FC236}">
                <a16:creationId xmlns:a16="http://schemas.microsoft.com/office/drawing/2014/main" id="{C4097A65-B065-5AA9-B407-E61A0B18FB7C}"/>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17242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A29A5-7954-BB57-FE78-0148C14847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97591" y="-92090"/>
            <a:ext cx="1599438" cy="1613379"/>
          </a:xfrm>
          <a:prstGeom prst="rect">
            <a:avLst/>
          </a:prstGeom>
        </p:spPr>
      </p:pic>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64563" y="404745"/>
            <a:ext cx="4757268" cy="552100"/>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The Challenge</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823943" y="877499"/>
            <a:ext cx="6381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Isolation and </a:t>
            </a:r>
            <a:r>
              <a:rPr lang="en-US" sz="2400" spc="30" dirty="0">
                <a:solidFill>
                  <a:srgbClr val="808285"/>
                </a:solidFill>
                <a:latin typeface="Corbel" panose="020B0503020204020204" pitchFamily="34" charset="0"/>
              </a:rPr>
              <a:t>Disconnection are on the rise</a:t>
            </a: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6" name="TextBox 5">
            <a:extLst>
              <a:ext uri="{FF2B5EF4-FFF2-40B4-BE49-F238E27FC236}">
                <a16:creationId xmlns:a16="http://schemas.microsoft.com/office/drawing/2014/main" id="{DFA30389-7F92-EC98-592E-88AB9D424350}"/>
              </a:ext>
            </a:extLst>
          </p:cNvPr>
          <p:cNvSpPr txBox="1">
            <a:spLocks/>
          </p:cNvSpPr>
          <p:nvPr/>
        </p:nvSpPr>
        <p:spPr>
          <a:xfrm>
            <a:off x="457693" y="1593010"/>
            <a:ext cx="9277977" cy="4795427"/>
          </a:xfrm>
          <a:prstGeom prst="rect">
            <a:avLst/>
          </a:prstGeom>
          <a:noFill/>
        </p:spPr>
        <p:txBody>
          <a:bodyPr wrap="square" rtlCol="0">
            <a:noAutofit/>
          </a:bodyPr>
          <a:lstStyle/>
          <a:p>
            <a:pPr marR="0" lvl="0" algn="l" defTabSz="914400" rtl="0" eaLnBrk="1" fontAlgn="auto" latinLnBrk="0" hangingPunct="1">
              <a:lnSpc>
                <a:spcPct val="90000"/>
              </a:lnSpc>
              <a:spcBef>
                <a:spcPts val="1200"/>
              </a:spcBef>
              <a:spcAft>
                <a:spcPts val="0"/>
              </a:spcAft>
              <a:buClrTx/>
              <a:buSzTx/>
              <a:tabLst/>
              <a:defRPr/>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Honestly, </a:t>
            </a:r>
          </a:p>
          <a:p>
            <a:pPr marL="236538" marR="0" lvl="0" indent="-23653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Everyone experiences difficulty</a:t>
            </a:r>
            <a:r>
              <a:rPr kumimoji="0" lang="en-US" sz="2800" b="0" i="0" u="none" strike="noStrike" kern="1200" cap="none" spc="30" normalizeH="0" noProof="0" dirty="0">
                <a:ln>
                  <a:noFill/>
                </a:ln>
                <a:solidFill>
                  <a:prstClr val="black">
                    <a:lumMod val="65000"/>
                    <a:lumOff val="35000"/>
                  </a:prstClr>
                </a:solidFill>
                <a:effectLst/>
                <a:uLnTx/>
                <a:uFillTx/>
                <a:latin typeface="Franklin Gothic Book" panose="020B0503020102020204" pitchFamily="34" charset="0"/>
                <a:ea typeface="+mn-ea"/>
                <a:cs typeface="+mn-cs"/>
              </a:rPr>
              <a:t> connecting with others from time to time</a:t>
            </a:r>
          </a:p>
          <a:p>
            <a:pPr lvl="0">
              <a:lnSpc>
                <a:spcPct val="90000"/>
              </a:lnSpc>
              <a:spcBef>
                <a:spcPts val="1800"/>
              </a:spcBef>
              <a:defRPr/>
            </a:pPr>
            <a:r>
              <a:rPr lang="en-US" sz="2000" spc="30" dirty="0">
                <a:solidFill>
                  <a:prstClr val="black">
                    <a:lumMod val="65000"/>
                    <a:lumOff val="35000"/>
                  </a:prstClr>
                </a:solidFill>
                <a:latin typeface="Franklin Gothic Book" panose="020B0503020102020204" pitchFamily="34" charset="0"/>
              </a:rPr>
              <a:t>Unfortunately, </a:t>
            </a:r>
          </a:p>
          <a:p>
            <a:pPr marL="236538" lvl="0" indent="-236538">
              <a:lnSpc>
                <a:spcPct val="90000"/>
              </a:lnSpc>
              <a:spcBef>
                <a:spcPts val="300"/>
              </a:spcBef>
              <a:buFont typeface="Arial" panose="020B0604020202020204" pitchFamily="34" charset="0"/>
              <a:buChar char="•"/>
              <a:defRPr/>
            </a:pPr>
            <a:r>
              <a:rPr lang="en-US" sz="2800" spc="30" dirty="0">
                <a:solidFill>
                  <a:prstClr val="black">
                    <a:lumMod val="65000"/>
                    <a:lumOff val="35000"/>
                  </a:prstClr>
                </a:solidFill>
                <a:latin typeface="Franklin Gothic Book" panose="020B0503020102020204" pitchFamily="34" charset="0"/>
              </a:rPr>
              <a:t>Brains react quickly to our differences</a:t>
            </a:r>
          </a:p>
          <a:p>
            <a:pPr marL="236538" indent="-236538">
              <a:lnSpc>
                <a:spcPct val="90000"/>
              </a:lnSpc>
              <a:spcBef>
                <a:spcPts val="1200"/>
              </a:spcBef>
              <a:buFont typeface="Arial" panose="020B0604020202020204" pitchFamily="34" charset="0"/>
              <a:buChar char="•"/>
              <a:defRPr/>
            </a:pPr>
            <a:r>
              <a:rPr lang="en-US" sz="2800" spc="30" dirty="0">
                <a:solidFill>
                  <a:prstClr val="black">
                    <a:lumMod val="65000"/>
                    <a:lumOff val="35000"/>
                  </a:prstClr>
                </a:solidFill>
                <a:latin typeface="Franklin Gothic Book" panose="020B0503020102020204" pitchFamily="34" charset="0"/>
              </a:rPr>
              <a:t>Egos focus on </a:t>
            </a:r>
            <a:r>
              <a:rPr lang="en-US" sz="2800" i="1" spc="30" dirty="0">
                <a:solidFill>
                  <a:prstClr val="black">
                    <a:lumMod val="65000"/>
                    <a:lumOff val="35000"/>
                  </a:prstClr>
                </a:solidFill>
                <a:latin typeface="Franklin Gothic Book" panose="020B0503020102020204" pitchFamily="34" charset="0"/>
              </a:rPr>
              <a:t>our</a:t>
            </a:r>
            <a:r>
              <a:rPr lang="en-US" sz="2800" spc="30" dirty="0">
                <a:solidFill>
                  <a:prstClr val="black">
                    <a:lumMod val="65000"/>
                    <a:lumOff val="35000"/>
                  </a:prstClr>
                </a:solidFill>
                <a:latin typeface="Franklin Gothic Book" panose="020B0503020102020204" pitchFamily="34" charset="0"/>
              </a:rPr>
              <a:t>selves</a:t>
            </a:r>
          </a:p>
          <a:p>
            <a:pPr marL="236538" lvl="0" indent="-236538">
              <a:lnSpc>
                <a:spcPct val="90000"/>
              </a:lnSpc>
              <a:spcBef>
                <a:spcPts val="1200"/>
              </a:spcBef>
              <a:buFont typeface="Arial" panose="020B0604020202020204" pitchFamily="34" charset="0"/>
              <a:buChar char="•"/>
              <a:defRPr/>
            </a:pPr>
            <a:r>
              <a:rPr lang="en-US" sz="2800" spc="30" dirty="0">
                <a:solidFill>
                  <a:prstClr val="black">
                    <a:lumMod val="65000"/>
                    <a:lumOff val="35000"/>
                  </a:prstClr>
                </a:solidFill>
                <a:latin typeface="Franklin Gothic Book" panose="020B0503020102020204" pitchFamily="34" charset="0"/>
              </a:rPr>
              <a:t>Monologues govern </a:t>
            </a:r>
            <a:r>
              <a:rPr lang="en-US" sz="2800" i="1" spc="30" dirty="0">
                <a:solidFill>
                  <a:prstClr val="black">
                    <a:lumMod val="65000"/>
                    <a:lumOff val="35000"/>
                  </a:prstClr>
                </a:solidFill>
                <a:latin typeface="Franklin Gothic Book" panose="020B0503020102020204" pitchFamily="34" charset="0"/>
              </a:rPr>
              <a:t>our</a:t>
            </a:r>
            <a:r>
              <a:rPr lang="en-US" sz="2800" spc="30" dirty="0">
                <a:solidFill>
                  <a:prstClr val="black">
                    <a:lumMod val="65000"/>
                    <a:lumOff val="35000"/>
                  </a:prstClr>
                </a:solidFill>
                <a:latin typeface="Franklin Gothic Book" panose="020B0503020102020204" pitchFamily="34" charset="0"/>
              </a:rPr>
              <a:t> language</a:t>
            </a:r>
            <a:endPar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a:p>
            <a:pPr marL="236538" lvl="0" indent="-236538">
              <a:lnSpc>
                <a:spcPct val="90000"/>
              </a:lnSpc>
              <a:spcBef>
                <a:spcPts val="1200"/>
              </a:spcBef>
              <a:buFont typeface="Arial" panose="020B0604020202020204" pitchFamily="34" charset="0"/>
              <a:buChar char="•"/>
              <a:defRPr/>
            </a:pPr>
            <a:r>
              <a:rPr lang="en-US" sz="2800" spc="30" dirty="0">
                <a:solidFill>
                  <a:prstClr val="black">
                    <a:lumMod val="65000"/>
                    <a:lumOff val="35000"/>
                  </a:prstClr>
                </a:solidFill>
                <a:latin typeface="Franklin Gothic Book" panose="020B0503020102020204" pitchFamily="34" charset="0"/>
              </a:rPr>
              <a:t>Negativity floods </a:t>
            </a:r>
            <a:r>
              <a:rPr lang="en-US" sz="2800" i="1" spc="30" dirty="0">
                <a:solidFill>
                  <a:prstClr val="black">
                    <a:lumMod val="65000"/>
                    <a:lumOff val="35000"/>
                  </a:prstClr>
                </a:solidFill>
                <a:latin typeface="Franklin Gothic Book" panose="020B0503020102020204" pitchFamily="34" charset="0"/>
              </a:rPr>
              <a:t>our</a:t>
            </a:r>
            <a:r>
              <a:rPr lang="en-US" sz="2800" spc="30" dirty="0">
                <a:solidFill>
                  <a:prstClr val="black">
                    <a:lumMod val="65000"/>
                    <a:lumOff val="35000"/>
                  </a:prstClr>
                </a:solidFill>
                <a:latin typeface="Franklin Gothic Book" panose="020B0503020102020204" pitchFamily="34" charset="0"/>
              </a:rPr>
              <a:t> communications</a:t>
            </a:r>
          </a:p>
          <a:p>
            <a:pPr marL="236538" lvl="0" indent="-236538">
              <a:lnSpc>
                <a:spcPct val="90000"/>
              </a:lnSpc>
              <a:spcBef>
                <a:spcPts val="1200"/>
              </a:spcBef>
              <a:buFont typeface="Arial" panose="020B0604020202020204" pitchFamily="34" charset="0"/>
              <a:buChar char="•"/>
              <a:defRPr/>
            </a:pPr>
            <a:r>
              <a:rPr lang="en-US" sz="2800" spc="30" dirty="0">
                <a:solidFill>
                  <a:prstClr val="black">
                    <a:lumMod val="65000"/>
                    <a:lumOff val="35000"/>
                  </a:prstClr>
                </a:solidFill>
                <a:latin typeface="Franklin Gothic Book" panose="020B0503020102020204" pitchFamily="34" charset="0"/>
              </a:rPr>
              <a:t>Differences drive polarization</a:t>
            </a:r>
          </a:p>
        </p:txBody>
      </p:sp>
      <p:pic>
        <p:nvPicPr>
          <p:cNvPr id="18" name="Picture 17">
            <a:extLst>
              <a:ext uri="{FF2B5EF4-FFF2-40B4-BE49-F238E27FC236}">
                <a16:creationId xmlns:a16="http://schemas.microsoft.com/office/drawing/2014/main" id="{2E70DFF0-C772-B69C-EABB-A4BB8600BF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40213" y="0"/>
            <a:ext cx="2956816" cy="2956816"/>
          </a:xfrm>
          <a:prstGeom prst="ellipse">
            <a:avLst/>
          </a:prstGeom>
        </p:spPr>
      </p:pic>
      <p:pic>
        <p:nvPicPr>
          <p:cNvPr id="19" name="Picture 18">
            <a:extLst>
              <a:ext uri="{FF2B5EF4-FFF2-40B4-BE49-F238E27FC236}">
                <a16:creationId xmlns:a16="http://schemas.microsoft.com/office/drawing/2014/main" id="{15A5F717-DB70-956A-4DC8-70B31A629AC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95109" y="2779050"/>
            <a:ext cx="2828789" cy="2828789"/>
          </a:xfrm>
          <a:prstGeom prst="ellipse">
            <a:avLst/>
          </a:prstGeom>
        </p:spPr>
      </p:pic>
      <p:sp>
        <p:nvSpPr>
          <p:cNvPr id="3" name="Slide Number Placeholder 26">
            <a:extLst>
              <a:ext uri="{FF2B5EF4-FFF2-40B4-BE49-F238E27FC236}">
                <a16:creationId xmlns:a16="http://schemas.microsoft.com/office/drawing/2014/main" id="{7DAF74F1-14E9-BE1C-ADC8-0AAE43138A1C}"/>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12</a:t>
            </a:fld>
            <a:endParaRPr lang="en-US" dirty="0"/>
          </a:p>
        </p:txBody>
      </p:sp>
      <p:sp>
        <p:nvSpPr>
          <p:cNvPr id="4" name="TextBox 3">
            <a:extLst>
              <a:ext uri="{FF2B5EF4-FFF2-40B4-BE49-F238E27FC236}">
                <a16:creationId xmlns:a16="http://schemas.microsoft.com/office/drawing/2014/main" id="{7EBAA365-05A1-D6DB-5992-2BE3594BFF2C}"/>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14836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
                                        <p:tgtEl>
                                          <p:spTgt spid="6">
                                            <p:txEl>
                                              <p:pRg st="2" end="2"/>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200"/>
                                        <p:tgtEl>
                                          <p:spTgt spid="6">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2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2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2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2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E91D4-CFEC-A94D-376B-58C1240662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43549" y="-68154"/>
            <a:ext cx="6464753" cy="5748217"/>
          </a:xfrm>
          <a:prstGeom prst="rect">
            <a:avLst/>
          </a:prstGeom>
        </p:spPr>
      </p:pic>
      <p:sp>
        <p:nvSpPr>
          <p:cNvPr id="13" name="Text Placeholder 12">
            <a:extLst>
              <a:ext uri="{FF2B5EF4-FFF2-40B4-BE49-F238E27FC236}">
                <a16:creationId xmlns:a16="http://schemas.microsoft.com/office/drawing/2014/main" id="{14345559-D892-141A-8DF1-9C3C5EFE0E73}"/>
              </a:ext>
            </a:extLst>
          </p:cNvPr>
          <p:cNvSpPr>
            <a:spLocks noGrp="1"/>
          </p:cNvSpPr>
          <p:nvPr>
            <p:ph type="body" sz="quarter" idx="10"/>
          </p:nvPr>
        </p:nvSpPr>
        <p:spPr>
          <a:xfrm>
            <a:off x="770472" y="395074"/>
            <a:ext cx="10929693" cy="571500"/>
          </a:xfrm>
        </p:spPr>
        <p:txBody>
          <a:bodyPr/>
          <a:lstStyle/>
          <a:p>
            <a:r>
              <a:rPr lang="en-US" dirty="0"/>
              <a:t>The Challenge</a:t>
            </a:r>
          </a:p>
        </p:txBody>
      </p:sp>
      <p:sp>
        <p:nvSpPr>
          <p:cNvPr id="14" name="Text Placeholder 13">
            <a:extLst>
              <a:ext uri="{FF2B5EF4-FFF2-40B4-BE49-F238E27FC236}">
                <a16:creationId xmlns:a16="http://schemas.microsoft.com/office/drawing/2014/main" id="{985B1072-0C1B-EEF5-6275-8183888A8D3E}"/>
              </a:ext>
            </a:extLst>
          </p:cNvPr>
          <p:cNvSpPr>
            <a:spLocks noGrp="1"/>
          </p:cNvSpPr>
          <p:nvPr>
            <p:ph type="body" sz="quarter" idx="11"/>
          </p:nvPr>
        </p:nvSpPr>
        <p:spPr>
          <a:xfrm>
            <a:off x="770471" y="888718"/>
            <a:ext cx="10929723" cy="452039"/>
          </a:xfrm>
        </p:spPr>
        <p:txBody>
          <a:bodyPr/>
          <a:lstStyle/>
          <a:p>
            <a:r>
              <a:rPr lang="en-US" noProof="0" dirty="0"/>
              <a:t>Impact of disconnection…</a:t>
            </a:r>
          </a:p>
        </p:txBody>
      </p:sp>
      <p:sp>
        <p:nvSpPr>
          <p:cNvPr id="18" name="Text Placeholder 17">
            <a:extLst>
              <a:ext uri="{FF2B5EF4-FFF2-40B4-BE49-F238E27FC236}">
                <a16:creationId xmlns:a16="http://schemas.microsoft.com/office/drawing/2014/main" id="{D51B3F01-5BAA-91C3-801E-49308E3F04D6}"/>
              </a:ext>
            </a:extLst>
          </p:cNvPr>
          <p:cNvSpPr>
            <a:spLocks noGrp="1"/>
          </p:cNvSpPr>
          <p:nvPr>
            <p:ph type="body" sz="quarter" idx="15"/>
          </p:nvPr>
        </p:nvSpPr>
        <p:spPr>
          <a:xfrm>
            <a:off x="607867" y="1596281"/>
            <a:ext cx="5435681" cy="4373001"/>
          </a:xfrm>
        </p:spPr>
        <p:txBody>
          <a:bodyPr/>
          <a:lstStyle/>
          <a:p>
            <a:pPr lvl="0"/>
            <a:r>
              <a:rPr lang="en-US" noProof="0" dirty="0"/>
              <a:t>…all leads up to some of the </a:t>
            </a:r>
            <a:br>
              <a:rPr lang="en-US" noProof="0" dirty="0"/>
            </a:br>
            <a:r>
              <a:rPr lang="en-US" noProof="0" dirty="0"/>
              <a:t>highest levels of social disconnection and widespread disengagement </a:t>
            </a:r>
            <a:br>
              <a:rPr lang="en-US" noProof="0" dirty="0"/>
            </a:br>
            <a:r>
              <a:rPr lang="en-US" noProof="0" dirty="0"/>
              <a:t>ever recorded.</a:t>
            </a:r>
          </a:p>
          <a:p>
            <a:pPr lvl="0"/>
            <a:r>
              <a:rPr lang="en-US" dirty="0"/>
              <a:t>Our epidemic.</a:t>
            </a:r>
          </a:p>
          <a:p>
            <a:pPr lvl="0"/>
            <a:r>
              <a:rPr lang="en-US" dirty="0"/>
              <a:t>The hazards are emotional </a:t>
            </a:r>
            <a:br>
              <a:rPr lang="en-US" dirty="0"/>
            </a:br>
            <a:r>
              <a:rPr lang="en-US" i="1" dirty="0"/>
              <a:t>and</a:t>
            </a:r>
            <a:r>
              <a:rPr lang="en-US" dirty="0"/>
              <a:t> physical.</a:t>
            </a:r>
          </a:p>
          <a:p>
            <a:pPr lvl="0"/>
            <a:r>
              <a:rPr lang="en-US" noProof="0" dirty="0"/>
              <a:t>You are not alone.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4" name="TextBox 3">
            <a:extLst>
              <a:ext uri="{FF2B5EF4-FFF2-40B4-BE49-F238E27FC236}">
                <a16:creationId xmlns:a16="http://schemas.microsoft.com/office/drawing/2014/main" id="{3930A5CB-D60A-A2A7-EA80-F73DE543FA63}"/>
              </a:ext>
            </a:extLst>
          </p:cNvPr>
          <p:cNvSpPr txBox="1"/>
          <p:nvPr/>
        </p:nvSpPr>
        <p:spPr>
          <a:xfrm>
            <a:off x="6005092" y="533831"/>
            <a:ext cx="557904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"Loneliness is far more than just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 bad feeling—it harms both individual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and societal health. It is associated with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 greater risk of cardiovascular disease,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dementia, stroke, depression, anxiety, and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premature death. The mortality impact of being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socially disconnected is similar to that caused by smoking up to 15 cigarettes a day, and even greater than that associated with obesity and physical inactivity. And the harmful consequences of a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society that lacks social connection can be felt in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our schools, workplaces, and civic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organizations, where performance,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productivity, and engagement </a:t>
            </a:r>
            <a:b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are diminished."</a:t>
            </a:r>
          </a:p>
        </p:txBody>
      </p:sp>
      <p:sp>
        <p:nvSpPr>
          <p:cNvPr id="5" name="TextBox 4">
            <a:extLst>
              <a:ext uri="{FF2B5EF4-FFF2-40B4-BE49-F238E27FC236}">
                <a16:creationId xmlns:a16="http://schemas.microsoft.com/office/drawing/2014/main" id="{E3500C48-C49D-6E8B-77D2-64E6B14E86CA}"/>
              </a:ext>
            </a:extLst>
          </p:cNvPr>
          <p:cNvSpPr txBox="1"/>
          <p:nvPr/>
        </p:nvSpPr>
        <p:spPr>
          <a:xfrm>
            <a:off x="7081768" y="4844764"/>
            <a:ext cx="3727938" cy="276132"/>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-US Surgeon General’s Advisory Report </a:t>
            </a:r>
            <a:b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(2023)</a:t>
            </a:r>
          </a:p>
        </p:txBody>
      </p:sp>
      <p:sp>
        <p:nvSpPr>
          <p:cNvPr id="6" name="Slide Number Placeholder 26">
            <a:extLst>
              <a:ext uri="{FF2B5EF4-FFF2-40B4-BE49-F238E27FC236}">
                <a16:creationId xmlns:a16="http://schemas.microsoft.com/office/drawing/2014/main" id="{EBFE9E38-1C60-46FD-B3FB-DAA49242A1B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13</a:t>
            </a:fld>
            <a:endParaRPr lang="en-US" dirty="0"/>
          </a:p>
        </p:txBody>
      </p:sp>
      <p:sp>
        <p:nvSpPr>
          <p:cNvPr id="8" name="TextBox 7">
            <a:extLst>
              <a:ext uri="{FF2B5EF4-FFF2-40B4-BE49-F238E27FC236}">
                <a16:creationId xmlns:a16="http://schemas.microsoft.com/office/drawing/2014/main" id="{95A22172-E816-8634-5E81-071D3BA18EBC}"/>
              </a:ext>
            </a:extLst>
          </p:cNvPr>
          <p:cNvSpPr txBox="1"/>
          <p:nvPr/>
        </p:nvSpPr>
        <p:spPr>
          <a:xfrm>
            <a:off x="878913" y="5120896"/>
            <a:ext cx="6096000" cy="215444"/>
          </a:xfrm>
          <a:prstGeom prst="rect">
            <a:avLst/>
          </a:prstGeom>
          <a:noFill/>
        </p:spPr>
        <p:txBody>
          <a:bodyPr wrap="square">
            <a:spAutoFit/>
          </a:bodyPr>
          <a:lstStyle>
            <a:defPPr>
              <a:defRPr lang="en-US"/>
            </a:defPPr>
            <a:lvl1pPr>
              <a:defRPr sz="800"/>
            </a:lvl1pPr>
          </a:lstStyle>
          <a:p>
            <a:r>
              <a:rPr lang="en-US" dirty="0">
                <a:solidFill>
                  <a:schemeClr val="tx1">
                    <a:lumMod val="50000"/>
                    <a:lumOff val="50000"/>
                  </a:schemeClr>
                </a:solidFill>
              </a:rPr>
              <a:t>https://www.hhs.gov/sites/default/files/surgeon-general-social-connection-advisory.pdf</a:t>
            </a:r>
          </a:p>
        </p:txBody>
      </p:sp>
      <p:pic>
        <p:nvPicPr>
          <p:cNvPr id="2" name="Picture 1">
            <a:extLst>
              <a:ext uri="{FF2B5EF4-FFF2-40B4-BE49-F238E27FC236}">
                <a16:creationId xmlns:a16="http://schemas.microsoft.com/office/drawing/2014/main" id="{4B31255D-B056-A864-2BF3-6CDDE626C2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721571" y="3692107"/>
            <a:ext cx="1825188" cy="1825188"/>
          </a:xfrm>
          <a:prstGeom prst="ellipse">
            <a:avLst/>
          </a:prstGeom>
        </p:spPr>
      </p:pic>
    </p:spTree>
    <p:extLst>
      <p:ext uri="{BB962C8B-B14F-4D97-AF65-F5344CB8AC3E}">
        <p14:creationId xmlns:p14="http://schemas.microsoft.com/office/powerpoint/2010/main" val="25857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200"/>
                                        <p:tgtEl>
                                          <p:spTgt spid="18">
                                            <p:txEl>
                                              <p:pRg st="1" end="1"/>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fade">
                                      <p:cBhvr>
                                        <p:cTn id="11" dur="200"/>
                                        <p:tgtEl>
                                          <p:spTgt spid="1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fade">
                                      <p:cBhvr>
                                        <p:cTn id="30" dur="200"/>
                                        <p:tgtEl>
                                          <p:spTgt spid="18">
                                            <p:txEl>
                                              <p:pRg st="3" end="3"/>
                                            </p:txEl>
                                          </p:spTgt>
                                        </p:tgtEl>
                                      </p:cBhvr>
                                    </p:animEffect>
                                  </p:childTnLst>
                                </p:cTn>
                              </p:par>
                            </p:childTnLst>
                          </p:cTn>
                        </p:par>
                        <p:par>
                          <p:cTn id="31" fill="hold">
                            <p:stCondLst>
                              <p:cond delay="2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Working For You</a:t>
            </a:r>
            <a:endParaRPr lang="en-US" dirty="0">
              <a:solidFill>
                <a:srgbClr val="013D54"/>
              </a:solidFill>
            </a:endParaRPr>
          </a:p>
        </p:txBody>
      </p:sp>
      <p:sp>
        <p:nvSpPr>
          <p:cNvPr id="2" name="Slide Number Placeholder 26">
            <a:extLst>
              <a:ext uri="{FF2B5EF4-FFF2-40B4-BE49-F238E27FC236}">
                <a16:creationId xmlns:a16="http://schemas.microsoft.com/office/drawing/2014/main" id="{A8F4EA5C-713A-1755-A717-F9F11E6DE832}"/>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14</a:t>
            </a:fld>
            <a:endParaRPr lang="en-US" dirty="0"/>
          </a:p>
        </p:txBody>
      </p:sp>
      <p:sp>
        <p:nvSpPr>
          <p:cNvPr id="3" name="TextBox 2">
            <a:extLst>
              <a:ext uri="{FF2B5EF4-FFF2-40B4-BE49-F238E27FC236}">
                <a16:creationId xmlns:a16="http://schemas.microsoft.com/office/drawing/2014/main" id="{C4097A65-B065-5AA9-B407-E61A0B18FB7C}"/>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2980939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0DEBA3FE-1F8D-7069-92BF-44829ED5F684}"/>
              </a:ext>
            </a:extLst>
          </p:cNvPr>
          <p:cNvSpPr/>
          <p:nvPr/>
        </p:nvSpPr>
        <p:spPr>
          <a:xfrm>
            <a:off x="5905500" y="524168"/>
            <a:ext cx="5120640" cy="5020793"/>
          </a:xfrm>
          <a:prstGeom prst="roundRect">
            <a:avLst>
              <a:gd name="adj" fmla="val 209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0A8EA3E-323C-E0E3-A370-76F381436891}"/>
              </a:ext>
            </a:extLst>
          </p:cNvPr>
          <p:cNvSpPr/>
          <p:nvPr/>
        </p:nvSpPr>
        <p:spPr>
          <a:xfrm>
            <a:off x="11485351" y="-27689"/>
            <a:ext cx="737130" cy="423450"/>
          </a:xfrm>
          <a:prstGeom prst="rect">
            <a:avLst/>
          </a:prstGeom>
          <a:gradFill flip="none" rotWithShape="1">
            <a:gsLst>
              <a:gs pos="45000">
                <a:srgbClr val="0F1B2B"/>
              </a:gs>
              <a:gs pos="2000">
                <a:srgbClr val="2F425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BF61A937-8C1A-37D2-D76E-A27AEEB005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39620" y="-13921"/>
            <a:ext cx="2286975" cy="2286975"/>
          </a:xfrm>
          <a:prstGeom prst="rect">
            <a:avLst/>
          </a:prstGeom>
        </p:spPr>
      </p:pic>
      <p:sp>
        <p:nvSpPr>
          <p:cNvPr id="35" name="TextBox 34">
            <a:extLst>
              <a:ext uri="{FF2B5EF4-FFF2-40B4-BE49-F238E27FC236}">
                <a16:creationId xmlns:a16="http://schemas.microsoft.com/office/drawing/2014/main" id="{AA6951FF-72CD-53E0-5500-4133B6CE2494}"/>
              </a:ext>
            </a:extLst>
          </p:cNvPr>
          <p:cNvSpPr txBox="1">
            <a:spLocks/>
          </p:cNvSpPr>
          <p:nvPr/>
        </p:nvSpPr>
        <p:spPr>
          <a:xfrm>
            <a:off x="535297" y="1640552"/>
            <a:ext cx="6880951" cy="3870803"/>
          </a:xfrm>
          <a:prstGeom prst="rect">
            <a:avLst/>
          </a:prstGeom>
          <a:noFill/>
        </p:spPr>
        <p:txBody>
          <a:bodyPr wrap="square" rtlCol="0">
            <a:sp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2800" spc="30" dirty="0">
                <a:solidFill>
                  <a:schemeClr val="tx1">
                    <a:lumMod val="65000"/>
                    <a:lumOff val="35000"/>
                  </a:schemeClr>
                </a:solidFill>
                <a:latin typeface="Franklin Gothic Book" panose="020B0503020102020204" pitchFamily="34" charset="0"/>
              </a:rPr>
              <a:t>Born into connected universe</a:t>
            </a:r>
          </a:p>
          <a:p>
            <a:pPr marL="693738" lvl="1" indent="-236538">
              <a:lnSpc>
                <a:spcPct val="90000"/>
              </a:lnSpc>
              <a:spcBef>
                <a:spcPts val="600"/>
              </a:spcBef>
              <a:buFont typeface="Arial" panose="020B0604020202020204" pitchFamily="34" charset="0"/>
              <a:buChar char="•"/>
              <a:defRPr/>
            </a:pPr>
            <a:r>
              <a:rPr lang="en-US" sz="2000" spc="30" dirty="0">
                <a:solidFill>
                  <a:prstClr val="black">
                    <a:lumMod val="65000"/>
                    <a:lumOff val="35000"/>
                  </a:prstClr>
                </a:solidFill>
                <a:latin typeface="Franklin Gothic Book" panose="020B0503020102020204" pitchFamily="34" charset="0"/>
              </a:rPr>
              <a:t>Quantum understanding</a:t>
            </a:r>
            <a:r>
              <a:rPr lang="en-US" sz="1400" spc="30" dirty="0">
                <a:solidFill>
                  <a:prstClr val="black">
                    <a:lumMod val="65000"/>
                    <a:lumOff val="35000"/>
                  </a:prstClr>
                </a:solidFill>
                <a:latin typeface="Franklin Gothic Book" panose="020B0503020102020204" pitchFamily="34" charset="0"/>
              </a:rPr>
              <a:t>*</a:t>
            </a:r>
            <a:endParaRPr lang="en-US" sz="2000" spc="30" dirty="0">
              <a:solidFill>
                <a:prstClr val="black">
                  <a:lumMod val="65000"/>
                  <a:lumOff val="35000"/>
                </a:prstClr>
              </a:solidFill>
              <a:latin typeface="Franklin Gothic Book" panose="020B0503020102020204" pitchFamily="34" charset="0"/>
            </a:endParaRPr>
          </a:p>
          <a:p>
            <a:pPr marL="693738" lvl="1" indent="-236538">
              <a:lnSpc>
                <a:spcPct val="90000"/>
              </a:lnSpc>
              <a:spcBef>
                <a:spcPts val="600"/>
              </a:spcBef>
              <a:buFont typeface="Arial" panose="020B0604020202020204" pitchFamily="34" charset="0"/>
              <a:buChar char="•"/>
              <a:defRPr/>
            </a:pPr>
            <a:r>
              <a:rPr lang="en-US" sz="2000" spc="30" dirty="0">
                <a:solidFill>
                  <a:prstClr val="black">
                    <a:lumMod val="65000"/>
                    <a:lumOff val="35000"/>
                  </a:prstClr>
                </a:solidFill>
                <a:latin typeface="Franklin Gothic Book" panose="020B0503020102020204" pitchFamily="34" charset="0"/>
              </a:rPr>
              <a:t>Human entanglement</a:t>
            </a:r>
            <a:r>
              <a:rPr lang="en-US" sz="1400" spc="30" dirty="0">
                <a:solidFill>
                  <a:prstClr val="black">
                    <a:lumMod val="65000"/>
                    <a:lumOff val="35000"/>
                  </a:prstClr>
                </a:solidFill>
                <a:latin typeface="Franklin Gothic Book" panose="020B0503020102020204" pitchFamily="34" charset="0"/>
              </a:rPr>
              <a:t>*</a:t>
            </a:r>
            <a:endParaRPr lang="en-US" sz="2000" spc="30" dirty="0">
              <a:solidFill>
                <a:prstClr val="black">
                  <a:lumMod val="65000"/>
                  <a:lumOff val="35000"/>
                </a:prstClr>
              </a:solidFill>
              <a:latin typeface="Franklin Gothic Book" panose="020B0503020102020204" pitchFamily="34" charset="0"/>
            </a:endParaRP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2800" spc="30" dirty="0">
                <a:solidFill>
                  <a:schemeClr val="tx1">
                    <a:lumMod val="65000"/>
                    <a:lumOff val="35000"/>
                  </a:schemeClr>
                </a:solidFill>
                <a:latin typeface="Franklin Gothic Book" panose="020B0503020102020204" pitchFamily="34" charset="0"/>
              </a:rPr>
              <a:t>Disconnection follows</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2800" spc="30" dirty="0">
                <a:solidFill>
                  <a:schemeClr val="tx1">
                    <a:lumMod val="65000"/>
                    <a:lumOff val="35000"/>
                  </a:schemeClr>
                </a:solidFill>
                <a:latin typeface="Franklin Gothic Book" panose="020B0503020102020204" pitchFamily="34" charset="0"/>
              </a:rPr>
              <a:t>Seek reconnection</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2800" spc="30" dirty="0">
                <a:solidFill>
                  <a:schemeClr val="tx1">
                    <a:lumMod val="65000"/>
                    <a:lumOff val="35000"/>
                  </a:schemeClr>
                </a:solidFill>
                <a:latin typeface="Franklin Gothic Book" panose="020B0503020102020204" pitchFamily="34" charset="0"/>
              </a:rPr>
              <a:t>Pattern repeated continuously</a:t>
            </a:r>
            <a:br>
              <a:rPr lang="en-US" sz="2800" spc="30" dirty="0">
                <a:solidFill>
                  <a:schemeClr val="tx1">
                    <a:lumMod val="65000"/>
                    <a:lumOff val="35000"/>
                  </a:schemeClr>
                </a:solidFill>
                <a:latin typeface="Franklin Gothic Book" panose="020B0503020102020204" pitchFamily="34" charset="0"/>
              </a:rPr>
            </a:br>
            <a:r>
              <a:rPr lang="en-US" sz="2800" spc="30" dirty="0">
                <a:solidFill>
                  <a:schemeClr val="tx1">
                    <a:lumMod val="65000"/>
                    <a:lumOff val="35000"/>
                  </a:schemeClr>
                </a:solidFill>
                <a:latin typeface="Franklin Gothic Book" panose="020B0503020102020204" pitchFamily="34" charset="0"/>
              </a:rPr>
              <a:t>throughout life</a:t>
            </a: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endParaRPr kumimoji="0" lang="en-US" sz="2800" b="0" i="0" u="none" strike="noStrike" kern="1200" cap="none" spc="30" normalizeH="0" baseline="0" noProof="0" dirty="0">
              <a:ln>
                <a:noFill/>
              </a:ln>
              <a:solidFill>
                <a:schemeClr val="tx1">
                  <a:lumMod val="65000"/>
                  <a:lumOff val="35000"/>
                </a:schemeClr>
              </a:solidFill>
              <a:effectLst/>
              <a:uLnTx/>
              <a:uFillTx/>
              <a:latin typeface="Franklin Gothic Book" panose="020B0503020102020204" pitchFamily="34" charset="0"/>
              <a:ea typeface="+mn-ea"/>
              <a:cs typeface="+mn-cs"/>
            </a:endParaRPr>
          </a:p>
        </p:txBody>
      </p:sp>
      <p:sp>
        <p:nvSpPr>
          <p:cNvPr id="2" name="Text Placeholder 1">
            <a:extLst>
              <a:ext uri="{FF2B5EF4-FFF2-40B4-BE49-F238E27FC236}">
                <a16:creationId xmlns:a16="http://schemas.microsoft.com/office/drawing/2014/main" id="{EBDC17C1-4B6C-3517-304D-6488C8B4439D}"/>
              </a:ext>
            </a:extLst>
          </p:cNvPr>
          <p:cNvSpPr>
            <a:spLocks noGrp="1"/>
          </p:cNvSpPr>
          <p:nvPr>
            <p:ph type="body" sz="quarter" idx="10"/>
          </p:nvPr>
        </p:nvSpPr>
        <p:spPr>
          <a:xfrm>
            <a:off x="770573" y="390818"/>
            <a:ext cx="10929693" cy="571500"/>
          </a:xfrm>
        </p:spPr>
        <p:txBody>
          <a:bodyPr/>
          <a:lstStyle/>
          <a:p>
            <a:r>
              <a:rPr lang="en-US" dirty="0"/>
              <a:t>Working For You</a:t>
            </a:r>
          </a:p>
        </p:txBody>
      </p:sp>
      <p:sp>
        <p:nvSpPr>
          <p:cNvPr id="3" name="Text Placeholder 2">
            <a:extLst>
              <a:ext uri="{FF2B5EF4-FFF2-40B4-BE49-F238E27FC236}">
                <a16:creationId xmlns:a16="http://schemas.microsoft.com/office/drawing/2014/main" id="{56131F28-59E9-8033-2B27-178D1B39AC51}"/>
              </a:ext>
            </a:extLst>
          </p:cNvPr>
          <p:cNvSpPr>
            <a:spLocks noGrp="1"/>
          </p:cNvSpPr>
          <p:nvPr>
            <p:ph type="body" sz="quarter" idx="11"/>
          </p:nvPr>
        </p:nvSpPr>
        <p:spPr>
          <a:xfrm>
            <a:off x="823914" y="882780"/>
            <a:ext cx="3852616" cy="452039"/>
          </a:xfrm>
        </p:spPr>
        <p:txBody>
          <a:bodyPr/>
          <a:lstStyle/>
          <a:p>
            <a:r>
              <a:rPr lang="en-US" dirty="0"/>
              <a:t>The Connection Cycle</a:t>
            </a:r>
          </a:p>
        </p:txBody>
      </p:sp>
      <p:sp>
        <p:nvSpPr>
          <p:cNvPr id="5" name="Oval 4">
            <a:extLst>
              <a:ext uri="{FF2B5EF4-FFF2-40B4-BE49-F238E27FC236}">
                <a16:creationId xmlns:a16="http://schemas.microsoft.com/office/drawing/2014/main" id="{2D578B44-6B7E-93E4-ADC9-D8A6EC4EB27D}"/>
              </a:ext>
            </a:extLst>
          </p:cNvPr>
          <p:cNvSpPr>
            <a:spLocks noChangeAspect="1"/>
          </p:cNvSpPr>
          <p:nvPr/>
        </p:nvSpPr>
        <p:spPr>
          <a:xfrm>
            <a:off x="6087922" y="3344619"/>
            <a:ext cx="1680342" cy="1680342"/>
          </a:xfrm>
          <a:prstGeom prst="ellipse">
            <a:avLst/>
          </a:prstGeom>
          <a:solidFill>
            <a:srgbClr val="013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87759E7B-13FE-66BB-AC5E-8E8542F852D1}"/>
              </a:ext>
            </a:extLst>
          </p:cNvPr>
          <p:cNvSpPr>
            <a:spLocks noChangeAspect="1"/>
          </p:cNvSpPr>
          <p:nvPr/>
        </p:nvSpPr>
        <p:spPr>
          <a:xfrm>
            <a:off x="7605724" y="714214"/>
            <a:ext cx="1680342" cy="1680342"/>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D003707F-DA96-1045-09AF-952288C344C2}"/>
              </a:ext>
            </a:extLst>
          </p:cNvPr>
          <p:cNvSpPr>
            <a:spLocks noChangeAspect="1"/>
          </p:cNvSpPr>
          <p:nvPr/>
        </p:nvSpPr>
        <p:spPr>
          <a:xfrm>
            <a:off x="9157567" y="3336999"/>
            <a:ext cx="1680342" cy="1680342"/>
          </a:xfrm>
          <a:prstGeom prst="ellipse">
            <a:avLst/>
          </a:prstGeom>
          <a:solidFill>
            <a:srgbClr val="F15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Arrow: Circular 21">
            <a:extLst>
              <a:ext uri="{FF2B5EF4-FFF2-40B4-BE49-F238E27FC236}">
                <a16:creationId xmlns:a16="http://schemas.microsoft.com/office/drawing/2014/main" id="{30ECAC2B-2843-FD41-7E17-C54E9AC501ED}"/>
              </a:ext>
            </a:extLst>
          </p:cNvPr>
          <p:cNvSpPr/>
          <p:nvPr/>
        </p:nvSpPr>
        <p:spPr>
          <a:xfrm rot="15681798">
            <a:off x="6411965" y="1490223"/>
            <a:ext cx="3158189" cy="3158189"/>
          </a:xfrm>
          <a:prstGeom prst="circularArrow">
            <a:avLst>
              <a:gd name="adj1" fmla="val 4028"/>
              <a:gd name="adj2" fmla="val 657783"/>
              <a:gd name="adj3" fmla="val 20430841"/>
              <a:gd name="adj4" fmla="val 16057626"/>
              <a:gd name="adj5" fmla="val 4745"/>
            </a:avLst>
          </a:prstGeom>
          <a:gradFill>
            <a:gsLst>
              <a:gs pos="100000">
                <a:srgbClr val="013D54"/>
              </a:gs>
              <a:gs pos="0">
                <a:srgbClr val="F7941D"/>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ircular 24">
            <a:extLst>
              <a:ext uri="{FF2B5EF4-FFF2-40B4-BE49-F238E27FC236}">
                <a16:creationId xmlns:a16="http://schemas.microsoft.com/office/drawing/2014/main" id="{2FCCBD72-FA98-CE52-7C2D-5A081F8D395E}"/>
              </a:ext>
            </a:extLst>
          </p:cNvPr>
          <p:cNvSpPr/>
          <p:nvPr/>
        </p:nvSpPr>
        <p:spPr>
          <a:xfrm rot="1339782">
            <a:off x="7275980" y="1407061"/>
            <a:ext cx="3158189" cy="3158189"/>
          </a:xfrm>
          <a:prstGeom prst="circularArrow">
            <a:avLst>
              <a:gd name="adj1" fmla="val 4028"/>
              <a:gd name="adj2" fmla="val 657783"/>
              <a:gd name="adj3" fmla="val 20430841"/>
              <a:gd name="adj4" fmla="val 16057626"/>
              <a:gd name="adj5" fmla="val 4745"/>
            </a:avLst>
          </a:prstGeom>
          <a:gradFill>
            <a:gsLst>
              <a:gs pos="8000">
                <a:srgbClr val="F15B2D"/>
              </a:gs>
              <a:gs pos="100000">
                <a:srgbClr val="F7941D"/>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ircular 25">
            <a:extLst>
              <a:ext uri="{FF2B5EF4-FFF2-40B4-BE49-F238E27FC236}">
                <a16:creationId xmlns:a16="http://schemas.microsoft.com/office/drawing/2014/main" id="{CEBA255F-9AF6-613F-19E0-648DCE790877}"/>
              </a:ext>
            </a:extLst>
          </p:cNvPr>
          <p:cNvSpPr/>
          <p:nvPr/>
        </p:nvSpPr>
        <p:spPr>
          <a:xfrm rot="8494523">
            <a:off x="6909937" y="2238333"/>
            <a:ext cx="3158189" cy="3158189"/>
          </a:xfrm>
          <a:prstGeom prst="circularArrow">
            <a:avLst>
              <a:gd name="adj1" fmla="val 4028"/>
              <a:gd name="adj2" fmla="val 657783"/>
              <a:gd name="adj3" fmla="val 20430841"/>
              <a:gd name="adj4" fmla="val 16057626"/>
              <a:gd name="adj5" fmla="val 4745"/>
            </a:avLst>
          </a:prstGeom>
          <a:gradFill>
            <a:gsLst>
              <a:gs pos="100000">
                <a:srgbClr val="F15B2D"/>
              </a:gs>
              <a:gs pos="3000">
                <a:srgbClr val="013D5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D4E218CB-9AA8-1D2F-17D8-64AA5301FD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8252" y="763029"/>
            <a:ext cx="735287" cy="792138"/>
          </a:xfrm>
          <a:prstGeom prst="rect">
            <a:avLst/>
          </a:prstGeom>
        </p:spPr>
      </p:pic>
      <p:pic>
        <p:nvPicPr>
          <p:cNvPr id="28" name="Picture 27">
            <a:extLst>
              <a:ext uri="{FF2B5EF4-FFF2-40B4-BE49-F238E27FC236}">
                <a16:creationId xmlns:a16="http://schemas.microsoft.com/office/drawing/2014/main" id="{071BB619-B8D3-BF75-7343-BB0817D760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0995" y="3458310"/>
            <a:ext cx="1273486" cy="784558"/>
          </a:xfrm>
          <a:prstGeom prst="rect">
            <a:avLst/>
          </a:prstGeom>
        </p:spPr>
      </p:pic>
      <p:pic>
        <p:nvPicPr>
          <p:cNvPr id="29" name="Picture 28">
            <a:extLst>
              <a:ext uri="{FF2B5EF4-FFF2-40B4-BE49-F238E27FC236}">
                <a16:creationId xmlns:a16="http://schemas.microsoft.com/office/drawing/2014/main" id="{E795265E-960B-7FC0-EE1D-2B75840B38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9894" y="3635391"/>
            <a:ext cx="1076398" cy="731496"/>
          </a:xfrm>
          <a:prstGeom prst="rect">
            <a:avLst/>
          </a:prstGeom>
        </p:spPr>
      </p:pic>
      <p:sp>
        <p:nvSpPr>
          <p:cNvPr id="30" name="TextBox 29">
            <a:extLst>
              <a:ext uri="{FF2B5EF4-FFF2-40B4-BE49-F238E27FC236}">
                <a16:creationId xmlns:a16="http://schemas.microsoft.com/office/drawing/2014/main" id="{EFBC1F27-4517-2B24-AC32-DCDD04154FCA}"/>
              </a:ext>
            </a:extLst>
          </p:cNvPr>
          <p:cNvSpPr txBox="1">
            <a:spLocks/>
          </p:cNvSpPr>
          <p:nvPr/>
        </p:nvSpPr>
        <p:spPr>
          <a:xfrm>
            <a:off x="6743368" y="1576731"/>
            <a:ext cx="3405055" cy="369332"/>
          </a:xfrm>
          <a:prstGeom prst="rect">
            <a:avLst/>
          </a:prstGeom>
          <a:noFill/>
        </p:spPr>
        <p:txBody>
          <a:bodyPr wrap="square" rtlCol="0">
            <a:spAutoFit/>
          </a:bodyPr>
          <a:lstStyle/>
          <a:p>
            <a:pPr algn="ctr">
              <a:defRPr/>
            </a:pPr>
            <a:r>
              <a:rPr lang="en-US" b="1" spc="30" dirty="0">
                <a:solidFill>
                  <a:prstClr val="white"/>
                </a:solidFill>
                <a:latin typeface="Avenir Next Demi Bold" panose="020B0503020202020204" pitchFamily="34" charset="0"/>
              </a:rPr>
              <a:t>Connected</a:t>
            </a:r>
            <a:endParaRPr lang="en-US" b="1" dirty="0">
              <a:solidFill>
                <a:prstClr val="white"/>
              </a:solidFill>
              <a:latin typeface="Avenir Next Demi Bold" panose="020B0503020202020204" pitchFamily="34" charset="0"/>
            </a:endParaRPr>
          </a:p>
        </p:txBody>
      </p:sp>
      <p:sp>
        <p:nvSpPr>
          <p:cNvPr id="31" name="TextBox 30">
            <a:extLst>
              <a:ext uri="{FF2B5EF4-FFF2-40B4-BE49-F238E27FC236}">
                <a16:creationId xmlns:a16="http://schemas.microsoft.com/office/drawing/2014/main" id="{4D1A09EE-A7AE-3FE7-36D1-41502D597705}"/>
              </a:ext>
            </a:extLst>
          </p:cNvPr>
          <p:cNvSpPr txBox="1">
            <a:spLocks/>
          </p:cNvSpPr>
          <p:nvPr/>
        </p:nvSpPr>
        <p:spPr>
          <a:xfrm>
            <a:off x="8295211" y="4182221"/>
            <a:ext cx="3405055" cy="369332"/>
          </a:xfrm>
          <a:prstGeom prst="rect">
            <a:avLst/>
          </a:prstGeom>
          <a:noFill/>
        </p:spPr>
        <p:txBody>
          <a:bodyPr wrap="square" rtlCol="0">
            <a:spAutoFit/>
          </a:bodyPr>
          <a:lstStyle/>
          <a:p>
            <a:pPr algn="ctr">
              <a:defRPr/>
            </a:pPr>
            <a:r>
              <a:rPr lang="en-US" b="1" spc="30" dirty="0">
                <a:solidFill>
                  <a:prstClr val="white"/>
                </a:solidFill>
                <a:latin typeface="Avenir Next Demi Bold" panose="020B0503020202020204" pitchFamily="34" charset="0"/>
              </a:rPr>
              <a:t>Disconnected</a:t>
            </a:r>
            <a:endParaRPr lang="en-US" b="1" dirty="0">
              <a:solidFill>
                <a:prstClr val="white"/>
              </a:solidFill>
              <a:latin typeface="Avenir Next Demi Bold" panose="020B0503020202020204" pitchFamily="34" charset="0"/>
            </a:endParaRPr>
          </a:p>
        </p:txBody>
      </p:sp>
      <p:sp>
        <p:nvSpPr>
          <p:cNvPr id="32" name="TextBox 31">
            <a:extLst>
              <a:ext uri="{FF2B5EF4-FFF2-40B4-BE49-F238E27FC236}">
                <a16:creationId xmlns:a16="http://schemas.microsoft.com/office/drawing/2014/main" id="{84A08FD4-B861-35DB-72B4-F93567B7DA02}"/>
              </a:ext>
            </a:extLst>
          </p:cNvPr>
          <p:cNvSpPr txBox="1">
            <a:spLocks/>
          </p:cNvSpPr>
          <p:nvPr/>
        </p:nvSpPr>
        <p:spPr>
          <a:xfrm>
            <a:off x="5225566" y="4260383"/>
            <a:ext cx="3405055" cy="369332"/>
          </a:xfrm>
          <a:prstGeom prst="rect">
            <a:avLst/>
          </a:prstGeom>
          <a:noFill/>
        </p:spPr>
        <p:txBody>
          <a:bodyPr wrap="square" rtlCol="0">
            <a:spAutoFit/>
          </a:bodyPr>
          <a:lstStyle/>
          <a:p>
            <a:pPr algn="ctr">
              <a:defRPr/>
            </a:pPr>
            <a:r>
              <a:rPr lang="en-US" b="1" spc="30" dirty="0">
                <a:solidFill>
                  <a:prstClr val="white"/>
                </a:solidFill>
                <a:latin typeface="Avenir Next Demi Bold" panose="020B0503020202020204" pitchFamily="34" charset="0"/>
              </a:rPr>
              <a:t>Reconnecting</a:t>
            </a:r>
            <a:endParaRPr lang="en-US" b="1" dirty="0">
              <a:solidFill>
                <a:prstClr val="white"/>
              </a:solidFill>
              <a:latin typeface="Avenir Next Demi Bold" panose="020B0503020202020204" pitchFamily="34" charset="0"/>
            </a:endParaRPr>
          </a:p>
        </p:txBody>
      </p:sp>
      <p:sp>
        <p:nvSpPr>
          <p:cNvPr id="34" name="TextBox 33">
            <a:extLst>
              <a:ext uri="{FF2B5EF4-FFF2-40B4-BE49-F238E27FC236}">
                <a16:creationId xmlns:a16="http://schemas.microsoft.com/office/drawing/2014/main" id="{3BE57DAB-D639-6696-CD73-86D2CFB1341B}"/>
              </a:ext>
            </a:extLst>
          </p:cNvPr>
          <p:cNvSpPr txBox="1"/>
          <p:nvPr/>
        </p:nvSpPr>
        <p:spPr>
          <a:xfrm>
            <a:off x="757658" y="4786508"/>
            <a:ext cx="4829221" cy="338554"/>
          </a:xfrm>
          <a:prstGeom prst="rect">
            <a:avLst/>
          </a:prstGeom>
          <a:noFill/>
        </p:spPr>
        <p:txBody>
          <a:bodyPr wrap="square">
            <a:spAutoFit/>
          </a:bodyPr>
          <a:lstStyle/>
          <a:p>
            <a:r>
              <a:rPr lang="en-US" sz="800" dirty="0" err="1"/>
              <a:t>Aspalter</a:t>
            </a:r>
            <a:r>
              <a:rPr lang="en-US" sz="800" dirty="0"/>
              <a:t>, C. (2024, 5 17). Human Quantum Mechanics and Human Entanglement Theory: A New Paradigm for Social Sciences and Beyond. Social Development Issues 46(2) </a:t>
            </a:r>
            <a:r>
              <a:rPr lang="en-US" sz="800" dirty="0" err="1"/>
              <a:t>doi</a:t>
            </a:r>
            <a:r>
              <a:rPr lang="en-US" sz="800" dirty="0"/>
              <a:t>: 10.3998/sdi.5983</a:t>
            </a:r>
          </a:p>
        </p:txBody>
      </p:sp>
      <p:sp>
        <p:nvSpPr>
          <p:cNvPr id="37" name="TextBox 36">
            <a:extLst>
              <a:ext uri="{FF2B5EF4-FFF2-40B4-BE49-F238E27FC236}">
                <a16:creationId xmlns:a16="http://schemas.microsoft.com/office/drawing/2014/main" id="{748BEC2D-A0DB-93F0-80AD-3A10D299D998}"/>
              </a:ext>
            </a:extLst>
          </p:cNvPr>
          <p:cNvSpPr txBox="1"/>
          <p:nvPr/>
        </p:nvSpPr>
        <p:spPr>
          <a:xfrm>
            <a:off x="7187862" y="2700289"/>
            <a:ext cx="2555915" cy="867930"/>
          </a:xfrm>
          <a:prstGeom prst="rect">
            <a:avLst/>
          </a:prstGeom>
          <a:noFill/>
        </p:spPr>
        <p:txBody>
          <a:bodyPr wrap="square">
            <a:spAutoFit/>
          </a:bodyPr>
          <a:lstStyle/>
          <a:p>
            <a:pPr marR="0" lvl="0" algn="ctr" defTabSz="914400" rtl="0" eaLnBrk="1" fontAlgn="auto" latinLnBrk="0" hangingPunct="1">
              <a:lnSpc>
                <a:spcPct val="90000"/>
              </a:lnSpc>
              <a:spcBef>
                <a:spcPts val="2200"/>
              </a:spcBef>
              <a:spcAft>
                <a:spcPts val="0"/>
              </a:spcAft>
              <a:buClrTx/>
              <a:buSzTx/>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Connection Cycle</a:t>
            </a:r>
          </a:p>
        </p:txBody>
      </p:sp>
      <p:sp>
        <p:nvSpPr>
          <p:cNvPr id="4" name="Slide Number Placeholder 26">
            <a:extLst>
              <a:ext uri="{FF2B5EF4-FFF2-40B4-BE49-F238E27FC236}">
                <a16:creationId xmlns:a16="http://schemas.microsoft.com/office/drawing/2014/main" id="{294E5686-70BE-7CB2-D05A-572D483AF19F}"/>
              </a:ext>
            </a:extLst>
          </p:cNvPr>
          <p:cNvSpPr txBox="1">
            <a:spLocks/>
          </p:cNvSpPr>
          <p:nvPr/>
        </p:nvSpPr>
        <p:spPr>
          <a:xfrm>
            <a:off x="185791" y="643913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2186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200"/>
                                        <p:tgtEl>
                                          <p:spTgt spid="35">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animEffect transition="in" filter="fade">
                                      <p:cBhvr>
                                        <p:cTn id="11" dur="200"/>
                                        <p:tgtEl>
                                          <p:spTgt spid="35">
                                            <p:txEl>
                                              <p:pRg st="1" end="1"/>
                                            </p:txEl>
                                          </p:spTgt>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2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2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200"/>
                                        <p:tgtEl>
                                          <p:spTgt spid="41"/>
                                        </p:tgtEl>
                                      </p:cBhvr>
                                    </p:animEffect>
                                  </p:childTnLst>
                                </p:cTn>
                              </p:par>
                            </p:childTnLst>
                          </p:cTn>
                        </p:par>
                        <p:par>
                          <p:cTn id="25" fill="hold">
                            <p:stCondLst>
                              <p:cond delay="600"/>
                            </p:stCondLst>
                            <p:childTnLst>
                              <p:par>
                                <p:cTn id="26" presetID="10"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xEl>
                                              <p:pRg st="2" end="2"/>
                                            </p:txEl>
                                          </p:spTgt>
                                        </p:tgtEl>
                                        <p:attrNameLst>
                                          <p:attrName>style.visibility</p:attrName>
                                        </p:attrNameLst>
                                      </p:cBhvr>
                                      <p:to>
                                        <p:strVal val="visible"/>
                                      </p:to>
                                    </p:set>
                                    <p:animEffect transition="in" filter="fade">
                                      <p:cBhvr>
                                        <p:cTn id="36" dur="200"/>
                                        <p:tgtEl>
                                          <p:spTgt spid="3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xEl>
                                              <p:pRg st="3" end="3"/>
                                            </p:txEl>
                                          </p:spTgt>
                                        </p:tgtEl>
                                        <p:attrNameLst>
                                          <p:attrName>style.visibility</p:attrName>
                                        </p:attrNameLst>
                                      </p:cBhvr>
                                      <p:to>
                                        <p:strVal val="visible"/>
                                      </p:to>
                                    </p:set>
                                    <p:animEffect transition="in" filter="fade">
                                      <p:cBhvr>
                                        <p:cTn id="41" dur="200"/>
                                        <p:tgtEl>
                                          <p:spTgt spid="35">
                                            <p:txEl>
                                              <p:pRg st="3" end="3"/>
                                            </p:txEl>
                                          </p:spTgt>
                                        </p:tgtEl>
                                      </p:cBhvr>
                                    </p:animEffect>
                                  </p:childTnLst>
                                </p:cTn>
                              </p:par>
                            </p:childTnLst>
                          </p:cTn>
                        </p:par>
                        <p:par>
                          <p:cTn id="42" fill="hold">
                            <p:stCondLst>
                              <p:cond delay="200"/>
                            </p:stCondLst>
                            <p:childTnLst>
                              <p:par>
                                <p:cTn id="43" presetID="10"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200"/>
                                        <p:tgtEl>
                                          <p:spTgt spid="31"/>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xEl>
                                              <p:pRg st="4" end="4"/>
                                            </p:txEl>
                                          </p:spTgt>
                                        </p:tgtEl>
                                        <p:attrNameLst>
                                          <p:attrName>style.visibility</p:attrName>
                                        </p:attrNameLst>
                                      </p:cBhvr>
                                      <p:to>
                                        <p:strVal val="visible"/>
                                      </p:to>
                                    </p:set>
                                    <p:animEffect transition="in" filter="fade">
                                      <p:cBhvr>
                                        <p:cTn id="59" dur="200"/>
                                        <p:tgtEl>
                                          <p:spTgt spid="35">
                                            <p:txEl>
                                              <p:pRg st="4" end="4"/>
                                            </p:txEl>
                                          </p:spTgt>
                                        </p:tgtEl>
                                      </p:cBhvr>
                                    </p:animEffect>
                                  </p:childTnLst>
                                </p:cTn>
                              </p:par>
                            </p:childTnLst>
                          </p:cTn>
                        </p:par>
                        <p:par>
                          <p:cTn id="60" fill="hold">
                            <p:stCondLst>
                              <p:cond delay="200"/>
                            </p:stCondLst>
                            <p:childTnLst>
                              <p:par>
                                <p:cTn id="61" presetID="10"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2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2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2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2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5">
                                            <p:txEl>
                                              <p:pRg st="5" end="5"/>
                                            </p:txEl>
                                          </p:spTgt>
                                        </p:tgtEl>
                                        <p:attrNameLst>
                                          <p:attrName>style.visibility</p:attrName>
                                        </p:attrNameLst>
                                      </p:cBhvr>
                                      <p:to>
                                        <p:strVal val="visible"/>
                                      </p:to>
                                    </p:set>
                                    <p:animEffect transition="in" filter="fade">
                                      <p:cBhvr>
                                        <p:cTn id="77" dur="200"/>
                                        <p:tgtEl>
                                          <p:spTgt spid="35">
                                            <p:txEl>
                                              <p:pRg st="5" end="5"/>
                                            </p:txEl>
                                          </p:spTgt>
                                        </p:tgtEl>
                                      </p:cBhvr>
                                    </p:animEffect>
                                  </p:childTnLst>
                                </p:cTn>
                              </p:par>
                            </p:childTnLst>
                          </p:cTn>
                        </p:par>
                        <p:par>
                          <p:cTn id="78" fill="hold">
                            <p:stCondLst>
                              <p:cond delay="200"/>
                            </p:stCondLst>
                            <p:childTnLst>
                              <p:par>
                                <p:cTn id="79" presetID="10" presetClass="entr" presetSubtype="0"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200"/>
                                        <p:tgtEl>
                                          <p:spTgt spid="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200"/>
                                        <p:tgtEl>
                                          <p:spTgt spid="37"/>
                                        </p:tgtEl>
                                      </p:cBhvr>
                                    </p:animEffect>
                                  </p:childTnLst>
                                </p:cTn>
                              </p:par>
                            </p:childTnLst>
                          </p:cTn>
                        </p:par>
                        <p:par>
                          <p:cTn id="85" fill="hold">
                            <p:stCondLst>
                              <p:cond delay="400"/>
                            </p:stCondLst>
                            <p:childTnLst>
                              <p:par>
                                <p:cTn id="86" presetID="10"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2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5" grpId="0" animBg="1"/>
      <p:bldP spid="12" grpId="0" animBg="1"/>
      <p:bldP spid="14" grpId="0" animBg="1"/>
      <p:bldP spid="22" grpId="0" animBg="1"/>
      <p:bldP spid="25" grpId="0" animBg="1"/>
      <p:bldP spid="26" grpId="0" animBg="1"/>
      <p:bldP spid="30" grpId="0"/>
      <p:bldP spid="31" grpId="0"/>
      <p:bldP spid="32" grpId="0"/>
      <p:bldP spid="34"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5738C-41EB-54DD-47DE-9839DDD4A8C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7C480E6-4851-83CE-54F4-B14B72582318}"/>
              </a:ext>
            </a:extLst>
          </p:cNvPr>
          <p:cNvSpPr txBox="1">
            <a:spLocks/>
          </p:cNvSpPr>
          <p:nvPr/>
        </p:nvSpPr>
        <p:spPr>
          <a:xfrm>
            <a:off x="764562" y="385947"/>
            <a:ext cx="6671807" cy="59465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13D54"/>
                </a:solidFill>
                <a:latin typeface="Avenir Next Demi Bold" panose="020B0503020202020204" pitchFamily="34" charset="0"/>
              </a:rPr>
              <a:t>Working For You</a:t>
            </a:r>
            <a:endParaRPr lang="en-US" sz="3600" b="1" dirty="0">
              <a:latin typeface="Avenir Next Demi Bold" panose="020B0503020202020204" pitchFamily="34" charset="0"/>
            </a:endParaRPr>
          </a:p>
        </p:txBody>
      </p:sp>
      <p:sp>
        <p:nvSpPr>
          <p:cNvPr id="9" name="TextBox 8">
            <a:extLst>
              <a:ext uri="{FF2B5EF4-FFF2-40B4-BE49-F238E27FC236}">
                <a16:creationId xmlns:a16="http://schemas.microsoft.com/office/drawing/2014/main" id="{B3DFAA96-8928-24EB-8986-5BCAF7001D6F}"/>
              </a:ext>
            </a:extLst>
          </p:cNvPr>
          <p:cNvSpPr txBox="1"/>
          <p:nvPr/>
        </p:nvSpPr>
        <p:spPr>
          <a:xfrm>
            <a:off x="772058" y="898290"/>
            <a:ext cx="9287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Our Shared Reality</a:t>
            </a:r>
          </a:p>
        </p:txBody>
      </p:sp>
      <p:sp>
        <p:nvSpPr>
          <p:cNvPr id="14" name="Slide Number Placeholder 26">
            <a:extLst>
              <a:ext uri="{FF2B5EF4-FFF2-40B4-BE49-F238E27FC236}">
                <a16:creationId xmlns:a16="http://schemas.microsoft.com/office/drawing/2014/main" id="{AAD27F6F-97BC-AA55-47AA-B48D90702BA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16</a:t>
            </a:fld>
            <a:endParaRPr lang="en-US" dirty="0"/>
          </a:p>
        </p:txBody>
      </p:sp>
      <p:sp>
        <p:nvSpPr>
          <p:cNvPr id="6" name="TextBox 5">
            <a:extLst>
              <a:ext uri="{FF2B5EF4-FFF2-40B4-BE49-F238E27FC236}">
                <a16:creationId xmlns:a16="http://schemas.microsoft.com/office/drawing/2014/main" id="{DFA30389-7F92-EC98-592E-88AB9D424350}"/>
              </a:ext>
            </a:extLst>
          </p:cNvPr>
          <p:cNvSpPr txBox="1">
            <a:spLocks/>
          </p:cNvSpPr>
          <p:nvPr/>
        </p:nvSpPr>
        <p:spPr>
          <a:xfrm>
            <a:off x="646582" y="1990776"/>
            <a:ext cx="6880951" cy="2271391"/>
          </a:xfrm>
          <a:prstGeom prst="rect">
            <a:avLst/>
          </a:prstGeom>
          <a:noFill/>
        </p:spPr>
        <p:txBody>
          <a:bodyPr wrap="square" rtlCol="0">
            <a:sp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2800" spc="30" dirty="0">
                <a:solidFill>
                  <a:schemeClr val="tx1">
                    <a:lumMod val="65000"/>
                    <a:lumOff val="35000"/>
                  </a:schemeClr>
                </a:solidFill>
                <a:latin typeface="Franklin Gothic Book" panose="020B0503020102020204" pitchFamily="34" charset="0"/>
              </a:rPr>
              <a:t>Continuous cycle across all relationships</a:t>
            </a:r>
          </a:p>
          <a:p>
            <a:pPr marL="236538" lvl="0" indent="-236538">
              <a:lnSpc>
                <a:spcPct val="90000"/>
              </a:lnSpc>
              <a:spcBef>
                <a:spcPts val="1200"/>
              </a:spcBef>
              <a:buFont typeface="Arial" panose="020B0604020202020204" pitchFamily="34" charset="0"/>
              <a:buChar char="•"/>
              <a:defRPr/>
            </a:pPr>
            <a:r>
              <a:rPr lang="en-US" sz="2800" spc="30" dirty="0">
                <a:solidFill>
                  <a:prstClr val="black">
                    <a:lumMod val="65000"/>
                    <a:lumOff val="35000"/>
                  </a:prstClr>
                </a:solidFill>
                <a:latin typeface="Franklin Gothic Book" panose="020B0503020102020204" pitchFamily="34" charset="0"/>
              </a:rPr>
              <a:t>People seek connection</a:t>
            </a:r>
          </a:p>
          <a:p>
            <a:pPr marL="693738" lvl="1" indent="-236538">
              <a:lnSpc>
                <a:spcPct val="90000"/>
              </a:lnSpc>
              <a:spcBef>
                <a:spcPts val="600"/>
              </a:spcBef>
              <a:buFont typeface="Arial" panose="020B0604020202020204" pitchFamily="34" charset="0"/>
              <a:buChar char="•"/>
              <a:defRPr/>
            </a:pPr>
            <a:r>
              <a:rPr lang="en-US" sz="2000" spc="30" dirty="0">
                <a:solidFill>
                  <a:prstClr val="black">
                    <a:lumMod val="65000"/>
                    <a:lumOff val="35000"/>
                  </a:prstClr>
                </a:solidFill>
                <a:latin typeface="Franklin Gothic Book" panose="020B0503020102020204" pitchFamily="34" charset="0"/>
              </a:rPr>
              <a:t>One of our </a:t>
            </a:r>
            <a:r>
              <a:rPr lang="en-US" sz="2000" i="1" spc="30" dirty="0">
                <a:solidFill>
                  <a:prstClr val="black">
                    <a:lumMod val="65000"/>
                    <a:lumOff val="35000"/>
                  </a:prstClr>
                </a:solidFill>
                <a:latin typeface="Franklin Gothic Book" panose="020B0503020102020204" pitchFamily="34" charset="0"/>
              </a:rPr>
              <a:t>deepest desires</a:t>
            </a:r>
            <a:r>
              <a:rPr lang="en-US" sz="1400" i="1" spc="30" dirty="0">
                <a:solidFill>
                  <a:prstClr val="black">
                    <a:lumMod val="65000"/>
                    <a:lumOff val="35000"/>
                  </a:prstClr>
                </a:solidFill>
                <a:latin typeface="Franklin Gothic Book" panose="020B0503020102020204" pitchFamily="34" charset="0"/>
              </a:rPr>
              <a:t>*</a:t>
            </a:r>
            <a:endParaRPr lang="en-US" sz="2000" i="1" spc="30" dirty="0">
              <a:solidFill>
                <a:prstClr val="black">
                  <a:lumMod val="65000"/>
                  <a:lumOff val="35000"/>
                </a:prstClr>
              </a:solidFill>
              <a:latin typeface="Franklin Gothic Book" panose="020B0503020102020204" pitchFamily="34" charset="0"/>
            </a:endParaRPr>
          </a:p>
          <a:p>
            <a:pPr marL="693738" lvl="1" indent="-236538">
              <a:lnSpc>
                <a:spcPct val="90000"/>
              </a:lnSpc>
              <a:spcBef>
                <a:spcPts val="600"/>
              </a:spcBef>
              <a:buFont typeface="Arial" panose="020B0604020202020204" pitchFamily="34" charset="0"/>
              <a:buChar char="•"/>
              <a:defRPr/>
            </a:pPr>
            <a:r>
              <a:rPr lang="en-US" sz="2000" spc="30" dirty="0">
                <a:solidFill>
                  <a:prstClr val="black">
                    <a:lumMod val="65000"/>
                    <a:lumOff val="35000"/>
                  </a:prstClr>
                </a:solidFill>
                <a:latin typeface="Franklin Gothic Book" panose="020B0503020102020204" pitchFamily="34" charset="0"/>
              </a:rPr>
              <a:t>Losing connection: one of our </a:t>
            </a:r>
            <a:r>
              <a:rPr lang="en-US" sz="2000" i="1" spc="30" dirty="0">
                <a:solidFill>
                  <a:prstClr val="black">
                    <a:lumMod val="65000"/>
                    <a:lumOff val="35000"/>
                  </a:prstClr>
                </a:solidFill>
                <a:latin typeface="Franklin Gothic Book" panose="020B0503020102020204" pitchFamily="34" charset="0"/>
              </a:rPr>
              <a:t>greatest fears</a:t>
            </a:r>
            <a:r>
              <a:rPr lang="en-US" sz="1400" i="1" spc="30" dirty="0">
                <a:solidFill>
                  <a:prstClr val="black">
                    <a:lumMod val="65000"/>
                    <a:lumOff val="35000"/>
                  </a:prstClr>
                </a:solidFill>
                <a:latin typeface="Franklin Gothic Book" panose="020B0503020102020204" pitchFamily="34" charset="0"/>
              </a:rPr>
              <a:t>*</a:t>
            </a:r>
            <a:endParaRPr lang="en-US" sz="2000" i="1" spc="30" dirty="0">
              <a:solidFill>
                <a:prstClr val="black">
                  <a:lumMod val="65000"/>
                  <a:lumOff val="35000"/>
                </a:prstClr>
              </a:solidFill>
              <a:latin typeface="Franklin Gothic Book" panose="020B0503020102020204" pitchFamily="34" charset="0"/>
            </a:endParaRPr>
          </a:p>
          <a:p>
            <a:pPr marL="236538" indent="-236538">
              <a:lnSpc>
                <a:spcPct val="90000"/>
              </a:lnSpc>
              <a:spcBef>
                <a:spcPts val="1200"/>
              </a:spcBef>
              <a:buFont typeface="Arial" panose="020B0604020202020204" pitchFamily="34" charset="0"/>
              <a:buChar char="•"/>
              <a:defRPr/>
            </a:pPr>
            <a:r>
              <a:rPr lang="en-US" sz="2800" spc="30" dirty="0">
                <a:solidFill>
                  <a:schemeClr val="tx1">
                    <a:lumMod val="65000"/>
                    <a:lumOff val="35000"/>
                  </a:schemeClr>
                </a:solidFill>
                <a:latin typeface="Franklin Gothic Book" panose="020B0503020102020204" pitchFamily="34" charset="0"/>
              </a:rPr>
              <a:t>Still Face research</a:t>
            </a:r>
          </a:p>
        </p:txBody>
      </p:sp>
      <p:grpSp>
        <p:nvGrpSpPr>
          <p:cNvPr id="12" name="Group 11">
            <a:extLst>
              <a:ext uri="{FF2B5EF4-FFF2-40B4-BE49-F238E27FC236}">
                <a16:creationId xmlns:a16="http://schemas.microsoft.com/office/drawing/2014/main" id="{3CB0870A-588D-43F2-CE8E-25FF7D6C00CF}"/>
              </a:ext>
            </a:extLst>
          </p:cNvPr>
          <p:cNvGrpSpPr/>
          <p:nvPr/>
        </p:nvGrpSpPr>
        <p:grpSpPr>
          <a:xfrm>
            <a:off x="7353575" y="1872298"/>
            <a:ext cx="4502547" cy="3597379"/>
            <a:chOff x="7795260" y="385947"/>
            <a:chExt cx="3816376" cy="3049152"/>
          </a:xfrm>
        </p:grpSpPr>
        <p:sp>
          <p:nvSpPr>
            <p:cNvPr id="11" name="Rectangle: Rounded Corners 10">
              <a:extLst>
                <a:ext uri="{FF2B5EF4-FFF2-40B4-BE49-F238E27FC236}">
                  <a16:creationId xmlns:a16="http://schemas.microsoft.com/office/drawing/2014/main" id="{F850AF11-4E31-F4BF-048B-63AA36CEA7BE}"/>
                </a:ext>
              </a:extLst>
            </p:cNvPr>
            <p:cNvSpPr/>
            <p:nvPr/>
          </p:nvSpPr>
          <p:spPr>
            <a:xfrm>
              <a:off x="7981328" y="385947"/>
              <a:ext cx="3444240" cy="3049152"/>
            </a:xfrm>
            <a:prstGeom prst="roundRect">
              <a:avLst>
                <a:gd name="adj" fmla="val 36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998595-8EAD-68B8-AF2D-F65F45E1B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5260" y="553949"/>
              <a:ext cx="3816376" cy="2713149"/>
            </a:xfrm>
            <a:prstGeom prst="rect">
              <a:avLst/>
            </a:prstGeom>
          </p:spPr>
        </p:pic>
      </p:grpSp>
      <p:sp>
        <p:nvSpPr>
          <p:cNvPr id="15" name="TextBox 14">
            <a:extLst>
              <a:ext uri="{FF2B5EF4-FFF2-40B4-BE49-F238E27FC236}">
                <a16:creationId xmlns:a16="http://schemas.microsoft.com/office/drawing/2014/main" id="{5AF7B86F-8C88-722B-E204-63BF36E756DE}"/>
              </a:ext>
            </a:extLst>
          </p:cNvPr>
          <p:cNvSpPr txBox="1"/>
          <p:nvPr/>
        </p:nvSpPr>
        <p:spPr>
          <a:xfrm>
            <a:off x="931661" y="4262167"/>
            <a:ext cx="6096000" cy="461665"/>
          </a:xfrm>
          <a:prstGeom prst="rect">
            <a:avLst/>
          </a:prstGeom>
          <a:noFill/>
        </p:spPr>
        <p:txBody>
          <a:bodyPr wrap="square">
            <a:spAutoFit/>
          </a:bodyPr>
          <a:lstStyle/>
          <a:p>
            <a:r>
              <a:rPr lang="en-US" sz="800" dirty="0">
                <a:solidFill>
                  <a:schemeClr val="tx1">
                    <a:lumMod val="50000"/>
                    <a:lumOff val="50000"/>
                  </a:schemeClr>
                </a:solidFill>
                <a:latin typeface="Franklin Gothic Book" panose="020B0503020102020204" pitchFamily="34" charset="0"/>
              </a:rPr>
              <a:t>*Allen, K. A., Kern, M. L., </a:t>
            </a:r>
            <a:r>
              <a:rPr lang="en-US" sz="800" dirty="0" err="1">
                <a:solidFill>
                  <a:schemeClr val="tx1">
                    <a:lumMod val="50000"/>
                    <a:lumOff val="50000"/>
                  </a:schemeClr>
                </a:solidFill>
                <a:latin typeface="Franklin Gothic Book" panose="020B0503020102020204" pitchFamily="34" charset="0"/>
              </a:rPr>
              <a:t>Rozek</a:t>
            </a:r>
            <a:r>
              <a:rPr lang="en-US" sz="800" dirty="0">
                <a:solidFill>
                  <a:schemeClr val="tx1">
                    <a:lumMod val="50000"/>
                    <a:lumOff val="50000"/>
                  </a:schemeClr>
                </a:solidFill>
                <a:latin typeface="Franklin Gothic Book" panose="020B0503020102020204" pitchFamily="34" charset="0"/>
              </a:rPr>
              <a:t>, C. S., </a:t>
            </a:r>
            <a:r>
              <a:rPr lang="en-US" sz="800" dirty="0" err="1">
                <a:solidFill>
                  <a:schemeClr val="tx1">
                    <a:lumMod val="50000"/>
                    <a:lumOff val="50000"/>
                  </a:schemeClr>
                </a:solidFill>
                <a:latin typeface="Franklin Gothic Book" panose="020B0503020102020204" pitchFamily="34" charset="0"/>
              </a:rPr>
              <a:t>McInereney</a:t>
            </a:r>
            <a:r>
              <a:rPr lang="en-US" sz="800" dirty="0">
                <a:solidFill>
                  <a:schemeClr val="tx1">
                    <a:lumMod val="50000"/>
                    <a:lumOff val="50000"/>
                  </a:schemeClr>
                </a:solidFill>
                <a:latin typeface="Franklin Gothic Book" panose="020B0503020102020204" pitchFamily="34" charset="0"/>
              </a:rPr>
              <a:t>, D., &amp; </a:t>
            </a:r>
            <a:r>
              <a:rPr lang="en-US" sz="800" dirty="0" err="1">
                <a:solidFill>
                  <a:schemeClr val="tx1">
                    <a:lumMod val="50000"/>
                    <a:lumOff val="50000"/>
                  </a:schemeClr>
                </a:solidFill>
                <a:latin typeface="Franklin Gothic Book" panose="020B0503020102020204" pitchFamily="34" charset="0"/>
              </a:rPr>
              <a:t>Slavich</a:t>
            </a:r>
            <a:r>
              <a:rPr lang="en-US" sz="800" dirty="0">
                <a:solidFill>
                  <a:schemeClr val="tx1">
                    <a:lumMod val="50000"/>
                    <a:lumOff val="50000"/>
                  </a:schemeClr>
                </a:solidFill>
                <a:latin typeface="Franklin Gothic Book" panose="020B0503020102020204" pitchFamily="34" charset="0"/>
              </a:rPr>
              <a:t>, G. M. (2021). Belonging: A Review of Conceptual Issues, an Integrative Framework, and Directions for Future Research. </a:t>
            </a:r>
            <a:r>
              <a:rPr lang="en-US" sz="800" i="1" dirty="0">
                <a:solidFill>
                  <a:schemeClr val="tx1">
                    <a:lumMod val="50000"/>
                    <a:lumOff val="50000"/>
                  </a:schemeClr>
                </a:solidFill>
                <a:latin typeface="Franklin Gothic Book" panose="020B0503020102020204" pitchFamily="34" charset="0"/>
              </a:rPr>
              <a:t>Australian journal of psychology</a:t>
            </a:r>
            <a:r>
              <a:rPr lang="en-US" sz="800" dirty="0">
                <a:solidFill>
                  <a:schemeClr val="tx1">
                    <a:lumMod val="50000"/>
                    <a:lumOff val="50000"/>
                  </a:schemeClr>
                </a:solidFill>
                <a:latin typeface="Franklin Gothic Book" panose="020B0503020102020204" pitchFamily="34" charset="0"/>
              </a:rPr>
              <a:t>, 73(1), 87–102. https://doi.org/10.1080/00049530.2021.1883409</a:t>
            </a:r>
          </a:p>
        </p:txBody>
      </p:sp>
      <p:pic>
        <p:nvPicPr>
          <p:cNvPr id="2" name="Picture 1">
            <a:extLst>
              <a:ext uri="{FF2B5EF4-FFF2-40B4-BE49-F238E27FC236}">
                <a16:creationId xmlns:a16="http://schemas.microsoft.com/office/drawing/2014/main" id="{E51C4F03-D365-6FF0-4270-BA38BED3FF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9109" y="124287"/>
            <a:ext cx="2222926" cy="2222926"/>
          </a:xfrm>
          <a:prstGeom prst="rect">
            <a:avLst/>
          </a:prstGeom>
        </p:spPr>
      </p:pic>
    </p:spTree>
    <p:extLst>
      <p:ext uri="{BB962C8B-B14F-4D97-AF65-F5344CB8AC3E}">
        <p14:creationId xmlns:p14="http://schemas.microsoft.com/office/powerpoint/2010/main" val="21353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
                                        <p:tgtEl>
                                          <p:spTgt spid="6">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
                                        <p:tgtEl>
                                          <p:spTgt spid="6">
                                            <p:txEl>
                                              <p:pRg st="1" end="1"/>
                                            </p:txEl>
                                          </p:spTgt>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
                                        <p:tgtEl>
                                          <p:spTgt spid="6">
                                            <p:txEl>
                                              <p:pRg st="2" end="2"/>
                                            </p:txEl>
                                          </p:spTgt>
                                        </p:tgtEl>
                                      </p:cBhvr>
                                    </p:animEffect>
                                  </p:childTnLst>
                                </p:cTn>
                              </p:par>
                            </p:childTnLst>
                          </p:cTn>
                        </p:par>
                        <p:par>
                          <p:cTn id="21" fill="hold">
                            <p:stCondLst>
                              <p:cond delay="200"/>
                            </p:stCondLst>
                            <p:childTnLst>
                              <p:par>
                                <p:cTn id="22" presetID="10" presetClass="entr" presetSubtype="0" fill="hold"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2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200"/>
                                        <p:tgtEl>
                                          <p:spTgt spid="6">
                                            <p:txEl>
                                              <p:pRg st="4" end="4"/>
                                            </p:txEl>
                                          </p:spTgt>
                                        </p:tgtEl>
                                      </p:cBhvr>
                                    </p:animEffect>
                                  </p:childTnLst>
                                </p:cTn>
                              </p:par>
                            </p:childTnLst>
                          </p:cTn>
                        </p:par>
                        <p:par>
                          <p:cTn id="30" fill="hold">
                            <p:stCondLst>
                              <p:cond delay="2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5738C-41EB-54DD-47DE-9839DDD4A8CA}"/>
            </a:ext>
          </a:extLst>
        </p:cNvPr>
        <p:cNvGrpSpPr/>
        <p:nvPr/>
      </p:nvGrpSpPr>
      <p:grpSpPr>
        <a:xfrm>
          <a:off x="0" y="0"/>
          <a:ext cx="0" cy="0"/>
          <a:chOff x="0" y="0"/>
          <a:chExt cx="0" cy="0"/>
        </a:xfrm>
      </p:grpSpPr>
      <p:pic>
        <p:nvPicPr>
          <p:cNvPr id="3" name="still face experiment_title slide.mp4">
            <a:hlinkClick r:id="" action="ppaction://media"/>
            <a:extLst>
              <a:ext uri="{FF2B5EF4-FFF2-40B4-BE49-F238E27FC236}">
                <a16:creationId xmlns:a16="http://schemas.microsoft.com/office/drawing/2014/main" id="{45430701-FE91-0DBF-3950-C52F610805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8486" y="1094950"/>
            <a:ext cx="6645679" cy="4984259"/>
          </a:xfrm>
          <a:prstGeom prst="rect">
            <a:avLst/>
          </a:prstGeom>
        </p:spPr>
      </p:pic>
      <p:sp>
        <p:nvSpPr>
          <p:cNvPr id="6" name="TextBox 5">
            <a:extLst>
              <a:ext uri="{FF2B5EF4-FFF2-40B4-BE49-F238E27FC236}">
                <a16:creationId xmlns:a16="http://schemas.microsoft.com/office/drawing/2014/main" id="{E25599A9-1DDA-B00E-9A8F-7997CC76E8CC}"/>
              </a:ext>
            </a:extLst>
          </p:cNvPr>
          <p:cNvSpPr txBox="1"/>
          <p:nvPr/>
        </p:nvSpPr>
        <p:spPr>
          <a:xfrm>
            <a:off x="5113327" y="5621156"/>
            <a:ext cx="54109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6666"/>
                </a:solidFill>
                <a:effectLst/>
                <a:uLnTx/>
                <a:uFillTx/>
                <a:latin typeface="Franklin Gothic Book" panose="020B0503020102020204" pitchFamily="34" charset="0"/>
                <a:ea typeface="+mn-ea"/>
                <a:cs typeface="+mn-cs"/>
              </a:rPr>
              <a:t>YouTube. (2016, March 25). Still face experiment Dr Edward Tronick. YouTube. https://www.youtube.com/watch?v=YTTSXc6sARg </a:t>
            </a:r>
          </a:p>
        </p:txBody>
      </p:sp>
      <p:sp>
        <p:nvSpPr>
          <p:cNvPr id="8" name="Title 1">
            <a:extLst>
              <a:ext uri="{FF2B5EF4-FFF2-40B4-BE49-F238E27FC236}">
                <a16:creationId xmlns:a16="http://schemas.microsoft.com/office/drawing/2014/main" id="{97C480E6-4851-83CE-54F4-B14B72582318}"/>
              </a:ext>
            </a:extLst>
          </p:cNvPr>
          <p:cNvSpPr txBox="1">
            <a:spLocks/>
          </p:cNvSpPr>
          <p:nvPr/>
        </p:nvSpPr>
        <p:spPr>
          <a:xfrm>
            <a:off x="764562" y="385947"/>
            <a:ext cx="6671807" cy="59465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13D54"/>
                </a:solidFill>
                <a:latin typeface="Avenir Next Demi Bold" panose="020B0503020202020204" pitchFamily="34" charset="0"/>
              </a:rPr>
              <a:t>Working For You</a:t>
            </a:r>
            <a:endParaRPr lang="en-US" sz="3600" b="1" dirty="0">
              <a:latin typeface="Avenir Next Demi Bold" panose="020B0503020202020204" pitchFamily="34" charset="0"/>
            </a:endParaRPr>
          </a:p>
        </p:txBody>
      </p:sp>
      <p:sp>
        <p:nvSpPr>
          <p:cNvPr id="9" name="TextBox 8">
            <a:extLst>
              <a:ext uri="{FF2B5EF4-FFF2-40B4-BE49-F238E27FC236}">
                <a16:creationId xmlns:a16="http://schemas.microsoft.com/office/drawing/2014/main" id="{B3DFAA96-8928-24EB-8986-5BCAF7001D6F}"/>
              </a:ext>
            </a:extLst>
          </p:cNvPr>
          <p:cNvSpPr txBox="1"/>
          <p:nvPr/>
        </p:nvSpPr>
        <p:spPr>
          <a:xfrm>
            <a:off x="772058" y="898290"/>
            <a:ext cx="9287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Still Face Research </a:t>
            </a:r>
          </a:p>
        </p:txBody>
      </p:sp>
      <p:sp>
        <p:nvSpPr>
          <p:cNvPr id="13" name="Content Placeholder 21">
            <a:extLst>
              <a:ext uri="{FF2B5EF4-FFF2-40B4-BE49-F238E27FC236}">
                <a16:creationId xmlns:a16="http://schemas.microsoft.com/office/drawing/2014/main" id="{7AE1B23F-4F3A-E787-BA02-18C51A89118E}"/>
              </a:ext>
            </a:extLst>
          </p:cNvPr>
          <p:cNvSpPr txBox="1">
            <a:spLocks/>
          </p:cNvSpPr>
          <p:nvPr/>
        </p:nvSpPr>
        <p:spPr>
          <a:xfrm>
            <a:off x="677600" y="1828801"/>
            <a:ext cx="3507275" cy="42504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spc="30" dirty="0">
                <a:solidFill>
                  <a:srgbClr val="808285"/>
                </a:solidFill>
                <a:latin typeface="Franklin Gothic Book" panose="020B0503020102020204" pitchFamily="34" charset="0"/>
              </a:rPr>
              <a:t>3min. video</a:t>
            </a:r>
          </a:p>
          <a:p>
            <a:r>
              <a:rPr lang="en-US" sz="2400" spc="30" dirty="0">
                <a:solidFill>
                  <a:srgbClr val="808285"/>
                </a:solidFill>
                <a:latin typeface="Franklin Gothic Book" panose="020B0503020102020204" pitchFamily="34" charset="0"/>
              </a:rPr>
              <a:t>Dr. E. </a:t>
            </a:r>
            <a:r>
              <a:rPr lang="en-US" sz="2400" spc="30" dirty="0" err="1">
                <a:solidFill>
                  <a:srgbClr val="808285"/>
                </a:solidFill>
                <a:latin typeface="Franklin Gothic Book" panose="020B0503020102020204" pitchFamily="34" charset="0"/>
              </a:rPr>
              <a:t>Tronick</a:t>
            </a:r>
            <a:r>
              <a:rPr lang="en-US" sz="2400" spc="30" dirty="0">
                <a:solidFill>
                  <a:srgbClr val="808285"/>
                </a:solidFill>
                <a:latin typeface="Franklin Gothic Book" panose="020B0503020102020204" pitchFamily="34" charset="0"/>
              </a:rPr>
              <a:t>, </a:t>
            </a:r>
            <a:br>
              <a:rPr lang="en-US" sz="2400" spc="30" dirty="0">
                <a:solidFill>
                  <a:srgbClr val="808285"/>
                </a:solidFill>
                <a:latin typeface="Franklin Gothic Book" panose="020B0503020102020204" pitchFamily="34" charset="0"/>
              </a:rPr>
            </a:br>
            <a:r>
              <a:rPr lang="en-US" sz="1600" spc="30" dirty="0">
                <a:solidFill>
                  <a:srgbClr val="808285"/>
                </a:solidFill>
                <a:latin typeface="Franklin Gothic Book" panose="020B0503020102020204" pitchFamily="34" charset="0"/>
              </a:rPr>
              <a:t>Dir., Child Development Unit, Harvard Univ. </a:t>
            </a:r>
          </a:p>
          <a:p>
            <a:r>
              <a:rPr lang="en-US" sz="2400" dirty="0">
                <a:solidFill>
                  <a:schemeClr val="tx1">
                    <a:lumMod val="50000"/>
                    <a:lumOff val="50000"/>
                  </a:schemeClr>
                </a:solidFill>
                <a:latin typeface="Franklin Gothic Book" panose="020B0503020102020204" pitchFamily="34" charset="0"/>
              </a:rPr>
              <a:t>Be on the lookout for the baby’s needs and reactions?</a:t>
            </a:r>
          </a:p>
        </p:txBody>
      </p:sp>
      <p:sp>
        <p:nvSpPr>
          <p:cNvPr id="14" name="Slide Number Placeholder 26">
            <a:extLst>
              <a:ext uri="{FF2B5EF4-FFF2-40B4-BE49-F238E27FC236}">
                <a16:creationId xmlns:a16="http://schemas.microsoft.com/office/drawing/2014/main" id="{AAD27F6F-97BC-AA55-47AA-B48D90702BA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17</a:t>
            </a:fld>
            <a:endParaRPr lang="en-US" dirty="0"/>
          </a:p>
        </p:txBody>
      </p:sp>
    </p:spTree>
    <p:extLst>
      <p:ext uri="{BB962C8B-B14F-4D97-AF65-F5344CB8AC3E}">
        <p14:creationId xmlns:p14="http://schemas.microsoft.com/office/powerpoint/2010/main" val="134597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7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200"/>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2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2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Journey</a:t>
            </a:r>
            <a:endParaRPr lang="en-US" dirty="0">
              <a:solidFill>
                <a:srgbClr val="013D54"/>
              </a:solidFill>
            </a:endParaRPr>
          </a:p>
        </p:txBody>
      </p:sp>
      <p:sp>
        <p:nvSpPr>
          <p:cNvPr id="2" name="Slide Number Placeholder 26">
            <a:extLst>
              <a:ext uri="{FF2B5EF4-FFF2-40B4-BE49-F238E27FC236}">
                <a16:creationId xmlns:a16="http://schemas.microsoft.com/office/drawing/2014/main" id="{D1B04E9E-54E1-EE77-A5A9-BB788ACBB1A8}"/>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548290E4-4FF1-70CC-482A-AA2F847108CC}"/>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1549761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rallelogram 47">
            <a:extLst>
              <a:ext uri="{FF2B5EF4-FFF2-40B4-BE49-F238E27FC236}">
                <a16:creationId xmlns:a16="http://schemas.microsoft.com/office/drawing/2014/main" id="{B24BD6BF-C534-8197-B531-9A2FC9801791}"/>
              </a:ext>
            </a:extLst>
          </p:cNvPr>
          <p:cNvSpPr/>
          <p:nvPr/>
        </p:nvSpPr>
        <p:spPr>
          <a:xfrm rot="1752447" flipH="1" flipV="1">
            <a:off x="4683756" y="-1712020"/>
            <a:ext cx="9593556" cy="6988391"/>
          </a:xfrm>
          <a:prstGeom prst="parallelogram">
            <a:avLst>
              <a:gd name="adj" fmla="val 47088"/>
            </a:avLst>
          </a:prstGeom>
          <a:gradFill>
            <a:gsLst>
              <a:gs pos="3000">
                <a:srgbClr val="FAB12D">
                  <a:alpha val="50000"/>
                </a:srgbClr>
              </a:gs>
              <a:gs pos="72000">
                <a:schemeClr val="bg1">
                  <a:alpha val="5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A29110C4-2BD5-2707-9545-DC483313B1F9}"/>
              </a:ext>
            </a:extLst>
          </p:cNvPr>
          <p:cNvGrpSpPr/>
          <p:nvPr/>
        </p:nvGrpSpPr>
        <p:grpSpPr>
          <a:xfrm>
            <a:off x="7670954" y="3353153"/>
            <a:ext cx="4568320" cy="1241864"/>
            <a:chOff x="7846731" y="3527319"/>
            <a:chExt cx="4568320" cy="1241864"/>
          </a:xfrm>
        </p:grpSpPr>
        <p:sp>
          <p:nvSpPr>
            <p:cNvPr id="51" name="Arrow: Right 50">
              <a:extLst>
                <a:ext uri="{FF2B5EF4-FFF2-40B4-BE49-F238E27FC236}">
                  <a16:creationId xmlns:a16="http://schemas.microsoft.com/office/drawing/2014/main" id="{1FF72092-99CB-1A5E-17FB-4AD90A1229E9}"/>
                </a:ext>
              </a:extLst>
            </p:cNvPr>
            <p:cNvSpPr/>
            <p:nvPr/>
          </p:nvSpPr>
          <p:spPr>
            <a:xfrm rot="19467181">
              <a:off x="7846731" y="3527319"/>
              <a:ext cx="4568320" cy="872242"/>
            </a:xfrm>
            <a:prstGeom prst="rightArrow">
              <a:avLst/>
            </a:prstGeom>
            <a:gradFill>
              <a:gsLst>
                <a:gs pos="3000">
                  <a:srgbClr val="FAB12D">
                    <a:alpha val="75000"/>
                  </a:srgbClr>
                </a:gs>
                <a:gs pos="72000">
                  <a:schemeClr val="bg1">
                    <a:lumMod val="85000"/>
                  </a:schemeClr>
                </a:gs>
              </a:gsLst>
              <a:lin ang="10800000" scaled="0"/>
            </a:gra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2BEDD3C3-EEFE-E283-0F47-B320B3FD08E1}"/>
                </a:ext>
              </a:extLst>
            </p:cNvPr>
            <p:cNvSpPr txBox="1"/>
            <p:nvPr/>
          </p:nvSpPr>
          <p:spPr>
            <a:xfrm rot="19455104">
              <a:off x="7891399" y="3861040"/>
              <a:ext cx="4511218" cy="908143"/>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Franklin Gothic Book" panose="020B0503020102020204" pitchFamily="34" charset="0"/>
                  <a:ea typeface="+mn-ea"/>
                  <a:cs typeface="+mn-cs"/>
                </a:rPr>
                <a:t>Relational Competency</a:t>
              </a:r>
            </a:p>
          </p:txBody>
        </p:sp>
      </p:grpSp>
      <p:sp>
        <p:nvSpPr>
          <p:cNvPr id="4" name="Text Placeholder 3">
            <a:extLst>
              <a:ext uri="{FF2B5EF4-FFF2-40B4-BE49-F238E27FC236}">
                <a16:creationId xmlns:a16="http://schemas.microsoft.com/office/drawing/2014/main" id="{4936C4D9-30EA-6212-0627-FD67E5951A1C}"/>
              </a:ext>
            </a:extLst>
          </p:cNvPr>
          <p:cNvSpPr>
            <a:spLocks noGrp="1"/>
          </p:cNvSpPr>
          <p:nvPr>
            <p:ph type="body" sz="quarter" idx="10"/>
          </p:nvPr>
        </p:nvSpPr>
        <p:spPr/>
        <p:txBody>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Journey</a:t>
            </a:r>
            <a:endParaRPr lang="en-US" dirty="0"/>
          </a:p>
        </p:txBody>
      </p:sp>
      <p:sp>
        <p:nvSpPr>
          <p:cNvPr id="24" name="Text Placeholder 23">
            <a:extLst>
              <a:ext uri="{FF2B5EF4-FFF2-40B4-BE49-F238E27FC236}">
                <a16:creationId xmlns:a16="http://schemas.microsoft.com/office/drawing/2014/main" id="{F97B55D3-B777-2A9D-39FF-89C21454229F}"/>
              </a:ext>
            </a:extLst>
          </p:cNvPr>
          <p:cNvSpPr>
            <a:spLocks noGrp="1"/>
          </p:cNvSpPr>
          <p:nvPr>
            <p:ph type="body" sz="quarter" idx="11"/>
          </p:nvPr>
        </p:nvSpPr>
        <p:spPr/>
        <p:txBody>
          <a:bodyPr/>
          <a:lstStyle/>
          <a:p>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You Decide How Far Y</a:t>
            </a:r>
            <a:r>
              <a:rPr kumimoji="0" lang="en-US" sz="2400" b="0" i="0" u="none" strike="noStrike" kern="1200" cap="none" spc="30" normalizeH="0" noProof="0" dirty="0">
                <a:ln>
                  <a:noFill/>
                </a:ln>
                <a:solidFill>
                  <a:srgbClr val="808285"/>
                </a:solidFill>
                <a:effectLst/>
                <a:uLnTx/>
                <a:uFillTx/>
                <a:latin typeface="Corbel" panose="020B0503020204020204" pitchFamily="34" charset="0"/>
                <a:ea typeface="+mn-ea"/>
                <a:cs typeface="+mn-cs"/>
              </a:rPr>
              <a:t>ou Go</a:t>
            </a:r>
            <a:endPar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31" name="Slide Number Placeholder 26">
            <a:extLst>
              <a:ext uri="{FF2B5EF4-FFF2-40B4-BE49-F238E27FC236}">
                <a16:creationId xmlns:a16="http://schemas.microsoft.com/office/drawing/2014/main" id="{FF6BF198-8AFD-F073-14FD-2533FEC94B9E}"/>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grpSp>
        <p:nvGrpSpPr>
          <p:cNvPr id="39" name="Group 38">
            <a:extLst>
              <a:ext uri="{FF2B5EF4-FFF2-40B4-BE49-F238E27FC236}">
                <a16:creationId xmlns:a16="http://schemas.microsoft.com/office/drawing/2014/main" id="{8C30BD76-50BA-85D8-568D-180CAFF9A086}"/>
              </a:ext>
            </a:extLst>
          </p:cNvPr>
          <p:cNvGrpSpPr/>
          <p:nvPr/>
        </p:nvGrpSpPr>
        <p:grpSpPr>
          <a:xfrm>
            <a:off x="9211065" y="1126213"/>
            <a:ext cx="2498812" cy="782388"/>
            <a:chOff x="8890958" y="2152397"/>
            <a:chExt cx="2498812" cy="782388"/>
          </a:xfrm>
        </p:grpSpPr>
        <p:sp>
          <p:nvSpPr>
            <p:cNvPr id="38" name="Rectangle: Rounded Corners 37">
              <a:extLst>
                <a:ext uri="{FF2B5EF4-FFF2-40B4-BE49-F238E27FC236}">
                  <a16:creationId xmlns:a16="http://schemas.microsoft.com/office/drawing/2014/main" id="{4A08AB37-8BD5-36AF-B426-BAE42979F9FA}"/>
                </a:ext>
              </a:extLst>
            </p:cNvPr>
            <p:cNvSpPr/>
            <p:nvPr/>
          </p:nvSpPr>
          <p:spPr>
            <a:xfrm>
              <a:off x="8890958" y="2152397"/>
              <a:ext cx="2315306" cy="782388"/>
            </a:xfrm>
            <a:prstGeom prst="roundRect">
              <a:avLst/>
            </a:prstGeom>
            <a:gradFill>
              <a:gsLst>
                <a:gs pos="3000">
                  <a:srgbClr val="FDC732"/>
                </a:gs>
                <a:gs pos="50000">
                  <a:srgbClr val="F9A42A"/>
                </a:gs>
                <a:gs pos="100000">
                  <a:srgbClr val="F58022"/>
                </a:gs>
              </a:gsLst>
              <a:lin ang="16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C30BE4C7-4739-D863-0113-1B019D8A8CF5}"/>
                </a:ext>
              </a:extLst>
            </p:cNvPr>
            <p:cNvGrpSpPr/>
            <p:nvPr/>
          </p:nvGrpSpPr>
          <p:grpSpPr>
            <a:xfrm>
              <a:off x="8977765" y="2352038"/>
              <a:ext cx="2412005" cy="418716"/>
              <a:chOff x="5841913" y="2896167"/>
              <a:chExt cx="2412005" cy="418716"/>
            </a:xfrm>
          </p:grpSpPr>
          <p:sp>
            <p:nvSpPr>
              <p:cNvPr id="15" name="TextBox 14">
                <a:extLst>
                  <a:ext uri="{FF2B5EF4-FFF2-40B4-BE49-F238E27FC236}">
                    <a16:creationId xmlns:a16="http://schemas.microsoft.com/office/drawing/2014/main" id="{11B82051-537E-0CB1-47B0-89B38F715C39}"/>
                  </a:ext>
                </a:extLst>
              </p:cNvPr>
              <p:cNvSpPr txBox="1"/>
              <p:nvPr/>
            </p:nvSpPr>
            <p:spPr>
              <a:xfrm>
                <a:off x="6332799" y="2921409"/>
                <a:ext cx="1921119" cy="369332"/>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Connection</a:t>
                </a:r>
              </a:p>
            </p:txBody>
          </p:sp>
          <p:pic>
            <p:nvPicPr>
              <p:cNvPr id="65" name="Picture 64" descr="A blue silhouette of a person's head&#10;&#10;Description automatically generated">
                <a:extLst>
                  <a:ext uri="{FF2B5EF4-FFF2-40B4-BE49-F238E27FC236}">
                    <a16:creationId xmlns:a16="http://schemas.microsoft.com/office/drawing/2014/main" id="{B5B5EE76-EABB-2ED4-15AD-1F2341D667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1913" y="2896167"/>
                <a:ext cx="280228" cy="416849"/>
              </a:xfrm>
              <a:prstGeom prst="rect">
                <a:avLst/>
              </a:prstGeom>
              <a:effectLst>
                <a:glow rad="88900">
                  <a:schemeClr val="bg1">
                    <a:alpha val="40000"/>
                  </a:schemeClr>
                </a:glow>
              </a:effectLst>
            </p:spPr>
          </p:pic>
          <p:pic>
            <p:nvPicPr>
              <p:cNvPr id="66" name="Picture 65" descr="A blue silhouette of a person's head&#10;&#10;Description automatically generated">
                <a:extLst>
                  <a:ext uri="{FF2B5EF4-FFF2-40B4-BE49-F238E27FC236}">
                    <a16:creationId xmlns:a16="http://schemas.microsoft.com/office/drawing/2014/main" id="{487466A9-F206-8937-9A1D-A1B85BA4CAC4}"/>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6339298" y="2897187"/>
                <a:ext cx="280797" cy="417696"/>
              </a:xfrm>
              <a:prstGeom prst="rect">
                <a:avLst/>
              </a:prstGeom>
              <a:effectLst>
                <a:glow rad="88900">
                  <a:schemeClr val="bg1">
                    <a:alpha val="40000"/>
                  </a:schemeClr>
                </a:glow>
              </a:effectLst>
            </p:spPr>
          </p:pic>
        </p:grpSp>
      </p:grpSp>
      <p:sp>
        <p:nvSpPr>
          <p:cNvPr id="34" name="Text Placeholder 33">
            <a:extLst>
              <a:ext uri="{FF2B5EF4-FFF2-40B4-BE49-F238E27FC236}">
                <a16:creationId xmlns:a16="http://schemas.microsoft.com/office/drawing/2014/main" id="{957BAA75-DA43-9CF8-6FEC-D6F989D76C08}"/>
              </a:ext>
            </a:extLst>
          </p:cNvPr>
          <p:cNvSpPr>
            <a:spLocks noGrp="1"/>
          </p:cNvSpPr>
          <p:nvPr>
            <p:ph type="body" sz="quarter" idx="15"/>
          </p:nvPr>
        </p:nvSpPr>
        <p:spPr>
          <a:xfrm>
            <a:off x="627913" y="1704257"/>
            <a:ext cx="10929937" cy="4515860"/>
          </a:xfrm>
        </p:spPr>
        <p:txBody>
          <a:bodyPr/>
          <a:lstStyle/>
          <a:p>
            <a:pPr marL="0" marR="0" lvl="0" indent="0" algn="l" defTabSz="914400" rtl="0" eaLnBrk="1" fontAlgn="auto" latinLnBrk="0" hangingPunct="1">
              <a:lnSpc>
                <a:spcPct val="90000"/>
              </a:lnSpc>
              <a:spcBef>
                <a:spcPts val="2200"/>
              </a:spcBef>
              <a:spcAft>
                <a:spcPts val="0"/>
              </a:spcAft>
              <a:buClrTx/>
              <a:buSzTx/>
              <a:buNone/>
              <a:tabLst/>
              <a:defRPr/>
            </a:pPr>
            <a:r>
              <a:rPr kumimoji="0" lang="en-US" sz="2800" b="0" i="0" u="none" strike="noStrike" kern="1200" cap="none" spc="30" normalizeH="0" baseline="0" noProof="0" dirty="0">
                <a:ln>
                  <a:noFill/>
                </a:ln>
                <a:solidFill>
                  <a:schemeClr val="tx1">
                    <a:lumMod val="65000"/>
                    <a:lumOff val="35000"/>
                  </a:schemeClr>
                </a:solidFill>
                <a:effectLst/>
                <a:uLnTx/>
                <a:uFillTx/>
                <a:latin typeface="Franklin Gothic Book" panose="020B0503020102020204" pitchFamily="34" charset="0"/>
                <a:ea typeface="+mn-ea"/>
                <a:cs typeface="+mn-cs"/>
              </a:rPr>
              <a:t>A journey to discover…</a:t>
            </a:r>
          </a:p>
          <a:p>
            <a:pPr marL="236538" indent="-236538">
              <a:spcBef>
                <a:spcPts val="1200"/>
              </a:spcBef>
              <a:defRPr/>
            </a:pPr>
            <a:r>
              <a:rPr lang="en-US" sz="2800" dirty="0">
                <a:solidFill>
                  <a:prstClr val="black">
                    <a:lumMod val="65000"/>
                    <a:lumOff val="35000"/>
                  </a:prstClr>
                </a:solidFill>
              </a:rPr>
              <a:t>A new relationship</a:t>
            </a:r>
          </a:p>
          <a:p>
            <a:pPr marL="236538" indent="-236538">
              <a:spcBef>
                <a:spcPts val="1200"/>
              </a:spcBef>
              <a:defRPr/>
            </a:pPr>
            <a:r>
              <a:rPr lang="en-US" sz="2800" dirty="0">
                <a:solidFill>
                  <a:prstClr val="black">
                    <a:lumMod val="65000"/>
                    <a:lumOff val="35000"/>
                  </a:prstClr>
                </a:solidFill>
              </a:rPr>
              <a:t>Or deeper relationships</a:t>
            </a:r>
          </a:p>
          <a:p>
            <a:pPr marL="236538" indent="-236538">
              <a:spcBef>
                <a:spcPts val="1200"/>
              </a:spcBef>
              <a:defRPr/>
            </a:pPr>
            <a:r>
              <a:rPr lang="en-US" sz="2800" dirty="0">
                <a:solidFill>
                  <a:prstClr val="black">
                    <a:lumMod val="65000"/>
                    <a:lumOff val="35000"/>
                  </a:prstClr>
                </a:solidFill>
              </a:rPr>
              <a:t>Or even a </a:t>
            </a:r>
            <a:r>
              <a:rPr lang="en-US" sz="2800" i="1" dirty="0">
                <a:solidFill>
                  <a:prstClr val="black">
                    <a:lumMod val="65000"/>
                    <a:lumOff val="35000"/>
                  </a:prstClr>
                </a:solidFill>
              </a:rPr>
              <a:t>connection</a:t>
            </a:r>
          </a:p>
          <a:p>
            <a:endParaRPr lang="en-US" dirty="0"/>
          </a:p>
        </p:txBody>
      </p:sp>
      <p:grpSp>
        <p:nvGrpSpPr>
          <p:cNvPr id="75" name="Group 74">
            <a:extLst>
              <a:ext uri="{FF2B5EF4-FFF2-40B4-BE49-F238E27FC236}">
                <a16:creationId xmlns:a16="http://schemas.microsoft.com/office/drawing/2014/main" id="{CFD0B47D-4A14-7A27-5960-07909E5EA382}"/>
              </a:ext>
            </a:extLst>
          </p:cNvPr>
          <p:cNvGrpSpPr/>
          <p:nvPr/>
        </p:nvGrpSpPr>
        <p:grpSpPr>
          <a:xfrm>
            <a:off x="4071446" y="4149203"/>
            <a:ext cx="3327863" cy="629499"/>
            <a:chOff x="4071446" y="4149203"/>
            <a:chExt cx="3327863" cy="629499"/>
          </a:xfrm>
        </p:grpSpPr>
        <p:sp>
          <p:nvSpPr>
            <p:cNvPr id="7" name="Rectangle: Rounded Corners 6">
              <a:extLst>
                <a:ext uri="{FF2B5EF4-FFF2-40B4-BE49-F238E27FC236}">
                  <a16:creationId xmlns:a16="http://schemas.microsoft.com/office/drawing/2014/main" id="{14A09A84-044B-1E11-80BC-582E8F5A0B3A}"/>
                </a:ext>
              </a:extLst>
            </p:cNvPr>
            <p:cNvSpPr/>
            <p:nvPr/>
          </p:nvSpPr>
          <p:spPr>
            <a:xfrm>
              <a:off x="4071446" y="4149203"/>
              <a:ext cx="3327863" cy="629499"/>
            </a:xfrm>
            <a:prstGeom prst="roundRect">
              <a:avLst/>
            </a:prstGeom>
            <a:solidFill>
              <a:schemeClr val="bg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77BD7B3-25E8-B1AF-0798-27BBA39F1142}"/>
                </a:ext>
              </a:extLst>
            </p:cNvPr>
            <p:cNvSpPr txBox="1"/>
            <p:nvPr/>
          </p:nvSpPr>
          <p:spPr>
            <a:xfrm>
              <a:off x="4371786" y="4224604"/>
              <a:ext cx="2731477" cy="471949"/>
            </a:xfrm>
            <a:prstGeom prst="rect">
              <a:avLst/>
            </a:prstGeom>
            <a:noFill/>
          </p:spPr>
          <p:txBody>
            <a:bodyPr wrap="square" rtlCol="0" anchor="ctr" anchorCtr="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Relationship</a:t>
              </a:r>
            </a:p>
          </p:txBody>
        </p:sp>
        <p:pic>
          <p:nvPicPr>
            <p:cNvPr id="50" name="Picture 49" descr="A blue silhouette of a person's head&#10;&#10;Description automatically generated">
              <a:extLst>
                <a:ext uri="{FF2B5EF4-FFF2-40B4-BE49-F238E27FC236}">
                  <a16:creationId xmlns:a16="http://schemas.microsoft.com/office/drawing/2014/main" id="{633AD152-AF6F-8398-B073-79E10E2049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3122" y="4283542"/>
              <a:ext cx="280228" cy="402718"/>
            </a:xfrm>
            <a:prstGeom prst="rect">
              <a:avLst/>
            </a:prstGeom>
            <a:effectLst>
              <a:glow rad="88900">
                <a:schemeClr val="bg1">
                  <a:alpha val="40000"/>
                </a:schemeClr>
              </a:glow>
            </a:effectLst>
          </p:spPr>
        </p:pic>
        <p:pic>
          <p:nvPicPr>
            <p:cNvPr id="56" name="Picture 55" descr="A blue silhouette of a person's head&#10;&#10;Description automatically generated">
              <a:extLst>
                <a:ext uri="{FF2B5EF4-FFF2-40B4-BE49-F238E27FC236}">
                  <a16:creationId xmlns:a16="http://schemas.microsoft.com/office/drawing/2014/main" id="{616B3664-7DE4-2790-4488-BEC276171BE2}"/>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7027591" y="4275737"/>
              <a:ext cx="280797" cy="403536"/>
            </a:xfrm>
            <a:prstGeom prst="rect">
              <a:avLst/>
            </a:prstGeom>
            <a:effectLst>
              <a:glow rad="88900">
                <a:schemeClr val="bg1">
                  <a:alpha val="40000"/>
                </a:schemeClr>
              </a:glow>
            </a:effectLst>
          </p:spPr>
        </p:pic>
      </p:grpSp>
      <p:grpSp>
        <p:nvGrpSpPr>
          <p:cNvPr id="61" name="Group 60">
            <a:extLst>
              <a:ext uri="{FF2B5EF4-FFF2-40B4-BE49-F238E27FC236}">
                <a16:creationId xmlns:a16="http://schemas.microsoft.com/office/drawing/2014/main" id="{D7A6B44A-89B7-B8F7-46CD-9EA507C74B67}"/>
              </a:ext>
            </a:extLst>
          </p:cNvPr>
          <p:cNvGrpSpPr/>
          <p:nvPr/>
        </p:nvGrpSpPr>
        <p:grpSpPr>
          <a:xfrm>
            <a:off x="2404707" y="4862334"/>
            <a:ext cx="3227769" cy="629498"/>
            <a:chOff x="3706273" y="4862334"/>
            <a:chExt cx="3227769" cy="629498"/>
          </a:xfrm>
        </p:grpSpPr>
        <p:sp>
          <p:nvSpPr>
            <p:cNvPr id="2" name="Rectangle: Rounded Corners 1">
              <a:extLst>
                <a:ext uri="{FF2B5EF4-FFF2-40B4-BE49-F238E27FC236}">
                  <a16:creationId xmlns:a16="http://schemas.microsoft.com/office/drawing/2014/main" id="{834C8B22-A4AA-122E-1CC7-297157EAD068}"/>
                </a:ext>
              </a:extLst>
            </p:cNvPr>
            <p:cNvSpPr/>
            <p:nvPr/>
          </p:nvSpPr>
          <p:spPr>
            <a:xfrm>
              <a:off x="4324720" y="4862334"/>
              <a:ext cx="1980148" cy="629498"/>
            </a:xfrm>
            <a:prstGeom prst="roundRect">
              <a:avLst/>
            </a:prstGeom>
            <a:solidFill>
              <a:schemeClr val="bg1">
                <a:lumMod val="95000"/>
              </a:schemeClr>
            </a:solidFill>
            <a:ln>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FFC1A0F-04A6-0BE0-D213-4343794F557B}"/>
                </a:ext>
              </a:extLst>
            </p:cNvPr>
            <p:cNvSpPr txBox="1"/>
            <p:nvPr/>
          </p:nvSpPr>
          <p:spPr>
            <a:xfrm>
              <a:off x="3962603" y="4939660"/>
              <a:ext cx="2731477" cy="471948"/>
            </a:xfrm>
            <a:prstGeom prst="rect">
              <a:avLst/>
            </a:prstGeom>
            <a:noFill/>
          </p:spPr>
          <p:txBody>
            <a:bodyPr wrap="square" rtlCol="0" anchor="ctr" anchorCtr="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30" normalizeH="0" baseline="0" noProof="0" dirty="0">
                  <a:ln>
                    <a:noFill/>
                  </a:ln>
                  <a:solidFill>
                    <a:schemeClr val="tx1">
                      <a:lumMod val="85000"/>
                      <a:lumOff val="15000"/>
                    </a:schemeClr>
                  </a:solidFill>
                  <a:effectLst/>
                  <a:uLnTx/>
                  <a:uFillTx/>
                  <a:latin typeface="Franklin Gothic Book" panose="020B0503020102020204" pitchFamily="34" charset="0"/>
                  <a:ea typeface="+mn-ea"/>
                  <a:cs typeface="+mn-cs"/>
                </a:rPr>
                <a:t>Exchange</a:t>
              </a:r>
            </a:p>
          </p:txBody>
        </p:sp>
        <p:pic>
          <p:nvPicPr>
            <p:cNvPr id="45" name="Picture 44" descr="A blue silhouette of a person's head&#10;&#10;Description automatically generated">
              <a:extLst>
                <a:ext uri="{FF2B5EF4-FFF2-40B4-BE49-F238E27FC236}">
                  <a16:creationId xmlns:a16="http://schemas.microsoft.com/office/drawing/2014/main" id="{639B6CAB-38D2-3FCC-6AD4-69ABC48456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5475" y="4996635"/>
              <a:ext cx="280228" cy="402718"/>
            </a:xfrm>
            <a:prstGeom prst="rect">
              <a:avLst/>
            </a:prstGeom>
            <a:effectLst>
              <a:glow rad="88900">
                <a:schemeClr val="bg1">
                  <a:alpha val="40000"/>
                </a:schemeClr>
              </a:glow>
            </a:effectLst>
          </p:spPr>
        </p:pic>
        <p:pic>
          <p:nvPicPr>
            <p:cNvPr id="46" name="Picture 45" descr="A blue silhouette of a person's head&#10;&#10;Description automatically generated">
              <a:extLst>
                <a:ext uri="{FF2B5EF4-FFF2-40B4-BE49-F238E27FC236}">
                  <a16:creationId xmlns:a16="http://schemas.microsoft.com/office/drawing/2014/main" id="{44BB2030-9B60-FC38-A2F8-EC1E5C2CF2AC}"/>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6437278" y="5005014"/>
              <a:ext cx="280797" cy="403536"/>
            </a:xfrm>
            <a:prstGeom prst="rect">
              <a:avLst/>
            </a:prstGeom>
            <a:effectLst>
              <a:glow rad="88900">
                <a:schemeClr val="bg1">
                  <a:alpha val="40000"/>
                </a:schemeClr>
              </a:glow>
            </a:effectLst>
          </p:spPr>
        </p:pic>
        <p:sp>
          <p:nvSpPr>
            <p:cNvPr id="57" name="Oval 56">
              <a:extLst>
                <a:ext uri="{FF2B5EF4-FFF2-40B4-BE49-F238E27FC236}">
                  <a16:creationId xmlns:a16="http://schemas.microsoft.com/office/drawing/2014/main" id="{8A6C12F2-FED1-7026-E862-9EA668BB3357}"/>
                </a:ext>
              </a:extLst>
            </p:cNvPr>
            <p:cNvSpPr/>
            <p:nvPr/>
          </p:nvSpPr>
          <p:spPr>
            <a:xfrm>
              <a:off x="3706273" y="4890508"/>
              <a:ext cx="583607" cy="583607"/>
            </a:xfrm>
            <a:prstGeom prst="ellipse">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14CF826-1333-F50C-5CFE-13473A1FC717}"/>
                </a:ext>
              </a:extLst>
            </p:cNvPr>
            <p:cNvSpPr/>
            <p:nvPr/>
          </p:nvSpPr>
          <p:spPr>
            <a:xfrm>
              <a:off x="6350435" y="4890508"/>
              <a:ext cx="583607" cy="583607"/>
            </a:xfrm>
            <a:prstGeom prst="ellipse">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326C5C1C-3C25-4462-0600-21292F447AB1}"/>
              </a:ext>
            </a:extLst>
          </p:cNvPr>
          <p:cNvGrpSpPr/>
          <p:nvPr/>
        </p:nvGrpSpPr>
        <p:grpSpPr>
          <a:xfrm>
            <a:off x="5010182" y="3436074"/>
            <a:ext cx="3792886" cy="629499"/>
            <a:chOff x="5010182" y="3436074"/>
            <a:chExt cx="3792886" cy="629499"/>
          </a:xfrm>
        </p:grpSpPr>
        <p:sp>
          <p:nvSpPr>
            <p:cNvPr id="10" name="Rectangle: Rounded Corners 9">
              <a:extLst>
                <a:ext uri="{FF2B5EF4-FFF2-40B4-BE49-F238E27FC236}">
                  <a16:creationId xmlns:a16="http://schemas.microsoft.com/office/drawing/2014/main" id="{0798D197-93F1-5E93-3011-4DA11A96B61B}"/>
                </a:ext>
              </a:extLst>
            </p:cNvPr>
            <p:cNvSpPr/>
            <p:nvPr/>
          </p:nvSpPr>
          <p:spPr>
            <a:xfrm>
              <a:off x="5214254" y="3436074"/>
              <a:ext cx="3348328" cy="629499"/>
            </a:xfrm>
            <a:prstGeom prst="roundRect">
              <a:avLst/>
            </a:prstGeom>
            <a:solidFill>
              <a:schemeClr val="bg1">
                <a:lumMod val="6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D01F99A-1CF2-4ACC-9AF2-B0FBA30D3F09}"/>
                </a:ext>
              </a:extLst>
            </p:cNvPr>
            <p:cNvSpPr txBox="1"/>
            <p:nvPr/>
          </p:nvSpPr>
          <p:spPr>
            <a:xfrm>
              <a:off x="5010182" y="3513399"/>
              <a:ext cx="3792886" cy="471949"/>
            </a:xfrm>
            <a:prstGeom prst="rect">
              <a:avLst/>
            </a:prstGeom>
            <a:noFill/>
          </p:spPr>
          <p:txBody>
            <a:bodyPr wrap="square" rtlCol="0" anchor="ctr" anchorCtr="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Deeper Relationship</a:t>
              </a:r>
            </a:p>
          </p:txBody>
        </p:sp>
        <p:pic>
          <p:nvPicPr>
            <p:cNvPr id="62" name="Picture 61" descr="A blue silhouette of a person's head&#10;&#10;Description automatically generated">
              <a:extLst>
                <a:ext uri="{FF2B5EF4-FFF2-40B4-BE49-F238E27FC236}">
                  <a16:creationId xmlns:a16="http://schemas.microsoft.com/office/drawing/2014/main" id="{421CEE60-530D-4025-FB52-D57198A1DD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6777" y="3562222"/>
              <a:ext cx="280228" cy="402718"/>
            </a:xfrm>
            <a:prstGeom prst="rect">
              <a:avLst/>
            </a:prstGeom>
            <a:effectLst>
              <a:glow rad="88900">
                <a:schemeClr val="bg1">
                  <a:alpha val="40000"/>
                </a:schemeClr>
              </a:glow>
            </a:effectLst>
          </p:spPr>
        </p:pic>
        <p:pic>
          <p:nvPicPr>
            <p:cNvPr id="63" name="Picture 62" descr="A blue silhouette of a person's head&#10;&#10;Description automatically generated">
              <a:extLst>
                <a:ext uri="{FF2B5EF4-FFF2-40B4-BE49-F238E27FC236}">
                  <a16:creationId xmlns:a16="http://schemas.microsoft.com/office/drawing/2014/main" id="{A4B8E879-CF5E-BDFB-BE36-55D20F5E7657}"/>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8188878" y="3570601"/>
              <a:ext cx="280797" cy="403536"/>
            </a:xfrm>
            <a:prstGeom prst="rect">
              <a:avLst/>
            </a:prstGeom>
            <a:effectLst>
              <a:glow rad="88900">
                <a:schemeClr val="bg1">
                  <a:alpha val="40000"/>
                </a:schemeClr>
              </a:glow>
            </a:effectLst>
          </p:spPr>
        </p:pic>
      </p:grpSp>
      <p:grpSp>
        <p:nvGrpSpPr>
          <p:cNvPr id="73" name="Group 72">
            <a:extLst>
              <a:ext uri="{FF2B5EF4-FFF2-40B4-BE49-F238E27FC236}">
                <a16:creationId xmlns:a16="http://schemas.microsoft.com/office/drawing/2014/main" id="{C9013417-CB05-E4CE-1958-73FA18AE0401}"/>
              </a:ext>
            </a:extLst>
          </p:cNvPr>
          <p:cNvGrpSpPr/>
          <p:nvPr/>
        </p:nvGrpSpPr>
        <p:grpSpPr>
          <a:xfrm>
            <a:off x="6136024" y="2722945"/>
            <a:ext cx="3792886" cy="629499"/>
            <a:chOff x="6136024" y="2722945"/>
            <a:chExt cx="3792886" cy="629499"/>
          </a:xfrm>
        </p:grpSpPr>
        <p:sp>
          <p:nvSpPr>
            <p:cNvPr id="19" name="Rectangle: Rounded Corners 18">
              <a:extLst>
                <a:ext uri="{FF2B5EF4-FFF2-40B4-BE49-F238E27FC236}">
                  <a16:creationId xmlns:a16="http://schemas.microsoft.com/office/drawing/2014/main" id="{A9BB49B1-9DB7-CEBC-C660-EAD60BCCB586}"/>
                </a:ext>
              </a:extLst>
            </p:cNvPr>
            <p:cNvSpPr/>
            <p:nvPr/>
          </p:nvSpPr>
          <p:spPr>
            <a:xfrm>
              <a:off x="6377527" y="2722945"/>
              <a:ext cx="3348328" cy="629499"/>
            </a:xfrm>
            <a:prstGeom prst="roundRect">
              <a:avLst/>
            </a:prstGeom>
            <a:solidFill>
              <a:schemeClr val="tx1">
                <a:lumMod val="50000"/>
                <a:lumOff val="50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EE48C8C-608D-C3DF-FB5A-6DE02D031545}"/>
                </a:ext>
              </a:extLst>
            </p:cNvPr>
            <p:cNvSpPr txBox="1"/>
            <p:nvPr/>
          </p:nvSpPr>
          <p:spPr>
            <a:xfrm>
              <a:off x="6136024" y="2800270"/>
              <a:ext cx="3792886" cy="471949"/>
            </a:xfrm>
            <a:prstGeom prst="rect">
              <a:avLst/>
            </a:prstGeom>
            <a:noFill/>
          </p:spPr>
          <p:txBody>
            <a:bodyPr wrap="square" rtlCol="0" anchor="ctr" anchorCtr="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Deeper Relationship</a:t>
              </a:r>
            </a:p>
          </p:txBody>
        </p:sp>
        <p:pic>
          <p:nvPicPr>
            <p:cNvPr id="64" name="Picture 63" descr="A blue silhouette of a person's head&#10;&#10;Description automatically generated">
              <a:extLst>
                <a:ext uri="{FF2B5EF4-FFF2-40B4-BE49-F238E27FC236}">
                  <a16:creationId xmlns:a16="http://schemas.microsoft.com/office/drawing/2014/main" id="{981585E2-CAFB-70E8-D39F-BC931F52F5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9481" y="2841831"/>
              <a:ext cx="280228" cy="402718"/>
            </a:xfrm>
            <a:prstGeom prst="rect">
              <a:avLst/>
            </a:prstGeom>
            <a:effectLst>
              <a:glow rad="88900">
                <a:schemeClr val="bg1">
                  <a:alpha val="40000"/>
                </a:schemeClr>
              </a:glow>
            </a:effectLst>
          </p:spPr>
        </p:pic>
        <p:pic>
          <p:nvPicPr>
            <p:cNvPr id="69" name="Picture 68" descr="A blue silhouette of a person's head&#10;&#10;Description automatically generated">
              <a:extLst>
                <a:ext uri="{FF2B5EF4-FFF2-40B4-BE49-F238E27FC236}">
                  <a16:creationId xmlns:a16="http://schemas.microsoft.com/office/drawing/2014/main" id="{D5CA73EC-B33F-EE0A-BB0D-854574B32E2F}"/>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9280202" y="2834026"/>
              <a:ext cx="280797" cy="403536"/>
            </a:xfrm>
            <a:prstGeom prst="rect">
              <a:avLst/>
            </a:prstGeom>
            <a:effectLst>
              <a:glow rad="88900">
                <a:schemeClr val="bg1">
                  <a:alpha val="40000"/>
                </a:schemeClr>
              </a:glow>
            </a:effectLst>
          </p:spPr>
        </p:pic>
      </p:grpSp>
      <p:grpSp>
        <p:nvGrpSpPr>
          <p:cNvPr id="74" name="Group 73">
            <a:extLst>
              <a:ext uri="{FF2B5EF4-FFF2-40B4-BE49-F238E27FC236}">
                <a16:creationId xmlns:a16="http://schemas.microsoft.com/office/drawing/2014/main" id="{E6D7C1E5-7283-87E6-C4BA-AC295CE089B1}"/>
              </a:ext>
            </a:extLst>
          </p:cNvPr>
          <p:cNvGrpSpPr/>
          <p:nvPr/>
        </p:nvGrpSpPr>
        <p:grpSpPr>
          <a:xfrm>
            <a:off x="7306132" y="2009816"/>
            <a:ext cx="3792886" cy="629499"/>
            <a:chOff x="7306132" y="2009816"/>
            <a:chExt cx="3792886" cy="629499"/>
          </a:xfrm>
        </p:grpSpPr>
        <p:sp>
          <p:nvSpPr>
            <p:cNvPr id="13" name="Rectangle: Rounded Corners 12">
              <a:extLst>
                <a:ext uri="{FF2B5EF4-FFF2-40B4-BE49-F238E27FC236}">
                  <a16:creationId xmlns:a16="http://schemas.microsoft.com/office/drawing/2014/main" id="{975C4E8D-F80E-39E3-EC88-E14BFEA401D3}"/>
                </a:ext>
              </a:extLst>
            </p:cNvPr>
            <p:cNvSpPr/>
            <p:nvPr/>
          </p:nvSpPr>
          <p:spPr>
            <a:xfrm>
              <a:off x="7540800" y="2009816"/>
              <a:ext cx="3348328" cy="629499"/>
            </a:xfrm>
            <a:prstGeom prst="roundRect">
              <a:avLst/>
            </a:prstGeom>
            <a:solidFill>
              <a:schemeClr val="tx1">
                <a:lumMod val="65000"/>
                <a:lumOff val="3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3FCAA6-7096-52A4-2EA9-BED3E1170D35}"/>
                </a:ext>
              </a:extLst>
            </p:cNvPr>
            <p:cNvSpPr txBox="1"/>
            <p:nvPr/>
          </p:nvSpPr>
          <p:spPr>
            <a:xfrm>
              <a:off x="7306132" y="2082102"/>
              <a:ext cx="3792886" cy="471949"/>
            </a:xfrm>
            <a:prstGeom prst="rect">
              <a:avLst/>
            </a:prstGeom>
            <a:noFill/>
          </p:spPr>
          <p:txBody>
            <a:bodyPr wrap="square" rtlCol="0" anchor="ctr" anchorCtr="0">
              <a:noAutofit/>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Deeper Relationship</a:t>
              </a:r>
            </a:p>
          </p:txBody>
        </p:sp>
        <p:pic>
          <p:nvPicPr>
            <p:cNvPr id="70" name="Picture 69" descr="A blue silhouette of a person's head&#10;&#10;Description automatically generated">
              <a:extLst>
                <a:ext uri="{FF2B5EF4-FFF2-40B4-BE49-F238E27FC236}">
                  <a16:creationId xmlns:a16="http://schemas.microsoft.com/office/drawing/2014/main" id="{AABABE8F-A372-813D-90A7-66E1ACC2E1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3628" y="2137531"/>
              <a:ext cx="280228" cy="402718"/>
            </a:xfrm>
            <a:prstGeom prst="rect">
              <a:avLst/>
            </a:prstGeom>
            <a:effectLst>
              <a:glow rad="88900">
                <a:schemeClr val="bg1">
                  <a:alpha val="40000"/>
                </a:schemeClr>
              </a:glow>
            </a:effectLst>
          </p:spPr>
        </p:pic>
        <p:pic>
          <p:nvPicPr>
            <p:cNvPr id="71" name="Picture 70" descr="A blue silhouette of a person's head&#10;&#10;Description automatically generated">
              <a:extLst>
                <a:ext uri="{FF2B5EF4-FFF2-40B4-BE49-F238E27FC236}">
                  <a16:creationId xmlns:a16="http://schemas.microsoft.com/office/drawing/2014/main" id="{F6012F0D-A5E9-50B6-41CD-83F822A33C68}"/>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10374877" y="2129726"/>
              <a:ext cx="280797" cy="403536"/>
            </a:xfrm>
            <a:prstGeom prst="rect">
              <a:avLst/>
            </a:prstGeom>
            <a:effectLst>
              <a:glow rad="88900">
                <a:schemeClr val="bg1">
                  <a:alpha val="40000"/>
                </a:schemeClr>
              </a:glow>
            </a:effectLst>
          </p:spPr>
        </p:pic>
      </p:grpSp>
    </p:spTree>
    <p:extLst>
      <p:ext uri="{BB962C8B-B14F-4D97-AF65-F5344CB8AC3E}">
        <p14:creationId xmlns:p14="http://schemas.microsoft.com/office/powerpoint/2010/main" val="69023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
                                        <p:tgtEl>
                                          <p:spTgt spid="61"/>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2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xEl>
                                              <p:pRg st="2" end="2"/>
                                            </p:txEl>
                                          </p:spTgt>
                                        </p:tgtEl>
                                        <p:attrNameLst>
                                          <p:attrName>style.visibility</p:attrName>
                                        </p:attrNameLst>
                                      </p:cBhvr>
                                      <p:to>
                                        <p:strVal val="visible"/>
                                      </p:to>
                                    </p:set>
                                    <p:animEffect transition="in" filter="fade">
                                      <p:cBhvr>
                                        <p:cTn id="16" dur="200"/>
                                        <p:tgtEl>
                                          <p:spTgt spid="34">
                                            <p:txEl>
                                              <p:pRg st="2" end="2"/>
                                            </p:txEl>
                                          </p:spTgt>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200"/>
                                        <p:tgtEl>
                                          <p:spTgt spid="72"/>
                                        </p:tgtEl>
                                      </p:cBhvr>
                                    </p:animEffect>
                                  </p:childTnLst>
                                </p:cTn>
                              </p:par>
                            </p:childTnLst>
                          </p:cTn>
                        </p:par>
                        <p:par>
                          <p:cTn id="21" fill="hold">
                            <p:stCondLst>
                              <p:cond delay="400"/>
                            </p:stCondLst>
                            <p:childTnLst>
                              <p:par>
                                <p:cTn id="22" presetID="10" presetClass="entr" presetSubtype="0" fill="hold"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200"/>
                                        <p:tgtEl>
                                          <p:spTgt spid="73"/>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2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xEl>
                                              <p:pRg st="3" end="3"/>
                                            </p:txEl>
                                          </p:spTgt>
                                        </p:tgtEl>
                                        <p:attrNameLst>
                                          <p:attrName>style.visibility</p:attrName>
                                        </p:attrNameLst>
                                      </p:cBhvr>
                                      <p:to>
                                        <p:strVal val="visible"/>
                                      </p:to>
                                    </p:set>
                                    <p:animEffect transition="in" filter="fade">
                                      <p:cBhvr>
                                        <p:cTn id="33" dur="200"/>
                                        <p:tgtEl>
                                          <p:spTgt spid="34">
                                            <p:txEl>
                                              <p:pRg st="3" end="3"/>
                                            </p:txEl>
                                          </p:spTgt>
                                        </p:tgtEl>
                                      </p:cBhvr>
                                    </p:animEffect>
                                  </p:childTnLst>
                                </p:cTn>
                              </p:par>
                            </p:childTnLst>
                          </p:cTn>
                        </p:par>
                        <p:par>
                          <p:cTn id="34" fill="hold">
                            <p:stCondLst>
                              <p:cond delay="200"/>
                            </p:stCondLst>
                            <p:childTnLst>
                              <p:par>
                                <p:cTn id="35" presetID="10" presetClass="entr" presetSubtype="0"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200"/>
                                        <p:tgtEl>
                                          <p:spTgt spid="48"/>
                                        </p:tgtEl>
                                      </p:cBhvr>
                                    </p:animEffect>
                                  </p:childTnLst>
                                </p:cTn>
                              </p:par>
                            </p:childTnLst>
                          </p:cTn>
                        </p:par>
                        <p:par>
                          <p:cTn id="38" fill="hold">
                            <p:stCondLst>
                              <p:cond delay="4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2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703C482-A6F6-DB90-6CE2-96732169CBA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1809" y="320165"/>
            <a:ext cx="2708332" cy="1083333"/>
          </a:xfrm>
          <a:prstGeom prst="rect">
            <a:avLst/>
          </a:prstGeom>
        </p:spPr>
      </p:pic>
      <p:sp>
        <p:nvSpPr>
          <p:cNvPr id="3" name="Title 5">
            <a:extLst>
              <a:ext uri="{FF2B5EF4-FFF2-40B4-BE49-F238E27FC236}">
                <a16:creationId xmlns:a16="http://schemas.microsoft.com/office/drawing/2014/main" id="{D7382F20-6DB9-8622-6A0F-C2FD114BAF44}"/>
              </a:ext>
            </a:extLst>
          </p:cNvPr>
          <p:cNvSpPr txBox="1">
            <a:spLocks/>
          </p:cNvSpPr>
          <p:nvPr/>
        </p:nvSpPr>
        <p:spPr>
          <a:xfrm>
            <a:off x="2495297" y="3564913"/>
            <a:ext cx="5996321" cy="11272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30" normalizeH="0" baseline="0" noProof="0" dirty="0">
                <a:ln>
                  <a:noFill/>
                </a:ln>
                <a:solidFill>
                  <a:srgbClr val="013D54"/>
                </a:solidFill>
                <a:effectLst/>
                <a:uLnTx/>
                <a:uFillTx/>
                <a:latin typeface="Avenir Next Demi Bold" panose="020B0503020202020204" pitchFamily="34" charset="0"/>
                <a:ea typeface="+mj-ea"/>
                <a:cs typeface="+mj-cs"/>
              </a:rPr>
              <a:t>We want to remind you</a:t>
            </a:r>
            <a:br>
              <a:rPr kumimoji="0" lang="en-US" sz="4000" b="1" i="0" u="none" strike="noStrike" kern="1200" cap="none" spc="30" normalizeH="0" baseline="0" noProof="0" dirty="0">
                <a:ln>
                  <a:noFill/>
                </a:ln>
                <a:solidFill>
                  <a:srgbClr val="013D54"/>
                </a:solidFill>
                <a:effectLst/>
                <a:uLnTx/>
                <a:uFillTx/>
                <a:latin typeface="Avenir Next Demi Bold" panose="020B0503020202020204" pitchFamily="34" charset="0"/>
                <a:ea typeface="+mj-ea"/>
                <a:cs typeface="+mj-cs"/>
              </a:rPr>
            </a:br>
            <a:r>
              <a:rPr kumimoji="0" lang="en-US" sz="4000" b="1" i="0" u="none" strike="noStrike" kern="1200" cap="none" spc="30" normalizeH="0" baseline="0" noProof="0" dirty="0">
                <a:ln>
                  <a:noFill/>
                </a:ln>
                <a:solidFill>
                  <a:srgbClr val="013D54"/>
                </a:solidFill>
                <a:effectLst/>
                <a:uLnTx/>
                <a:uFillTx/>
                <a:latin typeface="Avenir Next Demi Bold" panose="020B0503020202020204" pitchFamily="34" charset="0"/>
                <a:ea typeface="+mj-ea"/>
                <a:cs typeface="+mj-cs"/>
              </a:rPr>
              <a:t>of something… </a:t>
            </a:r>
          </a:p>
        </p:txBody>
      </p:sp>
      <p:sp>
        <p:nvSpPr>
          <p:cNvPr id="4" name="Text Placeholder 6">
            <a:extLst>
              <a:ext uri="{FF2B5EF4-FFF2-40B4-BE49-F238E27FC236}">
                <a16:creationId xmlns:a16="http://schemas.microsoft.com/office/drawing/2014/main" id="{73ECA551-7151-C6BE-25DC-DB927C0F8357}"/>
              </a:ext>
            </a:extLst>
          </p:cNvPr>
          <p:cNvSpPr txBox="1">
            <a:spLocks/>
          </p:cNvSpPr>
          <p:nvPr/>
        </p:nvSpPr>
        <p:spPr>
          <a:xfrm>
            <a:off x="2495297" y="4788139"/>
            <a:ext cx="10477500" cy="5254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You may have forgotten…</a:t>
            </a:r>
          </a:p>
        </p:txBody>
      </p:sp>
      <p:sp>
        <p:nvSpPr>
          <p:cNvPr id="5" name="Slide Number Placeholder 4">
            <a:extLst>
              <a:ext uri="{FF2B5EF4-FFF2-40B4-BE49-F238E27FC236}">
                <a16:creationId xmlns:a16="http://schemas.microsoft.com/office/drawing/2014/main" id="{608B6ED9-87B3-479C-E26F-9B5D5A14AA95}"/>
              </a:ext>
            </a:extLst>
          </p:cNvPr>
          <p:cNvSpPr>
            <a:spLocks noGrp="1"/>
          </p:cNvSpPr>
          <p:nvPr>
            <p:ph type="sldNum" sz="quarter" idx="14"/>
          </p:nvPr>
        </p:nvSpPr>
        <p:spPr>
          <a:xfrm>
            <a:off x="9357156" y="6393421"/>
            <a:ext cx="2743200" cy="365125"/>
          </a:xfrm>
        </p:spPr>
        <p:txBody>
          <a:bodyPr vert="horz" lIns="91440" tIns="45720" rIns="91440" bIns="45720" rtlCol="0" anchor="ctr"/>
          <a:lstStyle/>
          <a:p>
            <a:pPr algn="r"/>
            <a:fld id="{5C536175-BCA8-8C44-BF95-CB9C2564C5B7}" type="slidenum">
              <a:rPr lang="en-US">
                <a:solidFill>
                  <a:prstClr val="black">
                    <a:tint val="75000"/>
                  </a:prstClr>
                </a:solidFill>
                <a:latin typeface="Calibri" panose="020F0502020204030204"/>
              </a:rPr>
              <a:pPr algn="r"/>
              <a:t>2</a:t>
            </a:fld>
            <a:endParaRPr lang="en-US" dirty="0">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74ECB3D7-BCA1-4E9D-9D88-491073E196A3}"/>
              </a:ext>
            </a:extLst>
          </p:cNvPr>
          <p:cNvSpPr txBox="1"/>
          <p:nvPr/>
        </p:nvSpPr>
        <p:spPr>
          <a:xfrm>
            <a:off x="-381092" y="6502858"/>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1929933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9" y="349452"/>
            <a:ext cx="4757268" cy="643021"/>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Journey</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48231" y="836161"/>
            <a:ext cx="8459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To improve connections and relationships…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3" name="TextBox 2">
            <a:extLst>
              <a:ext uri="{FF2B5EF4-FFF2-40B4-BE49-F238E27FC236}">
                <a16:creationId xmlns:a16="http://schemas.microsoft.com/office/drawing/2014/main" id="{9CC00302-D22D-2082-87A8-34EF21DA1376}"/>
              </a:ext>
            </a:extLst>
          </p:cNvPr>
          <p:cNvSpPr txBox="1">
            <a:spLocks/>
          </p:cNvSpPr>
          <p:nvPr/>
        </p:nvSpPr>
        <p:spPr>
          <a:xfrm>
            <a:off x="457695" y="1987667"/>
            <a:ext cx="6887387" cy="2105192"/>
          </a:xfrm>
          <a:prstGeom prst="rect">
            <a:avLst/>
          </a:prstGeom>
        </p:spPr>
        <p:txBody>
          <a:bodyPr vert="horz" lIns="91440" tIns="45720" rIns="91440" bIns="45720" rtlCol="0">
            <a:noAutofit/>
          </a:bodyPr>
          <a:lstStyle>
            <a:lvl1pPr lvl="0" indent="0">
              <a:lnSpc>
                <a:spcPct val="90000"/>
              </a:lnSpc>
              <a:spcBef>
                <a:spcPts val="1200"/>
              </a:spcBef>
              <a:buFont typeface="Arial" panose="020B0604020202020204" pitchFamily="34" charset="0"/>
              <a:buNone/>
              <a:defRPr sz="2800" spc="30">
                <a:solidFill>
                  <a:prstClr val="black">
                    <a:lumMod val="65000"/>
                    <a:lumOff val="35000"/>
                  </a:prstClr>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514350" lvl="0" indent="-514350">
              <a:buFont typeface="+mj-lt"/>
              <a:buAutoNum type="arabicPeriod"/>
            </a:pPr>
            <a:r>
              <a:rPr lang="en-US" dirty="0"/>
              <a:t>Identify</a:t>
            </a: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 Psychological Safety</a:t>
            </a:r>
          </a:p>
          <a:p>
            <a:pPr marL="514350" indent="-514350">
              <a:buFont typeface="+mj-lt"/>
              <a:buAutoNum type="arabicPeriod"/>
              <a:defRPr/>
            </a:pPr>
            <a:r>
              <a:rPr lang="en-US" dirty="0"/>
              <a:t>Use Safe Conversations’ Tools </a:t>
            </a:r>
          </a:p>
          <a:p>
            <a:pPr marL="514350" indent="-514350">
              <a:buFont typeface="+mj-lt"/>
              <a:buAutoNum type="arabicPeriod"/>
              <a:defRPr/>
            </a:pPr>
            <a:r>
              <a:rPr lang="en-US" dirty="0"/>
              <a:t>Go Deep &amp; Wide</a:t>
            </a:r>
          </a:p>
        </p:txBody>
      </p:sp>
      <p:sp>
        <p:nvSpPr>
          <p:cNvPr id="2" name="Slide Number Placeholder 26">
            <a:extLst>
              <a:ext uri="{FF2B5EF4-FFF2-40B4-BE49-F238E27FC236}">
                <a16:creationId xmlns:a16="http://schemas.microsoft.com/office/drawing/2014/main" id="{2C4F99B7-7B2F-C9E9-C877-ADCF1CD55888}"/>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942B7608-A3C0-61E7-61D2-1AC3095824B0}"/>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pic>
        <p:nvPicPr>
          <p:cNvPr id="5" name="Picture 4">
            <a:extLst>
              <a:ext uri="{FF2B5EF4-FFF2-40B4-BE49-F238E27FC236}">
                <a16:creationId xmlns:a16="http://schemas.microsoft.com/office/drawing/2014/main" id="{CBE759AA-E516-D4B8-FDBB-CE26D69AE5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9510" y="265920"/>
            <a:ext cx="3810000" cy="3810000"/>
          </a:xfrm>
          <a:prstGeom prst="ellipse">
            <a:avLst/>
          </a:prstGeom>
        </p:spPr>
      </p:pic>
    </p:spTree>
    <p:extLst>
      <p:ext uri="{BB962C8B-B14F-4D97-AF65-F5344CB8AC3E}">
        <p14:creationId xmlns:p14="http://schemas.microsoft.com/office/powerpoint/2010/main" val="189628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9" y="337328"/>
            <a:ext cx="4757268" cy="631849"/>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Journey</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65702" y="818689"/>
            <a:ext cx="54196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1. Identify Psychological Safety</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3" name="TextBox 2">
            <a:extLst>
              <a:ext uri="{FF2B5EF4-FFF2-40B4-BE49-F238E27FC236}">
                <a16:creationId xmlns:a16="http://schemas.microsoft.com/office/drawing/2014/main" id="{9CC00302-D22D-2082-87A8-34EF21DA1376}"/>
              </a:ext>
            </a:extLst>
          </p:cNvPr>
          <p:cNvSpPr txBox="1">
            <a:spLocks/>
          </p:cNvSpPr>
          <p:nvPr/>
        </p:nvSpPr>
        <p:spPr>
          <a:xfrm>
            <a:off x="457693" y="1732554"/>
            <a:ext cx="5967338" cy="480131"/>
          </a:xfrm>
          <a:prstGeom prst="rect">
            <a:avLst/>
          </a:prstGeom>
          <a:noFill/>
        </p:spPr>
        <p:txBody>
          <a:bodyPr wrap="square" rtlCol="0">
            <a:sp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Define: Psychological Safety</a:t>
            </a:r>
          </a:p>
        </p:txBody>
      </p:sp>
      <p:sp>
        <p:nvSpPr>
          <p:cNvPr id="5" name="TextBox 4">
            <a:extLst>
              <a:ext uri="{FF2B5EF4-FFF2-40B4-BE49-F238E27FC236}">
                <a16:creationId xmlns:a16="http://schemas.microsoft.com/office/drawing/2014/main" id="{5147A56B-B19A-B3B5-C265-25D03FE36EEF}"/>
              </a:ext>
            </a:extLst>
          </p:cNvPr>
          <p:cNvSpPr txBox="1"/>
          <p:nvPr/>
        </p:nvSpPr>
        <p:spPr>
          <a:xfrm>
            <a:off x="732015" y="2349182"/>
            <a:ext cx="10256851" cy="2674619"/>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rPr>
              <a:t>	</a:t>
            </a:r>
            <a:r>
              <a:rPr kumimoji="0" lang="en-US" sz="2800" b="1" i="0"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rPr>
              <a:t>-</a:t>
            </a:r>
            <a:r>
              <a:rPr kumimoji="0" lang="en-US" sz="2800" b="0" i="0"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sym typeface="Calibri"/>
              </a:rPr>
              <a:t>Shared belief held by people that it’s ‘OK’ to be themselves, to express their thoughts and ideas, to speak up with questions and concerns, to take risks, to make and admit mistakes, to learn from each other and to freely forgive each other.</a:t>
            </a: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 name="Slide Number Placeholder 26">
            <a:extLst>
              <a:ext uri="{FF2B5EF4-FFF2-40B4-BE49-F238E27FC236}">
                <a16:creationId xmlns:a16="http://schemas.microsoft.com/office/drawing/2014/main" id="{2F3BA076-FBF9-CE57-4BDB-F742590BF8A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6" name="TextBox 5">
            <a:extLst>
              <a:ext uri="{FF2B5EF4-FFF2-40B4-BE49-F238E27FC236}">
                <a16:creationId xmlns:a16="http://schemas.microsoft.com/office/drawing/2014/main" id="{9C635FC7-1150-7EA4-6210-D6C7809B7683}"/>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pic>
        <p:nvPicPr>
          <p:cNvPr id="7" name="Picture 6">
            <a:extLst>
              <a:ext uri="{FF2B5EF4-FFF2-40B4-BE49-F238E27FC236}">
                <a16:creationId xmlns:a16="http://schemas.microsoft.com/office/drawing/2014/main" id="{9093EC27-53E8-B61E-D555-B0120F903042}"/>
              </a:ext>
            </a:extLst>
          </p:cNvPr>
          <p:cNvPicPr>
            <a:picLocks noChangeAspect="1"/>
          </p:cNvPicPr>
          <p:nvPr/>
        </p:nvPicPr>
        <p:blipFill>
          <a:blip r:embed="rId5"/>
          <a:stretch>
            <a:fillRect/>
          </a:stretch>
        </p:blipFill>
        <p:spPr>
          <a:xfrm>
            <a:off x="457693" y="4941255"/>
            <a:ext cx="816935" cy="682811"/>
          </a:xfrm>
          <a:prstGeom prst="rect">
            <a:avLst/>
          </a:prstGeom>
        </p:spPr>
      </p:pic>
      <p:sp>
        <p:nvSpPr>
          <p:cNvPr id="8" name="Content Placeholder 1">
            <a:extLst>
              <a:ext uri="{FF2B5EF4-FFF2-40B4-BE49-F238E27FC236}">
                <a16:creationId xmlns:a16="http://schemas.microsoft.com/office/drawing/2014/main" id="{54CA83D9-8252-A352-61B2-B91444A30DA3}"/>
              </a:ext>
            </a:extLst>
          </p:cNvPr>
          <p:cNvSpPr txBox="1">
            <a:spLocks/>
          </p:cNvSpPr>
          <p:nvPr/>
        </p:nvSpPr>
        <p:spPr>
          <a:xfrm>
            <a:off x="880675" y="4930000"/>
            <a:ext cx="8536249" cy="647267"/>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Aptos Narrow" panose="020B0004020202020204" pitchFamily="34" charset="0"/>
                <a:ea typeface="+mn-ea"/>
                <a:cs typeface="+mn-cs"/>
              </a:defRPr>
            </a:lvl1pPr>
            <a:lvl2pPr marL="685800" indent="-228600" algn="l" defTabSz="914400" rtl="0" eaLnBrk="1" latinLnBrk="0" hangingPunct="1">
              <a:lnSpc>
                <a:spcPct val="90000"/>
              </a:lnSpc>
              <a:spcBef>
                <a:spcPts val="300"/>
              </a:spcBef>
              <a:buFont typeface="Arial" panose="020B0604020202020204" pitchFamily="34" charset="0"/>
              <a:buChar char="•"/>
              <a:defRPr sz="2000" b="0" i="0" kern="1200" spc="30" baseline="0">
                <a:solidFill>
                  <a:srgbClr val="666666"/>
                </a:solidFill>
                <a:latin typeface="Aptos Narrow"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Aptos Narrow"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What more would you add?</a:t>
            </a:r>
          </a:p>
        </p:txBody>
      </p:sp>
      <p:sp>
        <p:nvSpPr>
          <p:cNvPr id="39" name="TextBox 38">
            <a:extLst>
              <a:ext uri="{FF2B5EF4-FFF2-40B4-BE49-F238E27FC236}">
                <a16:creationId xmlns:a16="http://schemas.microsoft.com/office/drawing/2014/main" id="{A1B76ED5-F471-0218-9578-A48861FFF40E}"/>
              </a:ext>
            </a:extLst>
          </p:cNvPr>
          <p:cNvSpPr txBox="1"/>
          <p:nvPr/>
        </p:nvSpPr>
        <p:spPr>
          <a:xfrm>
            <a:off x="6858000" y="0"/>
            <a:ext cx="5150625" cy="2212685"/>
          </a:xfrm>
          <a:prstGeom prst="rect">
            <a:avLst/>
          </a:prstGeom>
        </p:spPr>
        <p:txBody>
          <a:bodyPr vert="horz" wrap="square" lIns="91440" tIns="45720" rIns="91440" bIns="45720" rtlCol="0" anchor="ctr" anchorCtr="1">
            <a:no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“…the confidence to be </a:t>
            </a:r>
            <a:br>
              <a:rPr kumimoji="0" lang="en-US" sz="28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br>
            <a:r>
              <a:rPr kumimoji="0" lang="en-US" sz="28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candid, real, and accepted”</a:t>
            </a:r>
          </a:p>
        </p:txBody>
      </p:sp>
    </p:spTree>
    <p:extLst>
      <p:ext uri="{BB962C8B-B14F-4D97-AF65-F5344CB8AC3E}">
        <p14:creationId xmlns:p14="http://schemas.microsoft.com/office/powerpoint/2010/main" val="210006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65703" y="343629"/>
            <a:ext cx="4757268" cy="608076"/>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Journey</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54055" y="789569"/>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2. Use Safe Conversations Tools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3" name="TextBox 2">
            <a:extLst>
              <a:ext uri="{FF2B5EF4-FFF2-40B4-BE49-F238E27FC236}">
                <a16:creationId xmlns:a16="http://schemas.microsoft.com/office/drawing/2014/main" id="{9CC00302-D22D-2082-87A8-34EF21DA1376}"/>
              </a:ext>
            </a:extLst>
          </p:cNvPr>
          <p:cNvSpPr txBox="1">
            <a:spLocks/>
          </p:cNvSpPr>
          <p:nvPr/>
        </p:nvSpPr>
        <p:spPr>
          <a:xfrm>
            <a:off x="709785" y="1697174"/>
            <a:ext cx="3753358" cy="2646878"/>
          </a:xfrm>
          <a:prstGeom prst="rect">
            <a:avLst/>
          </a:prstGeom>
          <a:noFill/>
        </p:spPr>
        <p:txBody>
          <a:bodyPr wrap="square" rtlCol="0">
            <a:spAutoFit/>
          </a:bodyPr>
          <a:lstStyle/>
          <a:p>
            <a:pPr marL="0" marR="0" lvl="0" indent="0" algn="l" defTabSz="914400" rtl="0" eaLnBrk="1" fontAlgn="auto" latinLnBrk="0" hangingPunct="1">
              <a:lnSpc>
                <a:spcPct val="90000"/>
              </a:lnSpc>
              <a:spcBef>
                <a:spcPts val="2200"/>
              </a:spcBef>
              <a:spcAft>
                <a:spcPts val="0"/>
              </a:spcAft>
              <a:buClrTx/>
              <a:buSzTx/>
              <a:buFontTx/>
              <a:buNone/>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Equip Your Toolbelt</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Affirmations</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Zero Negativity</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Awareness</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Structured Dialogue</a:t>
            </a:r>
          </a:p>
        </p:txBody>
      </p:sp>
      <p:sp>
        <p:nvSpPr>
          <p:cNvPr id="4" name="Slide Number Placeholder 26">
            <a:extLst>
              <a:ext uri="{FF2B5EF4-FFF2-40B4-BE49-F238E27FC236}">
                <a16:creationId xmlns:a16="http://schemas.microsoft.com/office/drawing/2014/main" id="{3BEC179D-EAEA-7D28-D2F7-CB9EA4287D4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5" name="TextBox 4">
            <a:extLst>
              <a:ext uri="{FF2B5EF4-FFF2-40B4-BE49-F238E27FC236}">
                <a16:creationId xmlns:a16="http://schemas.microsoft.com/office/drawing/2014/main" id="{02F98D83-0315-50E0-7612-4D1FCC6BBD33}"/>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grpSp>
        <p:nvGrpSpPr>
          <p:cNvPr id="8" name="Group 7">
            <a:extLst>
              <a:ext uri="{FF2B5EF4-FFF2-40B4-BE49-F238E27FC236}">
                <a16:creationId xmlns:a16="http://schemas.microsoft.com/office/drawing/2014/main" id="{D237F438-32DE-A968-5080-37F19069E27A}"/>
              </a:ext>
            </a:extLst>
          </p:cNvPr>
          <p:cNvGrpSpPr/>
          <p:nvPr/>
        </p:nvGrpSpPr>
        <p:grpSpPr>
          <a:xfrm>
            <a:off x="8915053" y="14138"/>
            <a:ext cx="3009600" cy="2474191"/>
            <a:chOff x="8472615" y="14138"/>
            <a:chExt cx="3009600" cy="2474191"/>
          </a:xfrm>
        </p:grpSpPr>
        <p:sp>
          <p:nvSpPr>
            <p:cNvPr id="7" name="Rectangle: Rounded Corners 6">
              <a:extLst>
                <a:ext uri="{FF2B5EF4-FFF2-40B4-BE49-F238E27FC236}">
                  <a16:creationId xmlns:a16="http://schemas.microsoft.com/office/drawing/2014/main" id="{22EF6122-076C-FE7E-450F-4B10B37C75F0}"/>
                </a:ext>
              </a:extLst>
            </p:cNvPr>
            <p:cNvSpPr/>
            <p:nvPr/>
          </p:nvSpPr>
          <p:spPr>
            <a:xfrm>
              <a:off x="8472615" y="373036"/>
              <a:ext cx="3009600" cy="1678963"/>
            </a:xfrm>
            <a:prstGeom prst="roundRect">
              <a:avLst>
                <a:gd name="adj" fmla="val 845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BA944CE-F3CF-B04C-02D2-A3A6A4564A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0319" y="14138"/>
              <a:ext cx="2474191" cy="2474191"/>
            </a:xfrm>
            <a:prstGeom prst="rect">
              <a:avLst/>
            </a:prstGeom>
          </p:spPr>
        </p:pic>
      </p:grpSp>
      <p:grpSp>
        <p:nvGrpSpPr>
          <p:cNvPr id="11" name="Group 10">
            <a:extLst>
              <a:ext uri="{FF2B5EF4-FFF2-40B4-BE49-F238E27FC236}">
                <a16:creationId xmlns:a16="http://schemas.microsoft.com/office/drawing/2014/main" id="{32091D07-18B1-03B5-9F82-B3D9BE19416F}"/>
              </a:ext>
            </a:extLst>
          </p:cNvPr>
          <p:cNvGrpSpPr/>
          <p:nvPr/>
        </p:nvGrpSpPr>
        <p:grpSpPr>
          <a:xfrm>
            <a:off x="6156101" y="2110366"/>
            <a:ext cx="5822467" cy="4163741"/>
            <a:chOff x="6156101" y="2110366"/>
            <a:chExt cx="5822467" cy="4163741"/>
          </a:xfrm>
        </p:grpSpPr>
        <p:pic>
          <p:nvPicPr>
            <p:cNvPr id="9" name="Picture 8">
              <a:extLst>
                <a:ext uri="{FF2B5EF4-FFF2-40B4-BE49-F238E27FC236}">
                  <a16:creationId xmlns:a16="http://schemas.microsoft.com/office/drawing/2014/main" id="{65C142AB-8DBA-5CFD-C6F6-491A033A20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56101" y="2110366"/>
              <a:ext cx="5822467" cy="4163741"/>
            </a:xfrm>
            <a:prstGeom prst="rect">
              <a:avLst/>
            </a:prstGeom>
          </p:spPr>
        </p:pic>
        <p:sp>
          <p:nvSpPr>
            <p:cNvPr id="10" name="Rectangle: Rounded Corners 9">
              <a:extLst>
                <a:ext uri="{FF2B5EF4-FFF2-40B4-BE49-F238E27FC236}">
                  <a16:creationId xmlns:a16="http://schemas.microsoft.com/office/drawing/2014/main" id="{CE428417-E17B-C248-F0AB-6D75C956BCCB}"/>
                </a:ext>
              </a:extLst>
            </p:cNvPr>
            <p:cNvSpPr/>
            <p:nvPr/>
          </p:nvSpPr>
          <p:spPr>
            <a:xfrm>
              <a:off x="6245238" y="5418105"/>
              <a:ext cx="2731818" cy="679160"/>
            </a:xfrm>
            <a:prstGeom prst="round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C542D5F-CA2E-99D4-7D02-3297284069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6553" y="5339241"/>
              <a:ext cx="2669187" cy="836887"/>
            </a:xfrm>
            <a:prstGeom prst="rect">
              <a:avLst/>
            </a:prstGeom>
          </p:spPr>
        </p:pic>
      </p:grpSp>
    </p:spTree>
    <p:extLst>
      <p:ext uri="{BB962C8B-B14F-4D97-AF65-F5344CB8AC3E}">
        <p14:creationId xmlns:p14="http://schemas.microsoft.com/office/powerpoint/2010/main" val="10787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
                                        <p:tgtEl>
                                          <p:spTgt spid="11"/>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
                                        <p:tgtEl>
                                          <p:spTgt spid="3">
                                            <p:txEl>
                                              <p:pRg st="1" end="1"/>
                                            </p:txEl>
                                          </p:spTgt>
                                        </p:tgtEl>
                                      </p:cBhvr>
                                    </p:animEffect>
                                  </p:childTnLst>
                                </p:cTn>
                              </p:par>
                            </p:childTnLst>
                          </p:cTn>
                        </p:par>
                        <p:par>
                          <p:cTn id="21" fill="hold">
                            <p:stCondLst>
                              <p:cond delay="400"/>
                            </p:stCondLst>
                            <p:childTnLst>
                              <p:par>
                                <p:cTn id="22" presetID="10"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
                                        <p:tgtEl>
                                          <p:spTgt spid="3">
                                            <p:txEl>
                                              <p:pRg st="2" end="2"/>
                                            </p:txEl>
                                          </p:spTgt>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
                                        <p:tgtEl>
                                          <p:spTgt spid="3">
                                            <p:txEl>
                                              <p:pRg st="3" end="3"/>
                                            </p:txEl>
                                          </p:spTgt>
                                        </p:tgtEl>
                                      </p:cBhvr>
                                    </p:animEffect>
                                  </p:childTnLst>
                                </p:cTn>
                              </p:par>
                            </p:childTnLst>
                          </p:cTn>
                        </p:par>
                        <p:par>
                          <p:cTn id="29" fill="hold">
                            <p:stCondLst>
                              <p:cond delay="800"/>
                            </p:stCondLst>
                            <p:childTnLst>
                              <p:par>
                                <p:cTn id="30" presetID="10"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9" y="331980"/>
            <a:ext cx="4757268" cy="660493"/>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Journey</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88999" y="830337"/>
            <a:ext cx="62233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3. Go Deep &amp; Wide</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3" name="TextBox 2">
            <a:extLst>
              <a:ext uri="{FF2B5EF4-FFF2-40B4-BE49-F238E27FC236}">
                <a16:creationId xmlns:a16="http://schemas.microsoft.com/office/drawing/2014/main" id="{9CC00302-D22D-2082-87A8-34EF21DA1376}"/>
              </a:ext>
            </a:extLst>
          </p:cNvPr>
          <p:cNvSpPr txBox="1">
            <a:spLocks/>
          </p:cNvSpPr>
          <p:nvPr/>
        </p:nvSpPr>
        <p:spPr>
          <a:xfrm>
            <a:off x="457695" y="1490830"/>
            <a:ext cx="6223345" cy="4382738"/>
          </a:xfrm>
          <a:prstGeom prst="rect">
            <a:avLst/>
          </a:prstGeom>
          <a:noFill/>
        </p:spPr>
        <p:txBody>
          <a:bodyPr wrap="square" rtlCol="0">
            <a:sp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Look to go </a:t>
            </a:r>
            <a:r>
              <a:rPr kumimoji="0" lang="en-US" sz="2800" b="0" i="1"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deeper</a:t>
            </a: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 in conversation</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2800" spc="30" dirty="0">
                <a:solidFill>
                  <a:prstClr val="black">
                    <a:lumMod val="65000"/>
                    <a:lumOff val="35000"/>
                  </a:prstClr>
                </a:solidFill>
                <a:latin typeface="Franklin Gothic Book" panose="020B0503020102020204" pitchFamily="34" charset="0"/>
              </a:rPr>
              <a:t>Look to apply tools in </a:t>
            </a:r>
            <a:r>
              <a:rPr lang="en-US" sz="2800" i="1" spc="30" dirty="0">
                <a:solidFill>
                  <a:prstClr val="black">
                    <a:lumMod val="65000"/>
                    <a:lumOff val="35000"/>
                  </a:prstClr>
                </a:solidFill>
                <a:latin typeface="Franklin Gothic Book" panose="020B0503020102020204" pitchFamily="34" charset="0"/>
              </a:rPr>
              <a:t>wider</a:t>
            </a:r>
            <a:r>
              <a:rPr lang="en-US" sz="2800" spc="30" dirty="0">
                <a:solidFill>
                  <a:prstClr val="black">
                    <a:lumMod val="65000"/>
                    <a:lumOff val="35000"/>
                  </a:prstClr>
                </a:solidFill>
                <a:latin typeface="Franklin Gothic Book" panose="020B0503020102020204" pitchFamily="34" charset="0"/>
              </a:rPr>
              <a:t> variety of conversations</a:t>
            </a:r>
          </a:p>
          <a:p>
            <a:pPr marL="693738" lvl="1" indent="-236538">
              <a:lnSpc>
                <a:spcPct val="90000"/>
              </a:lnSpc>
              <a:spcBef>
                <a:spcPts val="1200"/>
              </a:spcBef>
              <a:buFont typeface="Arial" panose="020B0604020202020204" pitchFamily="34" charset="0"/>
              <a:buChar char="•"/>
              <a:defRPr/>
            </a:pPr>
            <a:r>
              <a:rPr lang="en-US" sz="2400" spc="30" dirty="0">
                <a:solidFill>
                  <a:prstClr val="black">
                    <a:lumMod val="65000"/>
                    <a:lumOff val="35000"/>
                  </a:prstClr>
                </a:solidFill>
                <a:latin typeface="Franklin Gothic Book" panose="020B0503020102020204" pitchFamily="34" charset="0"/>
              </a:rPr>
              <a:t>Universal: structured dialogue</a:t>
            </a:r>
          </a:p>
          <a:p>
            <a:pPr marL="693738" lvl="1" indent="-236538">
              <a:lnSpc>
                <a:spcPct val="90000"/>
              </a:lnSpc>
              <a:spcBef>
                <a:spcPts val="1200"/>
              </a:spcBef>
              <a:buFont typeface="Arial" panose="020B0604020202020204" pitchFamily="34" charset="0"/>
              <a:buChar char="•"/>
              <a:defRPr/>
            </a:pPr>
            <a:r>
              <a:rPr lang="en-US" sz="2400" spc="30" dirty="0">
                <a:solidFill>
                  <a:prstClr val="black">
                    <a:lumMod val="65000"/>
                    <a:lumOff val="35000"/>
                  </a:prstClr>
                </a:solidFill>
                <a:latin typeface="Franklin Gothic Book" panose="020B0503020102020204" pitchFamily="34" charset="0"/>
              </a:rPr>
              <a:t>More casual: sentence stems</a:t>
            </a:r>
          </a:p>
          <a:p>
            <a:pPr marL="1150938" lvl="2" indent="-236538">
              <a:lnSpc>
                <a:spcPct val="90000"/>
              </a:lnSpc>
              <a:spcBef>
                <a:spcPts val="1200"/>
              </a:spcBef>
              <a:buFont typeface="Arial" panose="020B0604020202020204" pitchFamily="34" charset="0"/>
              <a:buChar char="•"/>
              <a:defRPr/>
            </a:pPr>
            <a:r>
              <a:rPr lang="en-US" sz="2400" b="1" i="1" dirty="0">
                <a:solidFill>
                  <a:srgbClr val="4398D0"/>
                </a:solidFill>
                <a:latin typeface="Franklin Gothic Book" panose="020B0503020102020204" pitchFamily="34" charset="0"/>
              </a:rPr>
              <a:t>“Let me see if I got it…”</a:t>
            </a:r>
          </a:p>
          <a:p>
            <a:pPr marL="1150938" lvl="2" indent="-236538">
              <a:lnSpc>
                <a:spcPct val="90000"/>
              </a:lnSpc>
              <a:spcBef>
                <a:spcPts val="1200"/>
              </a:spcBef>
              <a:buFont typeface="Arial" panose="020B0604020202020204" pitchFamily="34" charset="0"/>
              <a:buChar char="•"/>
              <a:defRPr/>
            </a:pPr>
            <a:r>
              <a:rPr lang="en-US" sz="2400" b="1" i="1" dirty="0">
                <a:solidFill>
                  <a:srgbClr val="4398D0"/>
                </a:solidFill>
                <a:latin typeface="Franklin Gothic Book" panose="020B0503020102020204" pitchFamily="34" charset="0"/>
              </a:rPr>
              <a:t>“Is there more?”</a:t>
            </a:r>
          </a:p>
          <a:p>
            <a:pPr marL="1150938" lvl="2" indent="-236538">
              <a:lnSpc>
                <a:spcPct val="90000"/>
              </a:lnSpc>
              <a:spcBef>
                <a:spcPts val="1200"/>
              </a:spcBef>
              <a:buFont typeface="Arial" panose="020B0604020202020204" pitchFamily="34" charset="0"/>
              <a:buChar char="•"/>
              <a:defRPr/>
            </a:pPr>
            <a:r>
              <a:rPr lang="en-US" sz="2400" b="1" i="1" dirty="0">
                <a:solidFill>
                  <a:srgbClr val="4398D0"/>
                </a:solidFill>
                <a:latin typeface="Franklin Gothic Book" panose="020B0503020102020204" pitchFamily="34" charset="0"/>
              </a:rPr>
              <a:t>“That makes sense…”</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2" name="Slide Number Placeholder 26">
            <a:extLst>
              <a:ext uri="{FF2B5EF4-FFF2-40B4-BE49-F238E27FC236}">
                <a16:creationId xmlns:a16="http://schemas.microsoft.com/office/drawing/2014/main" id="{850FE4D7-56DF-43F6-E296-2D550CE67E9B}"/>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1A1ADEE5-9234-AC83-9220-1E4F5AB8D759}"/>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grpSp>
        <p:nvGrpSpPr>
          <p:cNvPr id="36" name="Group 35">
            <a:extLst>
              <a:ext uri="{FF2B5EF4-FFF2-40B4-BE49-F238E27FC236}">
                <a16:creationId xmlns:a16="http://schemas.microsoft.com/office/drawing/2014/main" id="{EAD07A10-BACE-B905-0B41-33645F473826}"/>
              </a:ext>
            </a:extLst>
          </p:cNvPr>
          <p:cNvGrpSpPr/>
          <p:nvPr/>
        </p:nvGrpSpPr>
        <p:grpSpPr>
          <a:xfrm>
            <a:off x="6507817" y="2078669"/>
            <a:ext cx="6009736" cy="4299498"/>
            <a:chOff x="6507817" y="2078669"/>
            <a:chExt cx="6009736" cy="4299498"/>
          </a:xfrm>
        </p:grpSpPr>
        <p:sp>
          <p:nvSpPr>
            <p:cNvPr id="25" name="Freeform: Shape 24">
              <a:extLst>
                <a:ext uri="{FF2B5EF4-FFF2-40B4-BE49-F238E27FC236}">
                  <a16:creationId xmlns:a16="http://schemas.microsoft.com/office/drawing/2014/main" id="{451F5629-5199-7325-768E-0CCEDBADB69D}"/>
                </a:ext>
              </a:extLst>
            </p:cNvPr>
            <p:cNvSpPr/>
            <p:nvPr/>
          </p:nvSpPr>
          <p:spPr>
            <a:xfrm>
              <a:off x="6507817" y="2078669"/>
              <a:ext cx="6009736" cy="4299498"/>
            </a:xfrm>
            <a:custGeom>
              <a:avLst/>
              <a:gdLst>
                <a:gd name="connsiteX0" fmla="*/ 3004868 w 6009736"/>
                <a:gd name="connsiteY0" fmla="*/ 0 h 4299498"/>
                <a:gd name="connsiteX1" fmla="*/ 6009736 w 6009736"/>
                <a:gd name="connsiteY1" fmla="*/ 3004868 h 4299498"/>
                <a:gd name="connsiteX2" fmla="*/ 5773599 w 6009736"/>
                <a:gd name="connsiteY2" fmla="*/ 4174498 h 4299498"/>
                <a:gd name="connsiteX3" fmla="*/ 5713383 w 6009736"/>
                <a:gd name="connsiteY3" fmla="*/ 4299498 h 4299498"/>
                <a:gd name="connsiteX4" fmla="*/ 296353 w 6009736"/>
                <a:gd name="connsiteY4" fmla="*/ 4299498 h 4299498"/>
                <a:gd name="connsiteX5" fmla="*/ 236137 w 6009736"/>
                <a:gd name="connsiteY5" fmla="*/ 4174498 h 4299498"/>
                <a:gd name="connsiteX6" fmla="*/ 0 w 6009736"/>
                <a:gd name="connsiteY6" fmla="*/ 3004868 h 4299498"/>
                <a:gd name="connsiteX7" fmla="*/ 3004868 w 6009736"/>
                <a:gd name="connsiteY7" fmla="*/ 0 h 429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9736" h="4299498">
                  <a:moveTo>
                    <a:pt x="3004868" y="0"/>
                  </a:moveTo>
                  <a:cubicBezTo>
                    <a:pt x="4664411" y="0"/>
                    <a:pt x="6009736" y="1345325"/>
                    <a:pt x="6009736" y="3004868"/>
                  </a:cubicBezTo>
                  <a:cubicBezTo>
                    <a:pt x="6009736" y="3419754"/>
                    <a:pt x="5925653" y="3815001"/>
                    <a:pt x="5773599" y="4174498"/>
                  </a:cubicBezTo>
                  <a:lnTo>
                    <a:pt x="5713383" y="4299498"/>
                  </a:lnTo>
                  <a:lnTo>
                    <a:pt x="296353" y="4299498"/>
                  </a:lnTo>
                  <a:lnTo>
                    <a:pt x="236137" y="4174498"/>
                  </a:lnTo>
                  <a:cubicBezTo>
                    <a:pt x="84083" y="3815001"/>
                    <a:pt x="0" y="3419754"/>
                    <a:pt x="0" y="3004868"/>
                  </a:cubicBezTo>
                  <a:cubicBezTo>
                    <a:pt x="0" y="1345325"/>
                    <a:pt x="1345325" y="0"/>
                    <a:pt x="3004868" y="0"/>
                  </a:cubicBez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1AF2606F-90E1-47CB-6906-79FB1077AD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0479" y="4005358"/>
              <a:ext cx="5071460" cy="2302781"/>
            </a:xfrm>
            <a:prstGeom prst="rect">
              <a:avLst/>
            </a:prstGeom>
          </p:spPr>
        </p:pic>
        <p:pic>
          <p:nvPicPr>
            <p:cNvPr id="28" name="Picture 27">
              <a:extLst>
                <a:ext uri="{FF2B5EF4-FFF2-40B4-BE49-F238E27FC236}">
                  <a16:creationId xmlns:a16="http://schemas.microsoft.com/office/drawing/2014/main" id="{A4A87946-81A3-0012-1F44-74C6240237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27"/>
            <a:stretch/>
          </p:blipFill>
          <p:spPr>
            <a:xfrm>
              <a:off x="10941819" y="3116178"/>
              <a:ext cx="889180" cy="889180"/>
            </a:xfrm>
            <a:prstGeom prst="ellipse">
              <a:avLst/>
            </a:prstGeom>
          </p:spPr>
        </p:pic>
        <p:pic>
          <p:nvPicPr>
            <p:cNvPr id="29" name="Picture 28">
              <a:extLst>
                <a:ext uri="{FF2B5EF4-FFF2-40B4-BE49-F238E27FC236}">
                  <a16:creationId xmlns:a16="http://schemas.microsoft.com/office/drawing/2014/main" id="{F5F5967D-11DD-91DB-DF0B-AF438628FD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64"/>
            <a:stretch/>
          </p:blipFill>
          <p:spPr>
            <a:xfrm>
              <a:off x="9929394" y="3116178"/>
              <a:ext cx="889180" cy="889180"/>
            </a:xfrm>
            <a:prstGeom prst="ellipse">
              <a:avLst/>
            </a:prstGeom>
          </p:spPr>
        </p:pic>
        <p:pic>
          <p:nvPicPr>
            <p:cNvPr id="30" name="Picture 29">
              <a:extLst>
                <a:ext uri="{FF2B5EF4-FFF2-40B4-BE49-F238E27FC236}">
                  <a16:creationId xmlns:a16="http://schemas.microsoft.com/office/drawing/2014/main" id="{16A363B5-A937-5039-2830-376A854920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16970" y="3116178"/>
              <a:ext cx="889180" cy="889180"/>
            </a:xfrm>
            <a:prstGeom prst="ellipse">
              <a:avLst/>
            </a:prstGeom>
          </p:spPr>
        </p:pic>
        <p:pic>
          <p:nvPicPr>
            <p:cNvPr id="32" name="Picture 31">
              <a:extLst>
                <a:ext uri="{FF2B5EF4-FFF2-40B4-BE49-F238E27FC236}">
                  <a16:creationId xmlns:a16="http://schemas.microsoft.com/office/drawing/2014/main" id="{862633D3-AA23-8C63-DE96-BF38AAA14B1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04546" y="3116178"/>
              <a:ext cx="889180" cy="889180"/>
            </a:xfrm>
            <a:prstGeom prst="ellipse">
              <a:avLst/>
            </a:prstGeom>
          </p:spPr>
        </p:pic>
      </p:grpSp>
      <p:grpSp>
        <p:nvGrpSpPr>
          <p:cNvPr id="35" name="Group 34">
            <a:extLst>
              <a:ext uri="{FF2B5EF4-FFF2-40B4-BE49-F238E27FC236}">
                <a16:creationId xmlns:a16="http://schemas.microsoft.com/office/drawing/2014/main" id="{6D8EE2DC-31A2-0D9D-1602-5329BE9819A7}"/>
              </a:ext>
            </a:extLst>
          </p:cNvPr>
          <p:cNvGrpSpPr/>
          <p:nvPr/>
        </p:nvGrpSpPr>
        <p:grpSpPr>
          <a:xfrm>
            <a:off x="9334110" y="-174458"/>
            <a:ext cx="3096464" cy="3096464"/>
            <a:chOff x="9206932" y="-192505"/>
            <a:chExt cx="3096464" cy="3096464"/>
          </a:xfrm>
        </p:grpSpPr>
        <p:sp>
          <p:nvSpPr>
            <p:cNvPr id="34" name="Oval 33">
              <a:extLst>
                <a:ext uri="{FF2B5EF4-FFF2-40B4-BE49-F238E27FC236}">
                  <a16:creationId xmlns:a16="http://schemas.microsoft.com/office/drawing/2014/main" id="{065F4654-5C01-49CA-4FA4-9637EBC9683F}"/>
                </a:ext>
              </a:extLst>
            </p:cNvPr>
            <p:cNvSpPr/>
            <p:nvPr/>
          </p:nvSpPr>
          <p:spPr>
            <a:xfrm>
              <a:off x="9206932" y="-192505"/>
              <a:ext cx="3096464" cy="3096464"/>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164F853-F121-710E-0B4F-7903FE91A2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43160" y="181766"/>
              <a:ext cx="2132297" cy="2347923"/>
            </a:xfrm>
            <a:prstGeom prst="rect">
              <a:avLst/>
            </a:prstGeom>
          </p:spPr>
        </p:pic>
      </p:grpSp>
    </p:spTree>
    <p:extLst>
      <p:ext uri="{BB962C8B-B14F-4D97-AF65-F5344CB8AC3E}">
        <p14:creationId xmlns:p14="http://schemas.microsoft.com/office/powerpoint/2010/main" val="1462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
                                        <p:tgtEl>
                                          <p:spTgt spid="3">
                                            <p:txEl>
                                              <p:pRg st="1" end="1"/>
                                            </p:txEl>
                                          </p:spTgt>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2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
                                        <p:tgtEl>
                                          <p:spTgt spid="3">
                                            <p:txEl>
                                              <p:pRg st="3" end="3"/>
                                            </p:txEl>
                                          </p:spTgt>
                                        </p:tgtEl>
                                      </p:cBhvr>
                                    </p:animEffect>
                                  </p:childTnLst>
                                </p:cTn>
                              </p:par>
                            </p:childTnLst>
                          </p:cTn>
                        </p:par>
                        <p:par>
                          <p:cTn id="31" fill="hold">
                            <p:stCondLst>
                              <p:cond delay="200"/>
                            </p:stCondLst>
                            <p:childTnLst>
                              <p:par>
                                <p:cTn id="32" presetID="10" presetClass="entr" presetSubtype="0"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
                                        <p:tgtEl>
                                          <p:spTgt spid="3">
                                            <p:txEl>
                                              <p:pRg st="4" end="4"/>
                                            </p:txEl>
                                          </p:spTgt>
                                        </p:tgtEl>
                                      </p:cBhvr>
                                    </p:animEffect>
                                  </p:childTnLst>
                                </p:cTn>
                              </p:par>
                            </p:childTnLst>
                          </p:cTn>
                        </p:par>
                        <p:par>
                          <p:cTn id="35" fill="hold">
                            <p:stCondLst>
                              <p:cond delay="400"/>
                            </p:stCondLst>
                            <p:childTnLst>
                              <p:par>
                                <p:cTn id="36" presetID="10" presetClass="entr" presetSubtype="0" fill="hold"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
                                        <p:tgtEl>
                                          <p:spTgt spid="3">
                                            <p:txEl>
                                              <p:pRg st="5" end="5"/>
                                            </p:txEl>
                                          </p:spTgt>
                                        </p:tgtEl>
                                      </p:cBhvr>
                                    </p:animEffect>
                                  </p:childTnLst>
                                </p:cTn>
                              </p:par>
                            </p:childTnLst>
                          </p:cTn>
                        </p:par>
                        <p:par>
                          <p:cTn id="39" fill="hold">
                            <p:stCondLst>
                              <p:cond delay="600"/>
                            </p:stCondLst>
                            <p:childTnLst>
                              <p:par>
                                <p:cTn id="40" presetID="10" presetClass="entr" presetSubtype="0" fill="hold"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Let’s Jump In!</a:t>
            </a:r>
            <a:endParaRPr lang="en-US" dirty="0">
              <a:solidFill>
                <a:srgbClr val="013D54"/>
              </a:solidFill>
            </a:endParaRPr>
          </a:p>
        </p:txBody>
      </p:sp>
      <p:sp>
        <p:nvSpPr>
          <p:cNvPr id="2" name="Slide Number Placeholder 26">
            <a:extLst>
              <a:ext uri="{FF2B5EF4-FFF2-40B4-BE49-F238E27FC236}">
                <a16:creationId xmlns:a16="http://schemas.microsoft.com/office/drawing/2014/main" id="{A5A88C55-6588-8EA6-6745-F311D054F611}"/>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24</a:t>
            </a:fld>
            <a:endParaRPr lang="en-US" dirty="0"/>
          </a:p>
        </p:txBody>
      </p:sp>
      <p:sp>
        <p:nvSpPr>
          <p:cNvPr id="3" name="TextBox 2">
            <a:extLst>
              <a:ext uri="{FF2B5EF4-FFF2-40B4-BE49-F238E27FC236}">
                <a16:creationId xmlns:a16="http://schemas.microsoft.com/office/drawing/2014/main" id="{1D001B21-CEAD-A5B6-6541-CC4F3A88D2B7}"/>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2365702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9" y="355277"/>
            <a:ext cx="5260994" cy="631372"/>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Mirroring</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42406" y="830337"/>
            <a:ext cx="50208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Core Safe Conversations’ Skill</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2" name="Text Placeholder 16">
            <a:extLst>
              <a:ext uri="{FF2B5EF4-FFF2-40B4-BE49-F238E27FC236}">
                <a16:creationId xmlns:a16="http://schemas.microsoft.com/office/drawing/2014/main" id="{7A1A3F78-716E-D7B2-4125-C6ADDAAA0793}"/>
              </a:ext>
            </a:extLst>
          </p:cNvPr>
          <p:cNvSpPr>
            <a:spLocks noGrp="1"/>
          </p:cNvSpPr>
          <p:nvPr>
            <p:ph idx="1"/>
          </p:nvPr>
        </p:nvSpPr>
        <p:spPr>
          <a:xfrm>
            <a:off x="723419" y="1767063"/>
            <a:ext cx="4734027" cy="2977466"/>
          </a:xfrm>
        </p:spPr>
        <p:txBody>
          <a:bodyPr>
            <a:norm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Get us in motion!</a:t>
            </a:r>
          </a:p>
          <a:p>
            <a:pPr marL="236538" lvl="0" indent="-236538">
              <a:spcBef>
                <a:spcPts val="1200"/>
              </a:spcBef>
              <a:defRPr/>
            </a:pPr>
            <a:r>
              <a:rPr lang="en-US" spc="30" dirty="0">
                <a:solidFill>
                  <a:prstClr val="black">
                    <a:lumMod val="65000"/>
                    <a:lumOff val="35000"/>
                  </a:prstClr>
                </a:solidFill>
                <a:latin typeface="Franklin Gothic Book" panose="020B0503020102020204" pitchFamily="34" charset="0"/>
              </a:rPr>
              <a:t>Core skill used throughout</a:t>
            </a:r>
            <a:br>
              <a:rPr lang="en-US" spc="30" dirty="0">
                <a:solidFill>
                  <a:prstClr val="black">
                    <a:lumMod val="65000"/>
                    <a:lumOff val="35000"/>
                  </a:prstClr>
                </a:solidFill>
                <a:latin typeface="Franklin Gothic Book" panose="020B0503020102020204" pitchFamily="34" charset="0"/>
              </a:rPr>
            </a:br>
            <a:r>
              <a:rPr lang="en-US" spc="30" dirty="0">
                <a:solidFill>
                  <a:prstClr val="black">
                    <a:lumMod val="65000"/>
                    <a:lumOff val="35000"/>
                  </a:prstClr>
                </a:solidFill>
                <a:latin typeface="Franklin Gothic Book" panose="020B0503020102020204" pitchFamily="34" charset="0"/>
              </a:rPr>
              <a:t>Safe Conversations Toolbox</a:t>
            </a:r>
          </a:p>
          <a:p>
            <a:pPr marL="236538" lvl="0" indent="-236538">
              <a:spcBef>
                <a:spcPts val="1200"/>
              </a:spcBef>
              <a:defRPr/>
            </a:pPr>
            <a:r>
              <a:rPr lang="en-US" spc="30" dirty="0">
                <a:solidFill>
                  <a:prstClr val="black">
                    <a:lumMod val="65000"/>
                    <a:lumOff val="35000"/>
                  </a:prstClr>
                </a:solidFill>
                <a:latin typeface="Franklin Gothic Book" panose="020B0503020102020204" pitchFamily="34" charset="0"/>
              </a:rPr>
              <a:t>Begin to form pathways </a:t>
            </a:r>
            <a:br>
              <a:rPr lang="en-US" spc="30" dirty="0">
                <a:solidFill>
                  <a:prstClr val="black">
                    <a:lumMod val="65000"/>
                    <a:lumOff val="35000"/>
                  </a:prstClr>
                </a:solidFill>
                <a:latin typeface="Franklin Gothic Book" panose="020B0503020102020204" pitchFamily="34" charset="0"/>
              </a:rPr>
            </a:br>
            <a:r>
              <a:rPr lang="en-US" spc="30" dirty="0">
                <a:solidFill>
                  <a:prstClr val="black">
                    <a:lumMod val="65000"/>
                    <a:lumOff val="35000"/>
                  </a:prstClr>
                </a:solidFill>
                <a:latin typeface="Franklin Gothic Book" panose="020B0503020102020204" pitchFamily="34" charset="0"/>
              </a:rPr>
              <a:t>to habits</a:t>
            </a:r>
          </a:p>
          <a:p>
            <a:pPr marL="0" indent="0">
              <a:buNone/>
            </a:pPr>
            <a:endParaRPr lang="en-US" dirty="0">
              <a:solidFill>
                <a:srgbClr val="013C54"/>
              </a:solidFill>
              <a:latin typeface="Franklin Gothic Book" panose="020B0503020102020204" pitchFamily="34" charset="0"/>
            </a:endParaRPr>
          </a:p>
        </p:txBody>
      </p:sp>
      <p:sp>
        <p:nvSpPr>
          <p:cNvPr id="9" name="Slide Number Placeholder 26">
            <a:extLst>
              <a:ext uri="{FF2B5EF4-FFF2-40B4-BE49-F238E27FC236}">
                <a16:creationId xmlns:a16="http://schemas.microsoft.com/office/drawing/2014/main" id="{64CCA6FD-498E-EF2E-7E01-8CDF1178200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25</a:t>
            </a:fld>
            <a:endParaRPr lang="en-US" dirty="0"/>
          </a:p>
        </p:txBody>
      </p:sp>
      <p:sp>
        <p:nvSpPr>
          <p:cNvPr id="10" name="TextBox 9">
            <a:extLst>
              <a:ext uri="{FF2B5EF4-FFF2-40B4-BE49-F238E27FC236}">
                <a16:creationId xmlns:a16="http://schemas.microsoft.com/office/drawing/2014/main" id="{868BB0C7-4C1A-5E70-AE6F-D8FC52E97036}"/>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grpSp>
        <p:nvGrpSpPr>
          <p:cNvPr id="12" name="Group 11">
            <a:extLst>
              <a:ext uri="{FF2B5EF4-FFF2-40B4-BE49-F238E27FC236}">
                <a16:creationId xmlns:a16="http://schemas.microsoft.com/office/drawing/2014/main" id="{38E62DFD-CEA0-8F06-A19A-B6423B0972AC}"/>
              </a:ext>
            </a:extLst>
          </p:cNvPr>
          <p:cNvGrpSpPr/>
          <p:nvPr/>
        </p:nvGrpSpPr>
        <p:grpSpPr>
          <a:xfrm>
            <a:off x="5763295" y="830337"/>
            <a:ext cx="6059795" cy="4459146"/>
            <a:chOff x="6651938" y="159009"/>
            <a:chExt cx="4431549" cy="3169073"/>
          </a:xfrm>
        </p:grpSpPr>
        <p:pic>
          <p:nvPicPr>
            <p:cNvPr id="3" name="Picture 2">
              <a:extLst>
                <a:ext uri="{FF2B5EF4-FFF2-40B4-BE49-F238E27FC236}">
                  <a16:creationId xmlns:a16="http://schemas.microsoft.com/office/drawing/2014/main" id="{FE04037D-869C-330C-B8FF-F4063DB13A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1938" y="159009"/>
              <a:ext cx="4431549" cy="3169073"/>
            </a:xfrm>
            <a:prstGeom prst="rect">
              <a:avLst/>
            </a:prstGeom>
          </p:spPr>
        </p:pic>
        <p:sp>
          <p:nvSpPr>
            <p:cNvPr id="11" name="Rectangle: Rounded Corners 10">
              <a:extLst>
                <a:ext uri="{FF2B5EF4-FFF2-40B4-BE49-F238E27FC236}">
                  <a16:creationId xmlns:a16="http://schemas.microsoft.com/office/drawing/2014/main" id="{EAA1C743-32AF-F867-8F49-5F453557F92C}"/>
                </a:ext>
              </a:extLst>
            </p:cNvPr>
            <p:cNvSpPr/>
            <p:nvPr/>
          </p:nvSpPr>
          <p:spPr>
            <a:xfrm>
              <a:off x="6717482" y="2619205"/>
              <a:ext cx="2075883" cy="605258"/>
            </a:xfrm>
            <a:prstGeom prst="round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1B18CF-C5CF-B6B3-714C-105283308F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4357" y="2582468"/>
              <a:ext cx="2075882" cy="632519"/>
            </a:xfrm>
            <a:prstGeom prst="rect">
              <a:avLst/>
            </a:prstGeom>
          </p:spPr>
        </p:pic>
      </p:grpSp>
    </p:spTree>
    <p:extLst>
      <p:ext uri="{BB962C8B-B14F-4D97-AF65-F5344CB8AC3E}">
        <p14:creationId xmlns:p14="http://schemas.microsoft.com/office/powerpoint/2010/main" val="136706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9" y="331980"/>
            <a:ext cx="4757268" cy="654669"/>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Mirroring</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71527" y="824513"/>
            <a:ext cx="4566204"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30" normalizeH="0" baseline="0">
                <a:ln>
                  <a:noFill/>
                </a:ln>
                <a:solidFill>
                  <a:srgbClr val="808285"/>
                </a:solidFill>
                <a:effectLst/>
                <a:uLnTx/>
                <a:uFillTx/>
                <a:latin typeface="Corbel" panose="020B0503020204020204" pitchFamily="34" charset="0"/>
              </a:defRPr>
            </a:lvl1pPr>
          </a:lstStyle>
          <a:p>
            <a:r>
              <a:rPr lang="en-US" dirty="0"/>
              <a:t>A Life Skill</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0" name="Text Placeholder 16">
            <a:extLst>
              <a:ext uri="{FF2B5EF4-FFF2-40B4-BE49-F238E27FC236}">
                <a16:creationId xmlns:a16="http://schemas.microsoft.com/office/drawing/2014/main" id="{A2155D23-AE88-FBF6-7CB4-27670DD38C2C}"/>
              </a:ext>
            </a:extLst>
          </p:cNvPr>
          <p:cNvSpPr>
            <a:spLocks noGrp="1"/>
          </p:cNvSpPr>
          <p:nvPr>
            <p:ph idx="1"/>
          </p:nvPr>
        </p:nvSpPr>
        <p:spPr>
          <a:xfrm>
            <a:off x="457695" y="1603836"/>
            <a:ext cx="9458811" cy="4834050"/>
          </a:xfrm>
        </p:spPr>
        <p:txBody>
          <a:bodyPr>
            <a:noAutofit/>
          </a:bodyPr>
          <a:lstStyle/>
          <a:p>
            <a:pPr marL="236538" lvl="0" indent="-236538">
              <a:spcBef>
                <a:spcPts val="1200"/>
              </a:spcBef>
            </a:pPr>
            <a:r>
              <a:rPr lang="en-US" spc="30" dirty="0">
                <a:solidFill>
                  <a:srgbClr val="666666"/>
                </a:solidFill>
                <a:latin typeface="Franklin Gothic Book" panose="020B0503020102020204" pitchFamily="34" charset="0"/>
              </a:rPr>
              <a:t>Careful listening to shared messages</a:t>
            </a:r>
          </a:p>
          <a:p>
            <a:pPr marL="236538" lvl="0" indent="-236538">
              <a:spcBef>
                <a:spcPts val="1200"/>
              </a:spcBef>
            </a:pPr>
            <a:r>
              <a:rPr lang="en-US" spc="30" dirty="0">
                <a:solidFill>
                  <a:srgbClr val="666666"/>
                </a:solidFill>
                <a:latin typeface="Franklin Gothic Book" panose="020B0503020102020204" pitchFamily="34" charset="0"/>
              </a:rPr>
              <a:t>Reflecting a person’s words back to them </a:t>
            </a:r>
          </a:p>
          <a:p>
            <a:pPr marL="693738" lvl="1" indent="-236538">
              <a:spcBef>
                <a:spcPts val="1200"/>
              </a:spcBef>
            </a:pPr>
            <a:r>
              <a:rPr lang="en-US" spc="30" dirty="0">
                <a:solidFill>
                  <a:srgbClr val="666666"/>
                </a:solidFill>
                <a:latin typeface="Franklin Gothic Book" panose="020B0503020102020204" pitchFamily="34" charset="0"/>
              </a:rPr>
              <a:t>Not just echoing</a:t>
            </a:r>
          </a:p>
          <a:p>
            <a:pPr marL="236538" lvl="1" indent="-236538">
              <a:spcBef>
                <a:spcPts val="1200"/>
              </a:spcBef>
            </a:pPr>
            <a:r>
              <a:rPr lang="en-US" sz="2800" spc="30" dirty="0">
                <a:solidFill>
                  <a:srgbClr val="666666"/>
                </a:solidFill>
                <a:latin typeface="Franklin Gothic Book" panose="020B0503020102020204" pitchFamily="34" charset="0"/>
              </a:rPr>
              <a:t>Drives more balanced thinking and consideration</a:t>
            </a:r>
          </a:p>
          <a:p>
            <a:pPr marL="693738" lvl="2" indent="-236538">
              <a:spcBef>
                <a:spcPts val="1200"/>
              </a:spcBef>
            </a:pPr>
            <a:r>
              <a:rPr lang="en-US" sz="2400" spc="30" dirty="0">
                <a:solidFill>
                  <a:srgbClr val="666666"/>
                </a:solidFill>
                <a:latin typeface="Franklin Gothic Book" panose="020B0503020102020204" pitchFamily="34" charset="0"/>
              </a:rPr>
              <a:t>Information (Clarity)</a:t>
            </a:r>
          </a:p>
          <a:p>
            <a:pPr marL="693738" lvl="2" indent="-236538">
              <a:spcBef>
                <a:spcPts val="1200"/>
              </a:spcBef>
            </a:pPr>
            <a:r>
              <a:rPr lang="en-US" sz="2400" spc="30" dirty="0">
                <a:solidFill>
                  <a:srgbClr val="666666"/>
                </a:solidFill>
                <a:latin typeface="Franklin Gothic Book" panose="020B0503020102020204" pitchFamily="34" charset="0"/>
              </a:rPr>
              <a:t>Emotion (Understanding)</a:t>
            </a:r>
          </a:p>
          <a:p>
            <a:pPr marL="236538" lvl="0" indent="-236538">
              <a:spcBef>
                <a:spcPts val="1200"/>
              </a:spcBef>
            </a:pPr>
            <a:r>
              <a:rPr lang="en-US" spc="30" dirty="0">
                <a:solidFill>
                  <a:srgbClr val="666666"/>
                </a:solidFill>
                <a:latin typeface="Franklin Gothic Book" panose="020B0503020102020204" pitchFamily="34" charset="0"/>
              </a:rPr>
              <a:t>Three (3) sentence stems help frame your response</a:t>
            </a:r>
          </a:p>
          <a:p>
            <a:pPr marL="693738" lvl="2" indent="-236538">
              <a:spcBef>
                <a:spcPts val="1200"/>
              </a:spcBef>
            </a:pPr>
            <a:r>
              <a:rPr lang="en-US" sz="2400" spc="30" dirty="0">
                <a:solidFill>
                  <a:srgbClr val="666666"/>
                </a:solidFill>
                <a:latin typeface="Franklin Gothic Book" panose="020B0503020102020204" pitchFamily="34" charset="0"/>
              </a:rPr>
              <a:t>Takes listening to higher level</a:t>
            </a:r>
          </a:p>
          <a:p>
            <a:pPr marL="457200" lvl="2" indent="0">
              <a:spcBef>
                <a:spcPts val="1200"/>
              </a:spcBef>
              <a:buNone/>
            </a:pPr>
            <a:endParaRPr lang="en-US" sz="2400" spc="30" dirty="0">
              <a:solidFill>
                <a:srgbClr val="666666"/>
              </a:solidFill>
              <a:latin typeface="Franklin Gothic Book" panose="020B0503020102020204" pitchFamily="34" charset="0"/>
            </a:endParaRPr>
          </a:p>
        </p:txBody>
      </p:sp>
      <p:pic>
        <p:nvPicPr>
          <p:cNvPr id="11" name="Picture 10">
            <a:extLst>
              <a:ext uri="{FF2B5EF4-FFF2-40B4-BE49-F238E27FC236}">
                <a16:creationId xmlns:a16="http://schemas.microsoft.com/office/drawing/2014/main" id="{08B513FD-6EDA-EB16-A2E9-40B364B866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653"/>
          <a:stretch/>
        </p:blipFill>
        <p:spPr>
          <a:xfrm>
            <a:off x="8572962" y="-555706"/>
            <a:ext cx="4010449" cy="4010449"/>
          </a:xfrm>
          <a:prstGeom prst="ellipse">
            <a:avLst/>
          </a:prstGeom>
          <a:ln>
            <a:solidFill>
              <a:schemeClr val="bg1">
                <a:lumMod val="75000"/>
              </a:schemeClr>
            </a:solidFill>
          </a:ln>
          <a:effectLst/>
        </p:spPr>
      </p:pic>
      <p:sp>
        <p:nvSpPr>
          <p:cNvPr id="12" name="Slide Number Placeholder 26">
            <a:extLst>
              <a:ext uri="{FF2B5EF4-FFF2-40B4-BE49-F238E27FC236}">
                <a16:creationId xmlns:a16="http://schemas.microsoft.com/office/drawing/2014/main" id="{BFAED6B6-CE82-932D-2F0E-278096A0CBF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26</a:t>
            </a:fld>
            <a:endParaRPr lang="en-US" dirty="0"/>
          </a:p>
        </p:txBody>
      </p:sp>
      <p:sp>
        <p:nvSpPr>
          <p:cNvPr id="13" name="TextBox 12">
            <a:extLst>
              <a:ext uri="{FF2B5EF4-FFF2-40B4-BE49-F238E27FC236}">
                <a16:creationId xmlns:a16="http://schemas.microsoft.com/office/drawing/2014/main" id="{B5C2B847-61C7-F015-859E-B4F0B03C95FF}"/>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36370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
                                        <p:tgtEl>
                                          <p:spTgt spid="10">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200"/>
                                        <p:tgtEl>
                                          <p:spTgt spid="10">
                                            <p:txEl>
                                              <p:pRg st="1" end="1"/>
                                            </p:txEl>
                                          </p:spTgt>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200"/>
                                        <p:tgtEl>
                                          <p:spTgt spid="10">
                                            <p:txEl>
                                              <p:pRg st="3" end="3"/>
                                            </p:txEl>
                                          </p:spTgt>
                                        </p:tgtEl>
                                      </p:cBhvr>
                                    </p:animEffect>
                                  </p:childTnLst>
                                </p:cTn>
                              </p:par>
                            </p:childTnLst>
                          </p:cTn>
                        </p:par>
                        <p:par>
                          <p:cTn id="21" fill="hold">
                            <p:stCondLst>
                              <p:cond delay="200"/>
                            </p:stCondLst>
                            <p:childTnLst>
                              <p:par>
                                <p:cTn id="22" presetID="10" presetClass="entr" presetSubtype="0" fill="hold" nodeType="after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200"/>
                                        <p:tgtEl>
                                          <p:spTgt spid="10">
                                            <p:txEl>
                                              <p:pRg st="4" end="4"/>
                                            </p:txEl>
                                          </p:spTgt>
                                        </p:tgtEl>
                                      </p:cBhvr>
                                    </p:animEffect>
                                  </p:childTnLst>
                                </p:cTn>
                              </p:par>
                            </p:childTnLst>
                          </p:cTn>
                        </p:par>
                        <p:par>
                          <p:cTn id="25" fill="hold">
                            <p:stCondLst>
                              <p:cond delay="400"/>
                            </p:stCondLst>
                            <p:childTnLst>
                              <p:par>
                                <p:cTn id="26" presetID="10" presetClass="entr" presetSubtype="0" fill="hold" nodeType="after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200"/>
                                        <p:tgtEl>
                                          <p:spTgt spid="10">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fade">
                                      <p:cBhvr>
                                        <p:cTn id="33" dur="200"/>
                                        <p:tgtEl>
                                          <p:spTgt spid="10">
                                            <p:txEl>
                                              <p:pRg st="6" end="6"/>
                                            </p:txEl>
                                          </p:spTgt>
                                        </p:tgtEl>
                                      </p:cBhvr>
                                    </p:animEffect>
                                  </p:childTnLst>
                                </p:cTn>
                              </p:par>
                            </p:childTnLst>
                          </p:cTn>
                        </p:par>
                        <p:par>
                          <p:cTn id="34" fill="hold">
                            <p:stCondLst>
                              <p:cond delay="200"/>
                            </p:stCondLst>
                            <p:childTnLst>
                              <p:par>
                                <p:cTn id="35" presetID="10" presetClass="entr" presetSubtype="0" fill="hold" nodeType="after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2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65703" y="331943"/>
            <a:ext cx="4757268" cy="672178"/>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Mirroring</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71527" y="836161"/>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Sentence Stems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0" name="Oval 9">
            <a:extLst>
              <a:ext uri="{FF2B5EF4-FFF2-40B4-BE49-F238E27FC236}">
                <a16:creationId xmlns:a16="http://schemas.microsoft.com/office/drawing/2014/main" id="{18732FDA-DD51-8522-0362-E1566FB936C9}"/>
              </a:ext>
            </a:extLst>
          </p:cNvPr>
          <p:cNvSpPr/>
          <p:nvPr/>
        </p:nvSpPr>
        <p:spPr>
          <a:xfrm>
            <a:off x="9427828" y="-1334607"/>
            <a:ext cx="3473395" cy="34733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80384819-11F8-4C23-AC2D-719C2ADA576C}"/>
              </a:ext>
            </a:extLst>
          </p:cNvPr>
          <p:cNvSpPr>
            <a:spLocks noGrp="1"/>
          </p:cNvSpPr>
          <p:nvPr>
            <p:ph idx="1"/>
          </p:nvPr>
        </p:nvSpPr>
        <p:spPr>
          <a:xfrm>
            <a:off x="573505" y="1886582"/>
            <a:ext cx="7234990" cy="4097876"/>
          </a:xfrm>
        </p:spPr>
        <p:txBody>
          <a:bodyPr/>
          <a:lstStyle/>
          <a:p>
            <a:pPr marL="0" indent="0">
              <a:buNone/>
            </a:pPr>
            <a:r>
              <a:rPr lang="en-US" sz="2000" b="1" i="1" dirty="0">
                <a:solidFill>
                  <a:srgbClr val="4398D0"/>
                </a:solidFill>
                <a:latin typeface="Franklin Gothic Book" panose="020B0503020102020204" pitchFamily="34" charset="0"/>
              </a:rPr>
              <a:t>1.</a:t>
            </a:r>
            <a:r>
              <a:rPr lang="en-US" sz="2400" b="1" i="1" dirty="0">
                <a:solidFill>
                  <a:srgbClr val="4398D0"/>
                </a:solidFill>
                <a:latin typeface="Franklin Gothic Book" panose="020B0503020102020204" pitchFamily="34" charset="0"/>
              </a:rPr>
              <a:t> “Let me see if I’ve got it. You said…”</a:t>
            </a:r>
          </a:p>
          <a:p>
            <a:pPr marL="460375" lvl="1" indent="-287338">
              <a:spcBef>
                <a:spcPts val="600"/>
              </a:spcBef>
            </a:pPr>
            <a:r>
              <a:rPr lang="en-US" sz="2000" dirty="0">
                <a:solidFill>
                  <a:srgbClr val="666666"/>
                </a:solidFill>
                <a:latin typeface="Franklin Gothic Book" panose="020B0503020102020204" pitchFamily="34" charset="0"/>
              </a:rPr>
              <a:t>Mirror what you heard; tests your listening </a:t>
            </a:r>
          </a:p>
          <a:p>
            <a:pPr marL="460375" lvl="1" indent="-287338">
              <a:spcBef>
                <a:spcPts val="600"/>
              </a:spcBef>
            </a:pPr>
            <a:r>
              <a:rPr lang="en-US" sz="2000" dirty="0">
                <a:solidFill>
                  <a:srgbClr val="666666"/>
                </a:solidFill>
                <a:latin typeface="Franklin Gothic Book" panose="020B0503020102020204" pitchFamily="34" charset="0"/>
              </a:rPr>
              <a:t>2 Options: paraphrase or verbatim</a:t>
            </a:r>
          </a:p>
          <a:p>
            <a:pPr marL="460375" lvl="1" indent="-287338">
              <a:spcBef>
                <a:spcPts val="600"/>
              </a:spcBef>
            </a:pPr>
            <a:r>
              <a:rPr lang="en-US" sz="2000" dirty="0">
                <a:solidFill>
                  <a:srgbClr val="666666"/>
                </a:solidFill>
                <a:latin typeface="Franklin Gothic Book" panose="020B0503020102020204" pitchFamily="34" charset="0"/>
              </a:rPr>
              <a:t>Avoid commentary, judgment, or criticism</a:t>
            </a:r>
          </a:p>
          <a:p>
            <a:pPr marL="0" indent="0">
              <a:spcBef>
                <a:spcPts val="600"/>
              </a:spcBef>
              <a:buNone/>
            </a:pPr>
            <a:r>
              <a:rPr lang="en-US" sz="2000" b="1" i="1" dirty="0">
                <a:solidFill>
                  <a:srgbClr val="4398D0"/>
                </a:solidFill>
                <a:latin typeface="Franklin Gothic Book" panose="020B0503020102020204" pitchFamily="34" charset="0"/>
              </a:rPr>
              <a:t>2.</a:t>
            </a:r>
            <a:r>
              <a:rPr lang="en-US" sz="2400" b="1" i="1" dirty="0">
                <a:solidFill>
                  <a:srgbClr val="4398D0"/>
                </a:solidFill>
                <a:latin typeface="Franklin Gothic Book" panose="020B0503020102020204" pitchFamily="34" charset="0"/>
              </a:rPr>
              <a:t> “Did I get it?”</a:t>
            </a:r>
          </a:p>
          <a:p>
            <a:pPr marL="460375" lvl="1" indent="-287338">
              <a:spcBef>
                <a:spcPts val="600"/>
              </a:spcBef>
            </a:pPr>
            <a:r>
              <a:rPr lang="en-US" sz="2000" dirty="0">
                <a:solidFill>
                  <a:srgbClr val="666666"/>
                </a:solidFill>
                <a:latin typeface="Franklin Gothic Book" panose="020B0503020102020204" pitchFamily="34" charset="0"/>
              </a:rPr>
              <a:t>Checks for </a:t>
            </a:r>
            <a:r>
              <a:rPr lang="en-US" sz="2000" i="1" dirty="0">
                <a:solidFill>
                  <a:srgbClr val="666666"/>
                </a:solidFill>
                <a:latin typeface="Franklin Gothic Book" panose="020B0503020102020204" pitchFamily="34" charset="0"/>
              </a:rPr>
              <a:t>accuracy</a:t>
            </a:r>
          </a:p>
          <a:p>
            <a:pPr marL="0" indent="-276225">
              <a:spcBef>
                <a:spcPts val="600"/>
              </a:spcBef>
              <a:buNone/>
            </a:pPr>
            <a:r>
              <a:rPr lang="en-US" sz="2000" b="1" i="1" dirty="0">
                <a:solidFill>
                  <a:srgbClr val="4398D0"/>
                </a:solidFill>
                <a:latin typeface="Franklin Gothic Book" panose="020B0503020102020204" pitchFamily="34" charset="0"/>
              </a:rPr>
              <a:t>3.</a:t>
            </a:r>
            <a:r>
              <a:rPr lang="en-US" sz="2400" b="1" i="1" dirty="0">
                <a:solidFill>
                  <a:srgbClr val="4398D0"/>
                </a:solidFill>
                <a:latin typeface="Franklin Gothic Book" panose="020B0503020102020204" pitchFamily="34" charset="0"/>
              </a:rPr>
              <a:t> “Is there more about that?”</a:t>
            </a:r>
          </a:p>
          <a:p>
            <a:pPr marL="460375" lvl="1" indent="-287338">
              <a:spcBef>
                <a:spcPts val="600"/>
              </a:spcBef>
            </a:pPr>
            <a:r>
              <a:rPr lang="en-US" sz="2000" dirty="0">
                <a:solidFill>
                  <a:srgbClr val="666666"/>
                </a:solidFill>
                <a:latin typeface="Franklin Gothic Book" panose="020B0503020102020204" pitchFamily="34" charset="0"/>
              </a:rPr>
              <a:t>Shows </a:t>
            </a:r>
            <a:r>
              <a:rPr lang="en-US" sz="2000" i="1" dirty="0">
                <a:solidFill>
                  <a:srgbClr val="666666"/>
                </a:solidFill>
                <a:latin typeface="Franklin Gothic Book" panose="020B0503020102020204" pitchFamily="34" charset="0"/>
              </a:rPr>
              <a:t>curiosity</a:t>
            </a:r>
          </a:p>
          <a:p>
            <a:pPr marL="460375" lvl="1" indent="-287338">
              <a:spcBef>
                <a:spcPts val="600"/>
              </a:spcBef>
            </a:pPr>
            <a:r>
              <a:rPr lang="en-US" sz="2000" dirty="0">
                <a:solidFill>
                  <a:srgbClr val="666666"/>
                </a:solidFill>
                <a:latin typeface="Franklin Gothic Book" panose="020B0503020102020204" pitchFamily="34" charset="0"/>
              </a:rPr>
              <a:t>Invites depth of understanding</a:t>
            </a:r>
            <a:r>
              <a:rPr lang="en-US" dirty="0">
                <a:solidFill>
                  <a:srgbClr val="666666"/>
                </a:solidFill>
                <a:latin typeface="Franklin Gothic Book" panose="020B0503020102020204" pitchFamily="34" charset="0"/>
              </a:rPr>
              <a:t> </a:t>
            </a:r>
          </a:p>
          <a:p>
            <a:endParaRPr lang="en-US" dirty="0">
              <a:latin typeface="Franklin Gothic Book" panose="020B0503020102020204" pitchFamily="34" charset="0"/>
            </a:endParaRPr>
          </a:p>
        </p:txBody>
      </p:sp>
      <p:sp>
        <p:nvSpPr>
          <p:cNvPr id="13" name="TextBox 12">
            <a:extLst>
              <a:ext uri="{FF2B5EF4-FFF2-40B4-BE49-F238E27FC236}">
                <a16:creationId xmlns:a16="http://schemas.microsoft.com/office/drawing/2014/main" id="{2006F89E-ABFA-C792-419D-E4FFFF68BFB7}"/>
              </a:ext>
            </a:extLst>
          </p:cNvPr>
          <p:cNvSpPr txBox="1"/>
          <p:nvPr/>
        </p:nvSpPr>
        <p:spPr>
          <a:xfrm>
            <a:off x="10137053" y="402091"/>
            <a:ext cx="2054947" cy="1111073"/>
          </a:xfrm>
          <a:prstGeom prst="rect">
            <a:avLst/>
          </a:prstGeom>
          <a:noFill/>
        </p:spPr>
        <p:txBody>
          <a:bodyPr wrap="square">
            <a:spAutoFit/>
          </a:bodyPr>
          <a:lstStyle/>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18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Sometimes you get more…</a:t>
            </a:r>
          </a:p>
          <a:p>
            <a:pPr marL="182880" marR="0" lvl="1" indent="-18288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…and sometimes you don’t.</a:t>
            </a:r>
          </a:p>
        </p:txBody>
      </p:sp>
      <p:sp>
        <p:nvSpPr>
          <p:cNvPr id="14" name="Content Placeholder 1">
            <a:extLst>
              <a:ext uri="{FF2B5EF4-FFF2-40B4-BE49-F238E27FC236}">
                <a16:creationId xmlns:a16="http://schemas.microsoft.com/office/drawing/2014/main" id="{098DFA3E-D30A-0493-261A-C86DE357F710}"/>
              </a:ext>
            </a:extLst>
          </p:cNvPr>
          <p:cNvSpPr txBox="1">
            <a:spLocks/>
          </p:cNvSpPr>
          <p:nvPr/>
        </p:nvSpPr>
        <p:spPr>
          <a:xfrm>
            <a:off x="1033466" y="5678855"/>
            <a:ext cx="8536249" cy="647267"/>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Aptos Narrow" panose="020B0004020202020204" pitchFamily="34" charset="0"/>
                <a:ea typeface="+mn-ea"/>
                <a:cs typeface="+mn-cs"/>
              </a:defRPr>
            </a:lvl1pPr>
            <a:lvl2pPr marL="685800" indent="-228600" algn="l" defTabSz="914400" rtl="0" eaLnBrk="1" latinLnBrk="0" hangingPunct="1">
              <a:lnSpc>
                <a:spcPct val="90000"/>
              </a:lnSpc>
              <a:spcBef>
                <a:spcPts val="300"/>
              </a:spcBef>
              <a:buFont typeface="Arial" panose="020B0604020202020204" pitchFamily="34" charset="0"/>
              <a:buChar char="•"/>
              <a:defRPr sz="2000" b="0" i="0" kern="1200" spc="30" baseline="0">
                <a:solidFill>
                  <a:srgbClr val="666666"/>
                </a:solidFill>
                <a:latin typeface="Aptos Narrow"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Aptos Narrow"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Can I just use my own version of these words?</a:t>
            </a:r>
          </a:p>
        </p:txBody>
      </p:sp>
      <p:pic>
        <p:nvPicPr>
          <p:cNvPr id="18" name="Picture 17">
            <a:extLst>
              <a:ext uri="{FF2B5EF4-FFF2-40B4-BE49-F238E27FC236}">
                <a16:creationId xmlns:a16="http://schemas.microsoft.com/office/drawing/2014/main" id="{6C53FBCB-DE13-1361-8853-4AF14B9D84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4998" y="5681019"/>
            <a:ext cx="816935" cy="682811"/>
          </a:xfrm>
          <a:prstGeom prst="rect">
            <a:avLst/>
          </a:prstGeom>
        </p:spPr>
      </p:pic>
      <p:sp>
        <p:nvSpPr>
          <p:cNvPr id="19" name="TextBox 18">
            <a:extLst>
              <a:ext uri="{FF2B5EF4-FFF2-40B4-BE49-F238E27FC236}">
                <a16:creationId xmlns:a16="http://schemas.microsoft.com/office/drawing/2014/main" id="{97BDCB63-1F0E-5116-36B5-EDCB3141B05B}"/>
              </a:ext>
            </a:extLst>
          </p:cNvPr>
          <p:cNvSpPr txBox="1"/>
          <p:nvPr/>
        </p:nvSpPr>
        <p:spPr>
          <a:xfrm>
            <a:off x="573505" y="1414954"/>
            <a:ext cx="7982837" cy="424732"/>
          </a:xfrm>
          <a:prstGeom prst="rect">
            <a:avLst/>
          </a:prstGeom>
          <a:noFill/>
        </p:spPr>
        <p:txBody>
          <a:bodyPr wrap="square">
            <a:spAutoFit/>
          </a:bodyPr>
          <a:lstStyle/>
          <a:p>
            <a:pPr marL="0" marR="0" lvl="0" indent="0" algn="l" defTabSz="914400" rtl="0" eaLnBrk="1" fontAlgn="auto" latinLnBrk="0" hangingPunct="1">
              <a:lnSpc>
                <a:spcPct val="90000"/>
              </a:lnSpc>
              <a:spcBef>
                <a:spcPts val="2200"/>
              </a:spcBef>
              <a:spcAft>
                <a:spcPts val="0"/>
              </a:spcAft>
              <a:buClrTx/>
              <a:buSzTx/>
              <a:buFontTx/>
              <a:buNone/>
              <a:tabLst/>
              <a:defRPr/>
            </a:pP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Following something shared with you…</a:t>
            </a:r>
          </a:p>
        </p:txBody>
      </p:sp>
      <p:grpSp>
        <p:nvGrpSpPr>
          <p:cNvPr id="20" name="Group 19">
            <a:extLst>
              <a:ext uri="{FF2B5EF4-FFF2-40B4-BE49-F238E27FC236}">
                <a16:creationId xmlns:a16="http://schemas.microsoft.com/office/drawing/2014/main" id="{80F03DF1-0412-8843-1A78-A3A859702679}"/>
              </a:ext>
            </a:extLst>
          </p:cNvPr>
          <p:cNvGrpSpPr/>
          <p:nvPr/>
        </p:nvGrpSpPr>
        <p:grpSpPr>
          <a:xfrm>
            <a:off x="9569715" y="339925"/>
            <a:ext cx="717550" cy="461665"/>
            <a:chOff x="8282730" y="671772"/>
            <a:chExt cx="717550" cy="461665"/>
          </a:xfrm>
        </p:grpSpPr>
        <p:sp>
          <p:nvSpPr>
            <p:cNvPr id="21" name="Oval 20">
              <a:extLst>
                <a:ext uri="{FF2B5EF4-FFF2-40B4-BE49-F238E27FC236}">
                  <a16:creationId xmlns:a16="http://schemas.microsoft.com/office/drawing/2014/main" id="{FC6BF20A-420F-0293-C34A-032EFC77F183}"/>
                </a:ext>
              </a:extLst>
            </p:cNvPr>
            <p:cNvSpPr/>
            <p:nvPr/>
          </p:nvSpPr>
          <p:spPr>
            <a:xfrm>
              <a:off x="8488862" y="747581"/>
              <a:ext cx="305287" cy="305287"/>
            </a:xfrm>
            <a:prstGeom prst="ellipse">
              <a:avLst/>
            </a:prstGeom>
            <a:gradFill>
              <a:gsLst>
                <a:gs pos="0">
                  <a:srgbClr val="4398D0"/>
                </a:gs>
                <a:gs pos="100000">
                  <a:srgbClr val="0D4D69"/>
                </a:gs>
              </a:gsLst>
              <a:lin ang="19200000" scaled="0"/>
            </a:gra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92B38FD-66EB-0AFB-A1B0-9AC0EA6B2587}"/>
                </a:ext>
              </a:extLst>
            </p:cNvPr>
            <p:cNvSpPr txBox="1"/>
            <p:nvPr/>
          </p:nvSpPr>
          <p:spPr>
            <a:xfrm>
              <a:off x="8282730" y="671772"/>
              <a:ext cx="7175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t>
              </a:r>
            </a:p>
          </p:txBody>
        </p:sp>
      </p:grpSp>
      <p:sp>
        <p:nvSpPr>
          <p:cNvPr id="23" name="Slide Number Placeholder 26">
            <a:extLst>
              <a:ext uri="{FF2B5EF4-FFF2-40B4-BE49-F238E27FC236}">
                <a16:creationId xmlns:a16="http://schemas.microsoft.com/office/drawing/2014/main" id="{6B1CE1BA-A579-47D5-00C5-74A07FD995C8}"/>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24" name="TextBox 23">
            <a:extLst>
              <a:ext uri="{FF2B5EF4-FFF2-40B4-BE49-F238E27FC236}">
                <a16:creationId xmlns:a16="http://schemas.microsoft.com/office/drawing/2014/main" id="{BCB7495D-A033-7F25-1465-A24349D7677D}"/>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pic>
        <p:nvPicPr>
          <p:cNvPr id="2" name="Picture 1">
            <a:extLst>
              <a:ext uri="{FF2B5EF4-FFF2-40B4-BE49-F238E27FC236}">
                <a16:creationId xmlns:a16="http://schemas.microsoft.com/office/drawing/2014/main" id="{7F181CE0-8556-3372-3F94-270DD30E89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79480" y="1141799"/>
            <a:ext cx="3688400" cy="3688400"/>
          </a:xfrm>
          <a:prstGeom prst="rect">
            <a:avLst/>
          </a:prstGeom>
        </p:spPr>
      </p:pic>
    </p:spTree>
    <p:extLst>
      <p:ext uri="{BB962C8B-B14F-4D97-AF65-F5344CB8AC3E}">
        <p14:creationId xmlns:p14="http://schemas.microsoft.com/office/powerpoint/2010/main" val="26519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
                                        <p:tgtEl>
                                          <p:spTgt spid="11">
                                            <p:txEl>
                                              <p:pRg st="0" end="0"/>
                                            </p:txEl>
                                          </p:spTgt>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fade">
                                      <p:cBhvr>
                                        <p:cTn id="16" dur="200"/>
                                        <p:tgtEl>
                                          <p:spTgt spid="11">
                                            <p:txEl>
                                              <p:pRg st="4" end="4"/>
                                            </p:txEl>
                                          </p:spTgt>
                                        </p:tgtEl>
                                      </p:cBhvr>
                                    </p:animEffect>
                                  </p:childTnLst>
                                </p:cTn>
                              </p:par>
                            </p:childTnLst>
                          </p:cTn>
                        </p:par>
                        <p:par>
                          <p:cTn id="17" fill="hold">
                            <p:stCondLst>
                              <p:cond delay="400"/>
                            </p:stCondLst>
                            <p:childTnLst>
                              <p:par>
                                <p:cTn id="18" presetID="10" presetClass="entr" presetSubtype="0" fill="hold" nodeType="afterEffect">
                                  <p:stCondLst>
                                    <p:cond delay="0"/>
                                  </p:stCondLst>
                                  <p:childTnLst>
                                    <p:set>
                                      <p:cBhvr>
                                        <p:cTn id="19" dur="1" fill="hold">
                                          <p:stCondLst>
                                            <p:cond delay="0"/>
                                          </p:stCondLst>
                                        </p:cTn>
                                        <p:tgtEl>
                                          <p:spTgt spid="11">
                                            <p:txEl>
                                              <p:pRg st="6" end="6"/>
                                            </p:txEl>
                                          </p:spTgt>
                                        </p:tgtEl>
                                        <p:attrNameLst>
                                          <p:attrName>style.visibility</p:attrName>
                                        </p:attrNameLst>
                                      </p:cBhvr>
                                      <p:to>
                                        <p:strVal val="visible"/>
                                      </p:to>
                                    </p:set>
                                    <p:animEffect transition="in" filter="fade">
                                      <p:cBhvr>
                                        <p:cTn id="20" dur="200"/>
                                        <p:tgtEl>
                                          <p:spTgt spid="11">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200" tmFilter="0, 0; .2, .5; .8, .5; 1, 0"/>
                                        <p:tgtEl>
                                          <p:spTgt spid="11">
                                            <p:txEl>
                                              <p:pRg st="0" end="0"/>
                                            </p:txEl>
                                          </p:spTgt>
                                        </p:tgtEl>
                                      </p:cBhvr>
                                    </p:animEffect>
                                    <p:animScale>
                                      <p:cBhvr>
                                        <p:cTn id="25" dur="100" autoRev="1" fill="hold"/>
                                        <p:tgtEl>
                                          <p:spTgt spid="11">
                                            <p:txEl>
                                              <p:pRg st="0" end="0"/>
                                            </p:txEl>
                                          </p:spTgt>
                                        </p:tgtEl>
                                      </p:cBhvr>
                                      <p:by x="105000" y="105000"/>
                                    </p:animScale>
                                  </p:childTnLst>
                                </p:cTn>
                              </p:par>
                            </p:childTnLst>
                          </p:cTn>
                        </p:par>
                        <p:par>
                          <p:cTn id="26" fill="hold">
                            <p:stCondLst>
                              <p:cond delay="200"/>
                            </p:stCondLst>
                            <p:childTnLst>
                              <p:par>
                                <p:cTn id="27" presetID="10" presetClass="entr" presetSubtype="0" fill="hold" nodeType="after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200"/>
                                        <p:tgtEl>
                                          <p:spTgt spid="11">
                                            <p:txEl>
                                              <p:pRg st="1" end="1"/>
                                            </p:txEl>
                                          </p:spTgt>
                                        </p:tgtEl>
                                      </p:cBhvr>
                                    </p:animEffect>
                                  </p:childTnLst>
                                </p:cTn>
                              </p:par>
                            </p:childTnLst>
                          </p:cTn>
                        </p:par>
                        <p:par>
                          <p:cTn id="30" fill="hold">
                            <p:stCondLst>
                              <p:cond delay="400"/>
                            </p:stCondLst>
                            <p:childTnLst>
                              <p:par>
                                <p:cTn id="31" presetID="10" presetClass="entr" presetSubtype="0" fill="hold" nodeType="after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200"/>
                                        <p:tgtEl>
                                          <p:spTgt spid="11">
                                            <p:txEl>
                                              <p:pRg st="2" end="2"/>
                                            </p:txEl>
                                          </p:spTgt>
                                        </p:tgtEl>
                                      </p:cBhvr>
                                    </p:animEffect>
                                  </p:childTnLst>
                                </p:cTn>
                              </p:par>
                            </p:childTnLst>
                          </p:cTn>
                        </p:par>
                        <p:par>
                          <p:cTn id="34" fill="hold">
                            <p:stCondLst>
                              <p:cond delay="600"/>
                            </p:stCondLst>
                            <p:childTnLst>
                              <p:par>
                                <p:cTn id="35" presetID="10" presetClass="entr" presetSubtype="0" fill="hold" nodeType="after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fade">
                                      <p:cBhvr>
                                        <p:cTn id="37" dur="200"/>
                                        <p:tgtEl>
                                          <p:spTgt spid="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200" tmFilter="0, 0; .2, .5; .8, .5; 1, 0"/>
                                        <p:tgtEl>
                                          <p:spTgt spid="11">
                                            <p:txEl>
                                              <p:pRg st="4" end="4"/>
                                            </p:txEl>
                                          </p:spTgt>
                                        </p:tgtEl>
                                      </p:cBhvr>
                                    </p:animEffect>
                                    <p:animScale>
                                      <p:cBhvr>
                                        <p:cTn id="42" dur="100" autoRev="1" fill="hold"/>
                                        <p:tgtEl>
                                          <p:spTgt spid="11">
                                            <p:txEl>
                                              <p:pRg st="4" end="4"/>
                                            </p:txEl>
                                          </p:spTgt>
                                        </p:tgtEl>
                                      </p:cBhvr>
                                      <p:by x="105000" y="105000"/>
                                    </p:animScale>
                                  </p:childTnLst>
                                </p:cTn>
                              </p:par>
                            </p:childTnLst>
                          </p:cTn>
                        </p:par>
                        <p:par>
                          <p:cTn id="43" fill="hold">
                            <p:stCondLst>
                              <p:cond delay="200"/>
                            </p:stCondLst>
                            <p:childTnLst>
                              <p:par>
                                <p:cTn id="44" presetID="10" presetClass="entr" presetSubtype="0" fill="hold" nodeType="afterEffect">
                                  <p:stCondLst>
                                    <p:cond delay="0"/>
                                  </p:stCondLst>
                                  <p:childTnLst>
                                    <p:set>
                                      <p:cBhvr>
                                        <p:cTn id="45" dur="1" fill="hold">
                                          <p:stCondLst>
                                            <p:cond delay="0"/>
                                          </p:stCondLst>
                                        </p:cTn>
                                        <p:tgtEl>
                                          <p:spTgt spid="11">
                                            <p:txEl>
                                              <p:pRg st="5" end="5"/>
                                            </p:txEl>
                                          </p:spTgt>
                                        </p:tgtEl>
                                        <p:attrNameLst>
                                          <p:attrName>style.visibility</p:attrName>
                                        </p:attrNameLst>
                                      </p:cBhvr>
                                      <p:to>
                                        <p:strVal val="visible"/>
                                      </p:to>
                                    </p:set>
                                    <p:animEffect transition="in" filter="fade">
                                      <p:cBhvr>
                                        <p:cTn id="46" dur="200"/>
                                        <p:tgtEl>
                                          <p:spTgt spid="11">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200" tmFilter="0, 0; .2, .5; .8, .5; 1, 0"/>
                                        <p:tgtEl>
                                          <p:spTgt spid="11">
                                            <p:txEl>
                                              <p:pRg st="6" end="6"/>
                                            </p:txEl>
                                          </p:spTgt>
                                        </p:tgtEl>
                                      </p:cBhvr>
                                    </p:animEffect>
                                    <p:animScale>
                                      <p:cBhvr>
                                        <p:cTn id="51" dur="100" autoRev="1" fill="hold"/>
                                        <p:tgtEl>
                                          <p:spTgt spid="11">
                                            <p:txEl>
                                              <p:pRg st="6" end="6"/>
                                            </p:txEl>
                                          </p:spTgt>
                                        </p:tgtEl>
                                      </p:cBhvr>
                                      <p:by x="105000" y="105000"/>
                                    </p:animScale>
                                  </p:childTnLst>
                                </p:cTn>
                              </p:par>
                            </p:childTnLst>
                          </p:cTn>
                        </p:par>
                        <p:par>
                          <p:cTn id="52" fill="hold">
                            <p:stCondLst>
                              <p:cond delay="200"/>
                            </p:stCondLst>
                            <p:childTnLst>
                              <p:par>
                                <p:cTn id="53" presetID="10" presetClass="entr" presetSubtype="0" fill="hold" nodeType="afterEffect">
                                  <p:stCondLst>
                                    <p:cond delay="0"/>
                                  </p:stCondLst>
                                  <p:childTnLst>
                                    <p:set>
                                      <p:cBhvr>
                                        <p:cTn id="54" dur="1" fill="hold">
                                          <p:stCondLst>
                                            <p:cond delay="0"/>
                                          </p:stCondLst>
                                        </p:cTn>
                                        <p:tgtEl>
                                          <p:spTgt spid="11">
                                            <p:txEl>
                                              <p:pRg st="7" end="7"/>
                                            </p:txEl>
                                          </p:spTgt>
                                        </p:tgtEl>
                                        <p:attrNameLst>
                                          <p:attrName>style.visibility</p:attrName>
                                        </p:attrNameLst>
                                      </p:cBhvr>
                                      <p:to>
                                        <p:strVal val="visible"/>
                                      </p:to>
                                    </p:set>
                                    <p:animEffect transition="in" filter="fade">
                                      <p:cBhvr>
                                        <p:cTn id="55" dur="200"/>
                                        <p:tgtEl>
                                          <p:spTgt spid="11">
                                            <p:txEl>
                                              <p:pRg st="7" end="7"/>
                                            </p:txEl>
                                          </p:spTgt>
                                        </p:tgtEl>
                                      </p:cBhvr>
                                    </p:animEffect>
                                  </p:childTnLst>
                                </p:cTn>
                              </p:par>
                            </p:childTnLst>
                          </p:cTn>
                        </p:par>
                        <p:par>
                          <p:cTn id="56" fill="hold">
                            <p:stCondLst>
                              <p:cond delay="400"/>
                            </p:stCondLst>
                            <p:childTnLst>
                              <p:par>
                                <p:cTn id="57" presetID="10" presetClass="entr" presetSubtype="0" fill="hold" nodeType="after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fade">
                                      <p:cBhvr>
                                        <p:cTn id="59" dur="200"/>
                                        <p:tgtEl>
                                          <p:spTgt spid="11">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2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200"/>
                                        <p:tgtEl>
                                          <p:spTgt spid="10"/>
                                        </p:tgtEl>
                                      </p:cBhvr>
                                    </p:animEffect>
                                  </p:childTnLst>
                                </p:cTn>
                              </p:par>
                              <p:par>
                                <p:cTn id="73" presetID="10"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4" name="Content Placeholder 2">
            <a:extLst>
              <a:ext uri="{FF2B5EF4-FFF2-40B4-BE49-F238E27FC236}">
                <a16:creationId xmlns:a16="http://schemas.microsoft.com/office/drawing/2014/main" id="{928FBEBD-E4A0-7712-5BD2-CFF157442283}"/>
              </a:ext>
            </a:extLst>
          </p:cNvPr>
          <p:cNvSpPr>
            <a:spLocks noGrp="1"/>
          </p:cNvSpPr>
          <p:nvPr>
            <p:ph idx="1"/>
          </p:nvPr>
        </p:nvSpPr>
        <p:spPr>
          <a:xfrm>
            <a:off x="495982" y="2000891"/>
            <a:ext cx="7234990" cy="4260009"/>
          </a:xfrm>
        </p:spPr>
        <p:txBody>
          <a:bodyPr>
            <a:normAutofit/>
          </a:bodyPr>
          <a:lstStyle/>
          <a:p>
            <a:pPr marL="0" indent="0">
              <a:buNone/>
            </a:pPr>
            <a:r>
              <a:rPr lang="en-US" sz="2400" dirty="0">
                <a:solidFill>
                  <a:srgbClr val="666666"/>
                </a:solidFill>
                <a:latin typeface="Franklin Gothic Book" panose="020B0503020102020204" pitchFamily="34" charset="0"/>
              </a:rPr>
              <a:t>You’ll share…</a:t>
            </a:r>
          </a:p>
          <a:p>
            <a:pPr marL="0" indent="0">
              <a:buNone/>
            </a:pPr>
            <a:r>
              <a:rPr lang="en-US" sz="2000" b="1" i="1" dirty="0">
                <a:solidFill>
                  <a:srgbClr val="4398D0"/>
                </a:solidFill>
                <a:latin typeface="Franklin Gothic Book" panose="020B0503020102020204" pitchFamily="34" charset="0"/>
              </a:rPr>
              <a:t>1.</a:t>
            </a:r>
            <a:r>
              <a:rPr lang="en-US" sz="2400" b="1" i="1" dirty="0">
                <a:solidFill>
                  <a:srgbClr val="4398D0"/>
                </a:solidFill>
                <a:latin typeface="Franklin Gothic Book" panose="020B0503020102020204" pitchFamily="34" charset="0"/>
              </a:rPr>
              <a:t> “Let me see if I’ve got it. You said…”</a:t>
            </a:r>
          </a:p>
          <a:p>
            <a:pPr marL="460375" lvl="1" indent="-287338">
              <a:spcBef>
                <a:spcPts val="600"/>
              </a:spcBef>
            </a:pPr>
            <a:r>
              <a:rPr lang="en-US" dirty="0">
                <a:solidFill>
                  <a:srgbClr val="666666"/>
                </a:solidFill>
                <a:latin typeface="Franklin Gothic Book" panose="020B0503020102020204" pitchFamily="34" charset="0"/>
              </a:rPr>
              <a:t>Mirrors what you hear; tests your listening </a:t>
            </a:r>
          </a:p>
          <a:p>
            <a:pPr marL="460375" lvl="1" indent="-287338">
              <a:spcBef>
                <a:spcPts val="600"/>
              </a:spcBef>
            </a:pPr>
            <a:r>
              <a:rPr lang="en-US" dirty="0">
                <a:solidFill>
                  <a:srgbClr val="666666"/>
                </a:solidFill>
                <a:latin typeface="Franklin Gothic Book" panose="020B0503020102020204" pitchFamily="34" charset="0"/>
              </a:rPr>
              <a:t>2 Options: word-for-word or paraphrase</a:t>
            </a:r>
          </a:p>
          <a:p>
            <a:pPr marL="460375" lvl="1" indent="-287338">
              <a:spcBef>
                <a:spcPts val="600"/>
              </a:spcBef>
            </a:pPr>
            <a:r>
              <a:rPr lang="en-US" dirty="0">
                <a:solidFill>
                  <a:srgbClr val="666666"/>
                </a:solidFill>
                <a:latin typeface="Franklin Gothic Book" panose="020B0503020102020204" pitchFamily="34" charset="0"/>
              </a:rPr>
              <a:t>Avoid commentary, questions, or criticism</a:t>
            </a:r>
          </a:p>
          <a:p>
            <a:pPr marL="0" indent="0">
              <a:buNone/>
            </a:pPr>
            <a:r>
              <a:rPr lang="en-US" sz="2000" b="1" i="1" dirty="0">
                <a:solidFill>
                  <a:srgbClr val="4398D0"/>
                </a:solidFill>
                <a:latin typeface="Franklin Gothic Book" panose="020B0503020102020204" pitchFamily="34" charset="0"/>
              </a:rPr>
              <a:t>2.</a:t>
            </a:r>
            <a:r>
              <a:rPr lang="en-US" sz="2400" b="1" i="1" dirty="0">
                <a:solidFill>
                  <a:srgbClr val="4398D0"/>
                </a:solidFill>
                <a:latin typeface="Franklin Gothic Book" panose="020B0503020102020204" pitchFamily="34" charset="0"/>
              </a:rPr>
              <a:t> “Did I get it?</a:t>
            </a:r>
          </a:p>
          <a:p>
            <a:pPr marL="460375" lvl="1" indent="-287338">
              <a:spcBef>
                <a:spcPts val="600"/>
              </a:spcBef>
            </a:pPr>
            <a:r>
              <a:rPr lang="en-US" dirty="0">
                <a:solidFill>
                  <a:srgbClr val="666666"/>
                </a:solidFill>
                <a:latin typeface="Franklin Gothic Book" panose="020B0503020102020204" pitchFamily="34" charset="0"/>
              </a:rPr>
              <a:t>Check for accuracy</a:t>
            </a:r>
          </a:p>
          <a:p>
            <a:pPr marL="0" indent="0">
              <a:buNone/>
            </a:pPr>
            <a:r>
              <a:rPr lang="en-US" sz="2000" b="1" i="1" dirty="0">
                <a:solidFill>
                  <a:srgbClr val="4398D0"/>
                </a:solidFill>
                <a:latin typeface="Franklin Gothic Book" panose="020B0503020102020204" pitchFamily="34" charset="0"/>
              </a:rPr>
              <a:t>3.</a:t>
            </a:r>
            <a:r>
              <a:rPr lang="en-US" sz="2400" b="1" i="1" dirty="0">
                <a:solidFill>
                  <a:srgbClr val="4398D0"/>
                </a:solidFill>
                <a:latin typeface="Franklin Gothic Book" panose="020B0503020102020204" pitchFamily="34" charset="0"/>
              </a:rPr>
              <a:t> “Is there more about that?”</a:t>
            </a:r>
          </a:p>
          <a:p>
            <a:pPr marL="460375" lvl="1" indent="-287338">
              <a:spcBef>
                <a:spcPts val="600"/>
              </a:spcBef>
            </a:pPr>
            <a:r>
              <a:rPr lang="en-US" dirty="0">
                <a:solidFill>
                  <a:srgbClr val="666666"/>
                </a:solidFill>
                <a:latin typeface="Franklin Gothic Book" panose="020B0503020102020204" pitchFamily="34" charset="0"/>
              </a:rPr>
              <a:t>Show curiosity</a:t>
            </a:r>
          </a:p>
          <a:p>
            <a:pPr marL="460375" lvl="1" indent="-287338">
              <a:spcBef>
                <a:spcPts val="600"/>
              </a:spcBef>
            </a:pPr>
            <a:r>
              <a:rPr lang="en-US" dirty="0">
                <a:solidFill>
                  <a:srgbClr val="666666"/>
                </a:solidFill>
                <a:latin typeface="Franklin Gothic Book" panose="020B0503020102020204" pitchFamily="34" charset="0"/>
              </a:rPr>
              <a:t>Invites depth of understanding </a:t>
            </a:r>
          </a:p>
          <a:p>
            <a:endParaRPr lang="en-US" dirty="0">
              <a:latin typeface="Franklin Gothic Book" panose="020B0503020102020204" pitchFamily="34" charset="0"/>
            </a:endParaRPr>
          </a:p>
        </p:txBody>
      </p:sp>
      <p:pic>
        <p:nvPicPr>
          <p:cNvPr id="5" name="Picture 4">
            <a:extLst>
              <a:ext uri="{FF2B5EF4-FFF2-40B4-BE49-F238E27FC236}">
                <a16:creationId xmlns:a16="http://schemas.microsoft.com/office/drawing/2014/main" id="{8855C933-BA8E-BB0A-79A1-B47F233B7077}"/>
              </a:ext>
            </a:extLst>
          </p:cNvPr>
          <p:cNvPicPr>
            <a:picLocks noChangeAspect="1"/>
          </p:cNvPicPr>
          <p:nvPr/>
        </p:nvPicPr>
        <p:blipFill>
          <a:blip r:embed="rId5"/>
          <a:stretch>
            <a:fillRect/>
          </a:stretch>
        </p:blipFill>
        <p:spPr>
          <a:xfrm>
            <a:off x="87514" y="1355271"/>
            <a:ext cx="816935" cy="682811"/>
          </a:xfrm>
          <a:prstGeom prst="rect">
            <a:avLst/>
          </a:prstGeom>
        </p:spPr>
      </p:pic>
      <p:sp>
        <p:nvSpPr>
          <p:cNvPr id="6" name="TextBox 5">
            <a:extLst>
              <a:ext uri="{FF2B5EF4-FFF2-40B4-BE49-F238E27FC236}">
                <a16:creationId xmlns:a16="http://schemas.microsoft.com/office/drawing/2014/main" id="{39E5C9FF-9562-50AC-DB67-30B0EBD64618}"/>
              </a:ext>
            </a:extLst>
          </p:cNvPr>
          <p:cNvSpPr txBox="1"/>
          <p:nvPr/>
        </p:nvSpPr>
        <p:spPr>
          <a:xfrm>
            <a:off x="3330085" y="2000892"/>
            <a:ext cx="1035482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…and I’ll mirror back.</a:t>
            </a:r>
          </a:p>
        </p:txBody>
      </p:sp>
      <p:sp>
        <p:nvSpPr>
          <p:cNvPr id="7" name="TextBox 6">
            <a:extLst>
              <a:ext uri="{FF2B5EF4-FFF2-40B4-BE49-F238E27FC236}">
                <a16:creationId xmlns:a16="http://schemas.microsoft.com/office/drawing/2014/main" id="{86F8002D-58AE-4B22-34F6-434C97D5ED1C}"/>
              </a:ext>
            </a:extLst>
          </p:cNvPr>
          <p:cNvSpPr txBox="1"/>
          <p:nvPr/>
        </p:nvSpPr>
        <p:spPr>
          <a:xfrm>
            <a:off x="7151290" y="3259002"/>
            <a:ext cx="15730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prstClr val="white">
                    <a:lumMod val="65000"/>
                  </a:prstClr>
                </a:solidFill>
                <a:effectLst/>
                <a:uLnTx/>
                <a:uFillTx/>
                <a:latin typeface="Franklin Gothic Book" panose="020B0503020102020204" pitchFamily="34" charset="0"/>
                <a:ea typeface="+mn-ea"/>
                <a:cs typeface="+mn-cs"/>
              </a:rPr>
              <a:t>YOU SAY:</a:t>
            </a:r>
          </a:p>
        </p:txBody>
      </p:sp>
      <p:grpSp>
        <p:nvGrpSpPr>
          <p:cNvPr id="8" name="Group 7">
            <a:extLst>
              <a:ext uri="{FF2B5EF4-FFF2-40B4-BE49-F238E27FC236}">
                <a16:creationId xmlns:a16="http://schemas.microsoft.com/office/drawing/2014/main" id="{368DF705-306D-8F87-D756-0400DC4BCF82}"/>
              </a:ext>
            </a:extLst>
          </p:cNvPr>
          <p:cNvGrpSpPr/>
          <p:nvPr/>
        </p:nvGrpSpPr>
        <p:grpSpPr>
          <a:xfrm>
            <a:off x="6973320" y="3625192"/>
            <a:ext cx="5057765" cy="2492908"/>
            <a:chOff x="6475098" y="3486987"/>
            <a:chExt cx="5057765" cy="2492908"/>
          </a:xfrm>
        </p:grpSpPr>
        <p:sp>
          <p:nvSpPr>
            <p:cNvPr id="9" name="Rounded Rectangular Callout 10">
              <a:extLst>
                <a:ext uri="{FF2B5EF4-FFF2-40B4-BE49-F238E27FC236}">
                  <a16:creationId xmlns:a16="http://schemas.microsoft.com/office/drawing/2014/main" id="{4A759F52-FB1A-FF42-7B2C-041BD1C1A722}"/>
                </a:ext>
              </a:extLst>
            </p:cNvPr>
            <p:cNvSpPr/>
            <p:nvPr/>
          </p:nvSpPr>
          <p:spPr>
            <a:xfrm>
              <a:off x="6475098" y="3486987"/>
              <a:ext cx="5057765" cy="2492908"/>
            </a:xfrm>
            <a:prstGeom prst="wedgeRoundRectCallout">
              <a:avLst>
                <a:gd name="adj1" fmla="val -70349"/>
                <a:gd name="adj2" fmla="val 672"/>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3" name="TextBox 22">
              <a:extLst>
                <a:ext uri="{FF2B5EF4-FFF2-40B4-BE49-F238E27FC236}">
                  <a16:creationId xmlns:a16="http://schemas.microsoft.com/office/drawing/2014/main" id="{9C2CC0F9-7E48-D091-D2CB-3DA52A289547}"/>
                </a:ext>
              </a:extLst>
            </p:cNvPr>
            <p:cNvSpPr txBox="1"/>
            <p:nvPr/>
          </p:nvSpPr>
          <p:spPr>
            <a:xfrm>
              <a:off x="6571945" y="3554436"/>
              <a:ext cx="477972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 really appreciate that you are trying to include everyone in the discussion.  I wasn’t expecting to participate and ‘come off of mute’ on the call so much today, but </a:t>
              </a:r>
              <a:r>
                <a:rPr lang="en-US" sz="2400" dirty="0">
                  <a:solidFill>
                    <a:prstClr val="black"/>
                  </a:solidFill>
                  <a:latin typeface="Aptos Narrow" panose="020B0004020202020204" pitchFamily="34" charset="0"/>
                </a:rPr>
                <a:t>you’ve really made me feel a part of the discussion.”</a:t>
              </a:r>
              <a:endParaRPr kumimoji="0" lang="en-US" sz="24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grpSp>
      <p:sp>
        <p:nvSpPr>
          <p:cNvPr id="27" name="Slide Number Placeholder 26">
            <a:extLst>
              <a:ext uri="{FF2B5EF4-FFF2-40B4-BE49-F238E27FC236}">
                <a16:creationId xmlns:a16="http://schemas.microsoft.com/office/drawing/2014/main" id="{D8EDD7E8-99C3-ECF6-F5E5-7B751C056B2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28</a:t>
            </a:fld>
            <a:endParaRPr lang="en-US" dirty="0"/>
          </a:p>
        </p:txBody>
      </p:sp>
      <p:sp>
        <p:nvSpPr>
          <p:cNvPr id="28" name="TextBox 27">
            <a:extLst>
              <a:ext uri="{FF2B5EF4-FFF2-40B4-BE49-F238E27FC236}">
                <a16:creationId xmlns:a16="http://schemas.microsoft.com/office/drawing/2014/main" id="{E4B986DD-753A-3548-A403-18EDFE42EB95}"/>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
        <p:nvSpPr>
          <p:cNvPr id="10" name="TextBox 9">
            <a:extLst>
              <a:ext uri="{FF2B5EF4-FFF2-40B4-BE49-F238E27FC236}">
                <a16:creationId xmlns:a16="http://schemas.microsoft.com/office/drawing/2014/main" id="{2612EF53-4B7D-1092-868E-8F4F41687FED}"/>
              </a:ext>
            </a:extLst>
          </p:cNvPr>
          <p:cNvSpPr txBox="1"/>
          <p:nvPr/>
        </p:nvSpPr>
        <p:spPr>
          <a:xfrm>
            <a:off x="771527" y="836161"/>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a:ln>
                  <a:noFill/>
                </a:ln>
                <a:solidFill>
                  <a:srgbClr val="808285"/>
                </a:solidFill>
                <a:effectLst/>
                <a:uLnTx/>
                <a:uFillTx/>
                <a:latin typeface="Corbel" panose="020B0503020204020204" pitchFamily="34" charset="0"/>
                <a:ea typeface="+mn-ea"/>
                <a:cs typeface="+mn-cs"/>
              </a:rPr>
              <a:t>Demonstration</a:t>
            </a:r>
            <a:endPar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endParaRPr>
          </a:p>
        </p:txBody>
      </p:sp>
      <p:sp>
        <p:nvSpPr>
          <p:cNvPr id="13" name="Title 1">
            <a:extLst>
              <a:ext uri="{FF2B5EF4-FFF2-40B4-BE49-F238E27FC236}">
                <a16:creationId xmlns:a16="http://schemas.microsoft.com/office/drawing/2014/main" id="{8B099F8E-0AB0-BBD9-3370-E8D0CF8DE90A}"/>
              </a:ext>
            </a:extLst>
          </p:cNvPr>
          <p:cNvSpPr>
            <a:spLocks noGrp="1"/>
          </p:cNvSpPr>
          <p:nvPr>
            <p:ph type="title"/>
          </p:nvPr>
        </p:nvSpPr>
        <p:spPr>
          <a:xfrm>
            <a:off x="765703" y="331943"/>
            <a:ext cx="4757268" cy="672178"/>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Mirroring</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9E5F34A3-EBC9-724B-D77B-7458D1103C77}"/>
              </a:ext>
            </a:extLst>
          </p:cNvPr>
          <p:cNvSpPr txBox="1"/>
          <p:nvPr/>
        </p:nvSpPr>
        <p:spPr>
          <a:xfrm>
            <a:off x="509627" y="1436992"/>
            <a:ext cx="4176673"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rPr>
              <a:t>Can I get a volunteer?</a:t>
            </a:r>
          </a:p>
        </p:txBody>
      </p:sp>
      <p:pic>
        <p:nvPicPr>
          <p:cNvPr id="18" name="Picture 17">
            <a:extLst>
              <a:ext uri="{FF2B5EF4-FFF2-40B4-BE49-F238E27FC236}">
                <a16:creationId xmlns:a16="http://schemas.microsoft.com/office/drawing/2014/main" id="{F0C5E500-642C-EAE8-0A17-DC80EA3F5D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7187" y="1943445"/>
            <a:ext cx="956374" cy="391415"/>
          </a:xfrm>
          <a:prstGeom prst="rect">
            <a:avLst/>
          </a:prstGeom>
        </p:spPr>
      </p:pic>
      <p:pic>
        <p:nvPicPr>
          <p:cNvPr id="2" name="Picture 1">
            <a:extLst>
              <a:ext uri="{FF2B5EF4-FFF2-40B4-BE49-F238E27FC236}">
                <a16:creationId xmlns:a16="http://schemas.microsoft.com/office/drawing/2014/main" id="{236BF0B9-55F0-7A1A-9840-DB753395D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80725" y="-108136"/>
            <a:ext cx="2417042" cy="2417042"/>
          </a:xfrm>
          <a:prstGeom prst="ellipse">
            <a:avLst/>
          </a:prstGeom>
        </p:spPr>
      </p:pic>
      <p:pic>
        <p:nvPicPr>
          <p:cNvPr id="3" name="Picture 2">
            <a:extLst>
              <a:ext uri="{FF2B5EF4-FFF2-40B4-BE49-F238E27FC236}">
                <a16:creationId xmlns:a16="http://schemas.microsoft.com/office/drawing/2014/main" id="{97C8E722-640B-6133-271F-9B4C7DA2B06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41050" y="930631"/>
            <a:ext cx="2417042" cy="2417042"/>
          </a:xfrm>
          <a:prstGeom prst="ellipse">
            <a:avLst/>
          </a:prstGeom>
        </p:spPr>
      </p:pic>
    </p:spTree>
    <p:extLst>
      <p:ext uri="{BB962C8B-B14F-4D97-AF65-F5344CB8AC3E}">
        <p14:creationId xmlns:p14="http://schemas.microsoft.com/office/powerpoint/2010/main" val="11876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200"/>
                                        <p:tgtEl>
                                          <p:spTgt spid="4">
                                            <p:txEl>
                                              <p:pRg st="1" end="1"/>
                                            </p:txEl>
                                          </p:spTgt>
                                        </p:tgtEl>
                                      </p:cBhvr>
                                    </p:animEffect>
                                  </p:childTnLst>
                                </p:cTn>
                              </p:par>
                            </p:childTnLst>
                          </p:cTn>
                        </p:par>
                        <p:par>
                          <p:cTn id="27" fill="hold">
                            <p:stCondLst>
                              <p:cond delay="200"/>
                            </p:stCondLst>
                            <p:childTnLst>
                              <p:par>
                                <p:cTn id="28" presetID="10" presetClass="entr" presetSubtype="0" fill="hold" nodeType="after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200"/>
                                        <p:tgtEl>
                                          <p:spTgt spid="4">
                                            <p:txEl>
                                              <p:pRg st="5" end="5"/>
                                            </p:txEl>
                                          </p:spTgt>
                                        </p:tgtEl>
                                      </p:cBhvr>
                                    </p:animEffect>
                                  </p:childTnLst>
                                </p:cTn>
                              </p:par>
                            </p:childTnLst>
                          </p:cTn>
                        </p:par>
                        <p:par>
                          <p:cTn id="31" fill="hold">
                            <p:stCondLst>
                              <p:cond delay="400"/>
                            </p:stCondLst>
                            <p:childTnLst>
                              <p:par>
                                <p:cTn id="32" presetID="10" presetClass="entr" presetSubtype="0" fill="hold" nodeType="after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200"/>
                                        <p:tgtEl>
                                          <p:spTgt spid="4">
                                            <p:txEl>
                                              <p:pRg st="7" end="7"/>
                                            </p:txEl>
                                          </p:spTgt>
                                        </p:tgtEl>
                                      </p:cBhvr>
                                    </p:animEffect>
                                  </p:childTnLst>
                                </p:cTn>
                              </p:par>
                            </p:childTnLst>
                          </p:cTn>
                        </p:par>
                        <p:par>
                          <p:cTn id="35" fill="hold">
                            <p:stCondLst>
                              <p:cond delay="600"/>
                            </p:stCondLst>
                            <p:childTnLst>
                              <p:par>
                                <p:cTn id="36" presetID="10" presetClass="entr" presetSubtype="0" fill="hold"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200"/>
                                        <p:tgtEl>
                                          <p:spTgt spid="4">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200"/>
                                        <p:tgtEl>
                                          <p:spTgt spid="4">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200"/>
                                        <p:tgtEl>
                                          <p:spTgt spid="4">
                                            <p:txEl>
                                              <p:pRg st="4" end="4"/>
                                            </p:txEl>
                                          </p:spTgt>
                                        </p:tgtEl>
                                      </p:cBhvr>
                                    </p:animEffect>
                                  </p:childTnLst>
                                </p:cTn>
                              </p:par>
                            </p:childTnLst>
                          </p:cTn>
                        </p:par>
                        <p:par>
                          <p:cTn id="45" fill="hold">
                            <p:stCondLst>
                              <p:cond delay="800"/>
                            </p:stCondLst>
                            <p:childTnLst>
                              <p:par>
                                <p:cTn id="46" presetID="10" presetClass="entr" presetSubtype="0" fill="hold"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200"/>
                                        <p:tgtEl>
                                          <p:spTgt spid="4">
                                            <p:txEl>
                                              <p:pRg st="6" end="6"/>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200"/>
                                        <p:tgtEl>
                                          <p:spTgt spid="4">
                                            <p:txEl>
                                              <p:pRg st="8" end="8"/>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fade">
                                      <p:cBhvr>
                                        <p:cTn id="55" dur="200"/>
                                        <p:tgtEl>
                                          <p:spTgt spid="4">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00"/>
                                        <p:tgtEl>
                                          <p:spTgt spid="7"/>
                                        </p:tgtEl>
                                      </p:cBhvr>
                                    </p:animEffect>
                                  </p:childTnLst>
                                </p:cTn>
                              </p:par>
                            </p:childTnLst>
                          </p:cTn>
                        </p:par>
                        <p:par>
                          <p:cTn id="61" fill="hold">
                            <p:stCondLst>
                              <p:cond delay="2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DE5E4E87-25E4-7C46-E85F-69EABB100862}"/>
              </a:ext>
            </a:extLst>
          </p:cNvPr>
          <p:cNvSpPr/>
          <p:nvPr/>
        </p:nvSpPr>
        <p:spPr>
          <a:xfrm>
            <a:off x="9183478" y="-1269564"/>
            <a:ext cx="3567769" cy="356776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4835ED9-FFC3-2D93-DC74-5AE49821AF0C}"/>
              </a:ext>
            </a:extLst>
          </p:cNvPr>
          <p:cNvSpPr/>
          <p:nvPr/>
        </p:nvSpPr>
        <p:spPr>
          <a:xfrm>
            <a:off x="838200" y="380999"/>
            <a:ext cx="6426200" cy="915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B0D2D90A-7863-937C-0869-F275C375B395}"/>
              </a:ext>
            </a:extLst>
          </p:cNvPr>
          <p:cNvSpPr>
            <a:spLocks noGrp="1"/>
          </p:cNvSpPr>
          <p:nvPr>
            <p:ph type="body" sz="quarter" idx="11"/>
          </p:nvPr>
        </p:nvSpPr>
        <p:spPr>
          <a:xfrm>
            <a:off x="62239" y="1578042"/>
            <a:ext cx="7547148" cy="416925"/>
          </a:xfrm>
        </p:spPr>
        <p:txBody>
          <a:bodyPr>
            <a:noAutofit/>
          </a:bodyPr>
          <a:lstStyle/>
          <a:p>
            <a:pPr marL="640080" indent="-182880">
              <a:spcBef>
                <a:spcPts val="1200"/>
              </a:spcBef>
              <a:buFont typeface="Arial" panose="020B0604020202020204" pitchFamily="34" charset="0"/>
              <a:buChar char="•"/>
            </a:pPr>
            <a:r>
              <a:rPr lang="en-US" sz="1900" dirty="0">
                <a:solidFill>
                  <a:srgbClr val="666666"/>
                </a:solidFill>
                <a:latin typeface="Franklin Gothic Book" panose="020B0503020102020204" pitchFamily="34" charset="0"/>
              </a:rPr>
              <a:t>I’ll share something and you’ll practice the sentence stems…</a:t>
            </a:r>
          </a:p>
        </p:txBody>
      </p:sp>
      <p:sp>
        <p:nvSpPr>
          <p:cNvPr id="18" name="Content Placeholder 2">
            <a:extLst>
              <a:ext uri="{FF2B5EF4-FFF2-40B4-BE49-F238E27FC236}">
                <a16:creationId xmlns:a16="http://schemas.microsoft.com/office/drawing/2014/main" id="{CAD64667-AA26-3AF6-86FC-8E5B7B1AC1CC}"/>
              </a:ext>
            </a:extLst>
          </p:cNvPr>
          <p:cNvSpPr txBox="1">
            <a:spLocks/>
          </p:cNvSpPr>
          <p:nvPr/>
        </p:nvSpPr>
        <p:spPr>
          <a:xfrm>
            <a:off x="9641434" y="168545"/>
            <a:ext cx="2651859" cy="2160038"/>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“Let me see if I’ve </a:t>
            </a:r>
            <a:b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b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got it. You said…”</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“Did I get it?</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“Is there more about that?”</a:t>
            </a:r>
          </a:p>
        </p:txBody>
      </p:sp>
      <p:sp>
        <p:nvSpPr>
          <p:cNvPr id="19" name="Rounded Rectangular Callout 22">
            <a:extLst>
              <a:ext uri="{FF2B5EF4-FFF2-40B4-BE49-F238E27FC236}">
                <a16:creationId xmlns:a16="http://schemas.microsoft.com/office/drawing/2014/main" id="{F40903F7-D6B2-4ABB-9C1D-7F89CAAC8C9D}"/>
              </a:ext>
            </a:extLst>
          </p:cNvPr>
          <p:cNvSpPr/>
          <p:nvPr/>
        </p:nvSpPr>
        <p:spPr>
          <a:xfrm>
            <a:off x="4014102" y="4171480"/>
            <a:ext cx="3430843" cy="1829575"/>
          </a:xfrm>
          <a:prstGeom prst="wedgeRoundRectCallout">
            <a:avLst>
              <a:gd name="adj1" fmla="val -33222"/>
              <a:gd name="adj2" fmla="val 65726"/>
              <a:gd name="adj3" fmla="val 16667"/>
            </a:avLst>
          </a:prstGeom>
          <a:solidFill>
            <a:srgbClr val="0B986F">
              <a:alpha val="12157"/>
            </a:srgbClr>
          </a:solidFill>
          <a:ln w="38100">
            <a:solidFill>
              <a:srgbClr val="0B98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0" name="Rounded Rectangular Callout 18">
            <a:extLst>
              <a:ext uri="{FF2B5EF4-FFF2-40B4-BE49-F238E27FC236}">
                <a16:creationId xmlns:a16="http://schemas.microsoft.com/office/drawing/2014/main" id="{CE20F5D0-8C21-8F42-39B8-E1AD01674F10}"/>
              </a:ext>
            </a:extLst>
          </p:cNvPr>
          <p:cNvSpPr/>
          <p:nvPr/>
        </p:nvSpPr>
        <p:spPr>
          <a:xfrm>
            <a:off x="343325" y="2333975"/>
            <a:ext cx="3336617" cy="1569660"/>
          </a:xfrm>
          <a:prstGeom prst="wedgeRoundRectCallout">
            <a:avLst>
              <a:gd name="adj1" fmla="val -33222"/>
              <a:gd name="adj2" fmla="val 65726"/>
              <a:gd name="adj3" fmla="val 16667"/>
            </a:avLst>
          </a:prstGeom>
          <a:solidFill>
            <a:srgbClr val="FF4C0A">
              <a:alpha val="13000"/>
            </a:srgbClr>
          </a:solidFill>
          <a:ln w="38100">
            <a:solidFill>
              <a:srgbClr val="FF4C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1" name="Rounded Rectangular Callout 19">
            <a:extLst>
              <a:ext uri="{FF2B5EF4-FFF2-40B4-BE49-F238E27FC236}">
                <a16:creationId xmlns:a16="http://schemas.microsoft.com/office/drawing/2014/main" id="{BF048AC4-DED5-BE55-F5BA-7497A4E1F0F5}"/>
              </a:ext>
            </a:extLst>
          </p:cNvPr>
          <p:cNvSpPr/>
          <p:nvPr/>
        </p:nvSpPr>
        <p:spPr>
          <a:xfrm>
            <a:off x="4009431" y="2258264"/>
            <a:ext cx="3381809" cy="1498724"/>
          </a:xfrm>
          <a:prstGeom prst="wedgeRoundRectCallout">
            <a:avLst>
              <a:gd name="adj1" fmla="val -33222"/>
              <a:gd name="adj2" fmla="val 65726"/>
              <a:gd name="adj3" fmla="val 16667"/>
            </a:avLst>
          </a:prstGeom>
          <a:solidFill>
            <a:srgbClr val="4398D0">
              <a:alpha val="13000"/>
            </a:srgbClr>
          </a:solidFill>
          <a:ln w="38100">
            <a:solidFill>
              <a:srgbClr val="4398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2" name="Rounded Rectangular Callout 20">
            <a:extLst>
              <a:ext uri="{FF2B5EF4-FFF2-40B4-BE49-F238E27FC236}">
                <a16:creationId xmlns:a16="http://schemas.microsoft.com/office/drawing/2014/main" id="{09A9E3BC-C7CF-50D5-B17E-B45B904ADA69}"/>
              </a:ext>
            </a:extLst>
          </p:cNvPr>
          <p:cNvSpPr/>
          <p:nvPr/>
        </p:nvSpPr>
        <p:spPr>
          <a:xfrm>
            <a:off x="7786388" y="4664554"/>
            <a:ext cx="4062287" cy="1290188"/>
          </a:xfrm>
          <a:prstGeom prst="wedgeRoundRectCallout">
            <a:avLst>
              <a:gd name="adj1" fmla="val -33542"/>
              <a:gd name="adj2" fmla="val 68490"/>
              <a:gd name="adj3" fmla="val 16667"/>
            </a:avLst>
          </a:prstGeom>
          <a:solidFill>
            <a:srgbClr val="3BC1CA">
              <a:alpha val="12941"/>
            </a:srgbClr>
          </a:solidFill>
          <a:ln w="38100">
            <a:solidFill>
              <a:srgbClr val="3BC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3" name="Rounded Rectangular Callout 21">
            <a:extLst>
              <a:ext uri="{FF2B5EF4-FFF2-40B4-BE49-F238E27FC236}">
                <a16:creationId xmlns:a16="http://schemas.microsoft.com/office/drawing/2014/main" id="{3D3A1C70-EB5B-4360-653A-CDD2F09EA59B}"/>
              </a:ext>
            </a:extLst>
          </p:cNvPr>
          <p:cNvSpPr/>
          <p:nvPr/>
        </p:nvSpPr>
        <p:spPr>
          <a:xfrm>
            <a:off x="343325" y="4337242"/>
            <a:ext cx="3421319" cy="1665341"/>
          </a:xfrm>
          <a:prstGeom prst="wedgeRoundRectCallout">
            <a:avLst>
              <a:gd name="adj1" fmla="val -33222"/>
              <a:gd name="adj2" fmla="val 65726"/>
              <a:gd name="adj3" fmla="val 16667"/>
            </a:avLst>
          </a:prstGeom>
          <a:solidFill>
            <a:srgbClr val="808285">
              <a:alpha val="12549"/>
            </a:srgbClr>
          </a:solidFill>
          <a:ln w="38100">
            <a:solidFill>
              <a:srgbClr val="808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4" name="Rounded Rectangular Callout 23">
            <a:extLst>
              <a:ext uri="{FF2B5EF4-FFF2-40B4-BE49-F238E27FC236}">
                <a16:creationId xmlns:a16="http://schemas.microsoft.com/office/drawing/2014/main" id="{5203420F-0609-6492-A95D-7F52FA02BD79}"/>
              </a:ext>
            </a:extLst>
          </p:cNvPr>
          <p:cNvSpPr/>
          <p:nvPr/>
        </p:nvSpPr>
        <p:spPr>
          <a:xfrm>
            <a:off x="7751207" y="2384689"/>
            <a:ext cx="4268475" cy="1792008"/>
          </a:xfrm>
          <a:prstGeom prst="wedgeRoundRectCallout">
            <a:avLst>
              <a:gd name="adj1" fmla="val -32952"/>
              <a:gd name="adj2" fmla="val 62918"/>
              <a:gd name="adj3" fmla="val 16667"/>
            </a:avLst>
          </a:prstGeom>
          <a:solidFill>
            <a:srgbClr val="FCD87F">
              <a:alpha val="12157"/>
            </a:srgbClr>
          </a:solidFill>
          <a:ln w="38100">
            <a:solidFill>
              <a:srgbClr val="FCD8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25" name="TextBox 24">
            <a:extLst>
              <a:ext uri="{FF2B5EF4-FFF2-40B4-BE49-F238E27FC236}">
                <a16:creationId xmlns:a16="http://schemas.microsoft.com/office/drawing/2014/main" id="{07F7C1B8-EF58-5C4E-A07B-A7DED4AA1650}"/>
              </a:ext>
            </a:extLst>
          </p:cNvPr>
          <p:cNvSpPr txBox="1"/>
          <p:nvPr/>
        </p:nvSpPr>
        <p:spPr>
          <a:xfrm>
            <a:off x="489508" y="2416571"/>
            <a:ext cx="32069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So frustrating!  I can’t believe that your brother backed out on us at the last minute!  Now we’ll </a:t>
            </a:r>
            <a:r>
              <a:rPr lang="en-US" sz="1600" dirty="0">
                <a:solidFill>
                  <a:prstClr val="black"/>
                </a:solidFill>
                <a:latin typeface="Franklin Gothic Book" panose="020B0503020102020204" pitchFamily="34" charset="0"/>
              </a:rPr>
              <a:t>have to cancel or find a babysitter at the last minute!  He did it to us again!</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6" name="TextBox 25">
            <a:extLst>
              <a:ext uri="{FF2B5EF4-FFF2-40B4-BE49-F238E27FC236}">
                <a16:creationId xmlns:a16="http://schemas.microsoft.com/office/drawing/2014/main" id="{8C711948-F19F-CADB-540C-16C867BE7C1D}"/>
              </a:ext>
            </a:extLst>
          </p:cNvPr>
          <p:cNvSpPr txBox="1"/>
          <p:nvPr/>
        </p:nvSpPr>
        <p:spPr>
          <a:xfrm>
            <a:off x="4127640" y="2328178"/>
            <a:ext cx="32289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 don’t understand this place!  It doesn’t seem like the company is ever willing to spend money on programs that expand our skills and improve our promotability!</a:t>
            </a:r>
          </a:p>
        </p:txBody>
      </p:sp>
      <p:sp>
        <p:nvSpPr>
          <p:cNvPr id="27" name="TextBox 26">
            <a:extLst>
              <a:ext uri="{FF2B5EF4-FFF2-40B4-BE49-F238E27FC236}">
                <a16:creationId xmlns:a16="http://schemas.microsoft.com/office/drawing/2014/main" id="{C310DEF1-1280-40C8-5743-D22D7DE8DF30}"/>
              </a:ext>
            </a:extLst>
          </p:cNvPr>
          <p:cNvSpPr txBox="1"/>
          <p:nvPr/>
        </p:nvSpPr>
        <p:spPr>
          <a:xfrm>
            <a:off x="7781574" y="4738885"/>
            <a:ext cx="41382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What gives?!  Why is it that the other soccer parents never seem to offer to ride share with us; don’t they know how far our drive is?  Do they even want our daughter</a:t>
            </a:r>
            <a:r>
              <a:rPr kumimoji="0" lang="en-US" sz="1600" b="0" i="0" u="none" strike="noStrike" kern="1200" cap="none" spc="0" normalizeH="0" noProof="0" dirty="0">
                <a:ln>
                  <a:noFill/>
                </a:ln>
                <a:solidFill>
                  <a:prstClr val="black"/>
                </a:solidFill>
                <a:effectLst/>
                <a:uLnTx/>
                <a:uFillTx/>
                <a:latin typeface="Franklin Gothic Book" panose="020B0503020102020204" pitchFamily="34" charset="0"/>
                <a:ea typeface="+mn-ea"/>
                <a:cs typeface="+mn-cs"/>
              </a:rPr>
              <a:t> on this team?</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8" name="TextBox 27">
            <a:extLst>
              <a:ext uri="{FF2B5EF4-FFF2-40B4-BE49-F238E27FC236}">
                <a16:creationId xmlns:a16="http://schemas.microsoft.com/office/drawing/2014/main" id="{4B5666DF-17BA-30FC-BF61-980350EFF4A8}"/>
              </a:ext>
            </a:extLst>
          </p:cNvPr>
          <p:cNvSpPr txBox="1"/>
          <p:nvPr/>
        </p:nvSpPr>
        <p:spPr>
          <a:xfrm>
            <a:off x="4079011" y="4294925"/>
            <a:ext cx="33169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It never ceases to amaze me; the same people from the same families keep on getting picked to help as greeters and help with usher duties, and we seem to always get stuck on parking patrol and the trash</a:t>
            </a:r>
            <a:r>
              <a:rPr kumimoji="0" lang="en-US" sz="1600" b="0" i="0" u="none" strike="noStrike" kern="1200" cap="none" spc="0" normalizeH="0" noProof="0" dirty="0">
                <a:ln>
                  <a:noFill/>
                </a:ln>
                <a:solidFill>
                  <a:prstClr val="black"/>
                </a:solidFill>
                <a:effectLst/>
                <a:uLnTx/>
                <a:uFillTx/>
                <a:latin typeface="Franklin Gothic Book" panose="020B0503020102020204" pitchFamily="34" charset="0"/>
              </a:rPr>
              <a:t> detail!</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ndParaRPr>
          </a:p>
        </p:txBody>
      </p:sp>
      <p:sp>
        <p:nvSpPr>
          <p:cNvPr id="29" name="TextBox 28">
            <a:extLst>
              <a:ext uri="{FF2B5EF4-FFF2-40B4-BE49-F238E27FC236}">
                <a16:creationId xmlns:a16="http://schemas.microsoft.com/office/drawing/2014/main" id="{59DAB48B-DD5E-D437-3F7D-941DFB0AFFBC}"/>
              </a:ext>
            </a:extLst>
          </p:cNvPr>
          <p:cNvSpPr txBox="1"/>
          <p:nvPr/>
        </p:nvSpPr>
        <p:spPr>
          <a:xfrm>
            <a:off x="7879522" y="2491835"/>
            <a:ext cx="41330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 love that they finally gave her a chance to lead a team; she was always showing that she was capable, but I guess the timing was never right before hand.  Just goes to show you that if you keep your head down and work hard, good things will eventually come your way.</a:t>
            </a:r>
          </a:p>
        </p:txBody>
      </p:sp>
      <p:sp>
        <p:nvSpPr>
          <p:cNvPr id="30" name="TextBox 29">
            <a:extLst>
              <a:ext uri="{FF2B5EF4-FFF2-40B4-BE49-F238E27FC236}">
                <a16:creationId xmlns:a16="http://schemas.microsoft.com/office/drawing/2014/main" id="{695D7E73-3CD9-899C-E48C-FC6DB0EDDD8D}"/>
              </a:ext>
            </a:extLst>
          </p:cNvPr>
          <p:cNvSpPr txBox="1"/>
          <p:nvPr/>
        </p:nvSpPr>
        <p:spPr>
          <a:xfrm>
            <a:off x="477078" y="4385082"/>
            <a:ext cx="331208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rPr>
              <a:t>I don’t ever feel like you want to hear my side of the story.  It almost seems like you don’t care about my feelings, because you never ask me </a:t>
            </a:r>
            <a:r>
              <a:rPr lang="en-US" sz="1600" dirty="0">
                <a:solidFill>
                  <a:prstClr val="black"/>
                </a:solidFill>
                <a:latin typeface="Franklin Gothic Book" panose="020B0503020102020204" pitchFamily="34" charset="0"/>
              </a:rPr>
              <a:t>how all of these little comments impact me!</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ndParaRPr>
          </a:p>
        </p:txBody>
      </p:sp>
      <p:sp>
        <p:nvSpPr>
          <p:cNvPr id="31" name="Oval 30">
            <a:extLst>
              <a:ext uri="{FF2B5EF4-FFF2-40B4-BE49-F238E27FC236}">
                <a16:creationId xmlns:a16="http://schemas.microsoft.com/office/drawing/2014/main" id="{E4F9B42B-BC16-EA15-D3B2-50AC96B369CC}"/>
              </a:ext>
            </a:extLst>
          </p:cNvPr>
          <p:cNvSpPr/>
          <p:nvPr/>
        </p:nvSpPr>
        <p:spPr>
          <a:xfrm>
            <a:off x="183211" y="2151249"/>
            <a:ext cx="347983" cy="354669"/>
          </a:xfrm>
          <a:prstGeom prst="ellipse">
            <a:avLst/>
          </a:prstGeom>
          <a:solidFill>
            <a:srgbClr val="FF4C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Next Demi Bold" panose="020B0503020202020204" pitchFamily="34" charset="0"/>
                <a:ea typeface="+mn-ea"/>
                <a:cs typeface="+mn-cs"/>
              </a:rPr>
              <a:t>1</a:t>
            </a:r>
          </a:p>
        </p:txBody>
      </p:sp>
      <p:sp>
        <p:nvSpPr>
          <p:cNvPr id="32" name="Oval 31">
            <a:extLst>
              <a:ext uri="{FF2B5EF4-FFF2-40B4-BE49-F238E27FC236}">
                <a16:creationId xmlns:a16="http://schemas.microsoft.com/office/drawing/2014/main" id="{ABE86FDE-34C4-E799-30BD-610E8B877FDC}"/>
              </a:ext>
            </a:extLst>
          </p:cNvPr>
          <p:cNvSpPr/>
          <p:nvPr/>
        </p:nvSpPr>
        <p:spPr>
          <a:xfrm>
            <a:off x="3842717" y="2080836"/>
            <a:ext cx="347983" cy="354669"/>
          </a:xfrm>
          <a:prstGeom prst="ellipse">
            <a:avLst/>
          </a:prstGeom>
          <a:solidFill>
            <a:srgbClr val="439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Next Demi Bold" panose="020B0503020202020204" pitchFamily="34" charset="0"/>
                <a:ea typeface="+mn-ea"/>
                <a:cs typeface="+mn-cs"/>
              </a:rPr>
              <a:t>2</a:t>
            </a:r>
          </a:p>
        </p:txBody>
      </p:sp>
      <p:sp>
        <p:nvSpPr>
          <p:cNvPr id="33" name="Oval 32">
            <a:extLst>
              <a:ext uri="{FF2B5EF4-FFF2-40B4-BE49-F238E27FC236}">
                <a16:creationId xmlns:a16="http://schemas.microsoft.com/office/drawing/2014/main" id="{A3EE25AA-5ADC-EAC2-66EE-2EC2FF73051A}"/>
              </a:ext>
            </a:extLst>
          </p:cNvPr>
          <p:cNvSpPr/>
          <p:nvPr/>
        </p:nvSpPr>
        <p:spPr>
          <a:xfrm>
            <a:off x="7582209" y="2211414"/>
            <a:ext cx="347983" cy="354669"/>
          </a:xfrm>
          <a:prstGeom prst="ellipse">
            <a:avLst/>
          </a:prstGeom>
          <a:solidFill>
            <a:srgbClr val="FCD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6666"/>
                </a:solidFill>
                <a:effectLst/>
                <a:uLnTx/>
                <a:uFillTx/>
                <a:latin typeface="Avenir Next Demi Bold" panose="020B0503020202020204" pitchFamily="34" charset="0"/>
                <a:ea typeface="+mn-ea"/>
                <a:cs typeface="+mn-cs"/>
              </a:rPr>
              <a:t>3</a:t>
            </a:r>
          </a:p>
        </p:txBody>
      </p:sp>
      <p:sp>
        <p:nvSpPr>
          <p:cNvPr id="34" name="Oval 33">
            <a:extLst>
              <a:ext uri="{FF2B5EF4-FFF2-40B4-BE49-F238E27FC236}">
                <a16:creationId xmlns:a16="http://schemas.microsoft.com/office/drawing/2014/main" id="{A57D11E1-FD5B-E500-6EC1-263B76E738DB}"/>
              </a:ext>
            </a:extLst>
          </p:cNvPr>
          <p:cNvSpPr/>
          <p:nvPr/>
        </p:nvSpPr>
        <p:spPr>
          <a:xfrm>
            <a:off x="178420" y="4164726"/>
            <a:ext cx="347983" cy="354669"/>
          </a:xfrm>
          <a:prstGeom prst="ellipse">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5" name="Oval 34">
            <a:extLst>
              <a:ext uri="{FF2B5EF4-FFF2-40B4-BE49-F238E27FC236}">
                <a16:creationId xmlns:a16="http://schemas.microsoft.com/office/drawing/2014/main" id="{E08EA715-20CE-C91C-BCD9-7155715429D8}"/>
              </a:ext>
            </a:extLst>
          </p:cNvPr>
          <p:cNvSpPr/>
          <p:nvPr/>
        </p:nvSpPr>
        <p:spPr>
          <a:xfrm>
            <a:off x="3835813" y="4013831"/>
            <a:ext cx="347983" cy="354669"/>
          </a:xfrm>
          <a:prstGeom prst="ellipse">
            <a:avLst/>
          </a:prstGeom>
          <a:solidFill>
            <a:srgbClr val="0B98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36" name="Oval 35">
            <a:extLst>
              <a:ext uri="{FF2B5EF4-FFF2-40B4-BE49-F238E27FC236}">
                <a16:creationId xmlns:a16="http://schemas.microsoft.com/office/drawing/2014/main" id="{10665985-41A4-E4FA-6291-CB6A1FD5FB3B}"/>
              </a:ext>
            </a:extLst>
          </p:cNvPr>
          <p:cNvSpPr/>
          <p:nvPr/>
        </p:nvSpPr>
        <p:spPr>
          <a:xfrm>
            <a:off x="7619756" y="4461058"/>
            <a:ext cx="347983" cy="354669"/>
          </a:xfrm>
          <a:prstGeom prst="ellipse">
            <a:avLst/>
          </a:prstGeom>
          <a:solidFill>
            <a:srgbClr val="3BC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2" name="TextBox 1">
            <a:extLst>
              <a:ext uri="{FF2B5EF4-FFF2-40B4-BE49-F238E27FC236}">
                <a16:creationId xmlns:a16="http://schemas.microsoft.com/office/drawing/2014/main" id="{C3AC6987-D3F6-F82D-A1EE-66525DB57B0C}"/>
              </a:ext>
            </a:extLst>
          </p:cNvPr>
          <p:cNvSpPr txBox="1"/>
          <p:nvPr/>
        </p:nvSpPr>
        <p:spPr>
          <a:xfrm>
            <a:off x="771527" y="836161"/>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Exercise</a:t>
            </a:r>
          </a:p>
        </p:txBody>
      </p:sp>
      <p:sp>
        <p:nvSpPr>
          <p:cNvPr id="7" name="Title 1">
            <a:extLst>
              <a:ext uri="{FF2B5EF4-FFF2-40B4-BE49-F238E27FC236}">
                <a16:creationId xmlns:a16="http://schemas.microsoft.com/office/drawing/2014/main" id="{9EF7B7E0-C0B8-4470-FC46-43F5CA7066E9}"/>
              </a:ext>
            </a:extLst>
          </p:cNvPr>
          <p:cNvSpPr txBox="1">
            <a:spLocks/>
          </p:cNvSpPr>
          <p:nvPr/>
        </p:nvSpPr>
        <p:spPr>
          <a:xfrm>
            <a:off x="765703" y="331943"/>
            <a:ext cx="4757268" cy="67217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13C54"/>
                </a:solidFill>
                <a:latin typeface="Avenir Next Demi Bold" panose="020B0503020202020204" pitchFamily="34" charset="0"/>
              </a:rPr>
              <a:t>Mirroring</a:t>
            </a:r>
            <a:endParaRPr lang="en-US" sz="3600" b="1" dirty="0">
              <a:latin typeface="Avenir Next Demi Bold" panose="020B0503020202020204" pitchFamily="34" charset="0"/>
            </a:endParaRPr>
          </a:p>
        </p:txBody>
      </p:sp>
      <p:sp>
        <p:nvSpPr>
          <p:cNvPr id="3" name="Slide Number Placeholder 26">
            <a:extLst>
              <a:ext uri="{FF2B5EF4-FFF2-40B4-BE49-F238E27FC236}">
                <a16:creationId xmlns:a16="http://schemas.microsoft.com/office/drawing/2014/main" id="{E9655383-C88F-C13E-3424-53D40AA008E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29</a:t>
            </a:fld>
            <a:endParaRPr lang="en-US" dirty="0"/>
          </a:p>
        </p:txBody>
      </p:sp>
    </p:spTree>
    <p:extLst>
      <p:ext uri="{BB962C8B-B14F-4D97-AF65-F5344CB8AC3E}">
        <p14:creationId xmlns:p14="http://schemas.microsoft.com/office/powerpoint/2010/main" val="37734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200"/>
                                        <p:tgtEl>
                                          <p:spTgt spid="1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200"/>
                                        <p:tgtEl>
                                          <p:spTgt spid="1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200"/>
                                        <p:tgtEl>
                                          <p:spTgt spid="1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200"/>
                                        <p:tgtEl>
                                          <p:spTgt spid="3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200"/>
                                        <p:tgtEl>
                                          <p:spTgt spid="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200"/>
                                        <p:tgtEl>
                                          <p:spTgt spid="3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2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2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2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2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2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 grpId="0" uiExpand="1" build="p"/>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animBg="1"/>
      <p:bldP spid="32" grpId="0" animBg="1"/>
      <p:bldP spid="33" grpId="0" animBg="1"/>
      <p:bldP spid="34"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BC4F4E50-B783-B73E-D068-F4EBC2646C77}"/>
              </a:ext>
            </a:extLst>
          </p:cNvPr>
          <p:cNvSpPr txBox="1">
            <a:spLocks/>
          </p:cNvSpPr>
          <p:nvPr/>
        </p:nvSpPr>
        <p:spPr>
          <a:xfrm>
            <a:off x="2372931" y="3429000"/>
            <a:ext cx="6540729" cy="8109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30" normalizeH="0" baseline="0" noProof="0" dirty="0">
                <a:ln>
                  <a:noFill/>
                </a:ln>
                <a:solidFill>
                  <a:schemeClr val="tx1">
                    <a:lumMod val="65000"/>
                    <a:lumOff val="35000"/>
                  </a:schemeClr>
                </a:solidFill>
                <a:effectLst/>
                <a:uLnTx/>
                <a:uFillTx/>
                <a:latin typeface="Avenir Next Demi Bold" panose="020B0503020202020204" pitchFamily="34" charset="0"/>
                <a:ea typeface="+mj-ea"/>
                <a:cs typeface="+mj-cs"/>
              </a:rPr>
              <a:t>You are WONDERFUL!</a:t>
            </a:r>
          </a:p>
        </p:txBody>
      </p:sp>
      <p:sp>
        <p:nvSpPr>
          <p:cNvPr id="8" name="Title 5">
            <a:extLst>
              <a:ext uri="{FF2B5EF4-FFF2-40B4-BE49-F238E27FC236}">
                <a16:creationId xmlns:a16="http://schemas.microsoft.com/office/drawing/2014/main" id="{B169AFBE-F9FE-724C-7539-A0B67D83CEA8}"/>
              </a:ext>
            </a:extLst>
          </p:cNvPr>
          <p:cNvSpPr txBox="1">
            <a:spLocks/>
          </p:cNvSpPr>
          <p:nvPr/>
        </p:nvSpPr>
        <p:spPr>
          <a:xfrm>
            <a:off x="2372931" y="4233387"/>
            <a:ext cx="6454465" cy="11272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013C54"/>
                </a:solidFill>
                <a:latin typeface="Avenir Next Demi Bold" panose="020B0503020202020204" pitchFamily="34" charset="0"/>
                <a:ea typeface="+mj-ea"/>
                <a:cs typeface="+mj-cs"/>
              </a:defRPr>
            </a:lvl1pPr>
          </a:lstStyle>
          <a:p>
            <a:pPr>
              <a:lnSpc>
                <a:spcPct val="100000"/>
              </a:lnSpc>
              <a:defRPr/>
            </a:pPr>
            <a:r>
              <a:rPr lang="en-US" sz="4000" spc="30" dirty="0">
                <a:solidFill>
                  <a:srgbClr val="013D54"/>
                </a:solidFill>
              </a:rPr>
              <a:t>“I AM WONDERFUL!”</a:t>
            </a:r>
          </a:p>
          <a:p>
            <a:pPr>
              <a:lnSpc>
                <a:spcPct val="100000"/>
              </a:lnSpc>
              <a:defRPr/>
            </a:pPr>
            <a:r>
              <a:rPr lang="en-US" sz="4000" spc="30" dirty="0">
                <a:solidFill>
                  <a:srgbClr val="013D54"/>
                </a:solidFill>
              </a:rPr>
              <a:t>“WE ARE WONDERFUL!”</a:t>
            </a:r>
          </a:p>
        </p:txBody>
      </p:sp>
      <p:pic>
        <p:nvPicPr>
          <p:cNvPr id="2" name="Graphic 1">
            <a:extLst>
              <a:ext uri="{FF2B5EF4-FFF2-40B4-BE49-F238E27FC236}">
                <a16:creationId xmlns:a16="http://schemas.microsoft.com/office/drawing/2014/main" id="{E703C482-A6F6-DB90-6CE2-96732169CBA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1809" y="320165"/>
            <a:ext cx="2708332" cy="1083333"/>
          </a:xfrm>
          <a:prstGeom prst="rect">
            <a:avLst/>
          </a:prstGeom>
        </p:spPr>
      </p:pic>
      <p:sp>
        <p:nvSpPr>
          <p:cNvPr id="4" name="Slide Number Placeholder 4">
            <a:extLst>
              <a:ext uri="{FF2B5EF4-FFF2-40B4-BE49-F238E27FC236}">
                <a16:creationId xmlns:a16="http://schemas.microsoft.com/office/drawing/2014/main" id="{61FDD688-B516-A683-18D2-39055740C743}"/>
              </a:ext>
            </a:extLst>
          </p:cNvPr>
          <p:cNvSpPr>
            <a:spLocks noGrp="1"/>
          </p:cNvSpPr>
          <p:nvPr>
            <p:ph type="sldNum" sz="quarter" idx="14"/>
          </p:nvPr>
        </p:nvSpPr>
        <p:spPr>
          <a:xfrm>
            <a:off x="9357156" y="639342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D5D96B-A6F4-7E63-E2FF-349DC5622D2B}"/>
              </a:ext>
            </a:extLst>
          </p:cNvPr>
          <p:cNvSpPr txBox="1"/>
          <p:nvPr/>
        </p:nvSpPr>
        <p:spPr>
          <a:xfrm>
            <a:off x="-381092" y="6502858"/>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13916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2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22B6CBDB-CAAB-22A6-CD80-A4621B909407}"/>
              </a:ext>
            </a:extLst>
          </p:cNvPr>
          <p:cNvSpPr/>
          <p:nvPr/>
        </p:nvSpPr>
        <p:spPr>
          <a:xfrm>
            <a:off x="9031826" y="2466951"/>
            <a:ext cx="2779368" cy="3718150"/>
          </a:xfrm>
          <a:prstGeom prst="roundRect">
            <a:avLst>
              <a:gd name="adj" fmla="val 47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AA902C5A-37A4-B691-4C6F-751DAB2C7642}"/>
              </a:ext>
            </a:extLst>
          </p:cNvPr>
          <p:cNvSpPr/>
          <p:nvPr/>
        </p:nvSpPr>
        <p:spPr>
          <a:xfrm>
            <a:off x="6035606" y="2498577"/>
            <a:ext cx="2779368" cy="3718150"/>
          </a:xfrm>
          <a:prstGeom prst="roundRect">
            <a:avLst>
              <a:gd name="adj" fmla="val 47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7">
            <a:extLst>
              <a:ext uri="{FF2B5EF4-FFF2-40B4-BE49-F238E27FC236}">
                <a16:creationId xmlns:a16="http://schemas.microsoft.com/office/drawing/2014/main" id="{B0D2D90A-7863-937C-0869-F275C375B395}"/>
              </a:ext>
            </a:extLst>
          </p:cNvPr>
          <p:cNvSpPr>
            <a:spLocks noGrp="1"/>
          </p:cNvSpPr>
          <p:nvPr>
            <p:ph idx="1"/>
          </p:nvPr>
        </p:nvSpPr>
        <p:spPr>
          <a:xfrm>
            <a:off x="356260" y="1448790"/>
            <a:ext cx="5737161" cy="4299824"/>
          </a:xfrm>
        </p:spPr>
        <p:txBody>
          <a:bodyPr>
            <a:noAutofit/>
          </a:bodyPr>
          <a:lstStyle/>
          <a:p>
            <a:pPr marL="515937" lvl="1" indent="-342900">
              <a:spcBef>
                <a:spcPts val="600"/>
              </a:spcBef>
            </a:pPr>
            <a:r>
              <a:rPr lang="en-US" dirty="0">
                <a:solidFill>
                  <a:srgbClr val="666666"/>
                </a:solidFill>
                <a:latin typeface="Franklin Gothic Book" panose="020B0503020102020204" pitchFamily="34" charset="0"/>
              </a:rPr>
              <a:t>Head into virtual Breakout Rooms in pairs (</a:t>
            </a:r>
            <a:r>
              <a:rPr lang="en-US" dirty="0" err="1">
                <a:solidFill>
                  <a:srgbClr val="666666"/>
                </a:solidFill>
                <a:latin typeface="Franklin Gothic Book" panose="020B0503020102020204" pitchFamily="34" charset="0"/>
              </a:rPr>
              <a:t>webshop</a:t>
            </a:r>
            <a:r>
              <a:rPr lang="en-US" dirty="0">
                <a:solidFill>
                  <a:srgbClr val="666666"/>
                </a:solidFill>
                <a:latin typeface="Franklin Gothic Book" panose="020B0503020102020204" pitchFamily="34" charset="0"/>
              </a:rPr>
              <a:t>) or grab a partner (workshop)</a:t>
            </a:r>
          </a:p>
          <a:p>
            <a:pPr marL="515937" lvl="1" indent="-342900">
              <a:spcBef>
                <a:spcPts val="600"/>
              </a:spcBef>
            </a:pPr>
            <a:r>
              <a:rPr lang="en-US" dirty="0">
                <a:solidFill>
                  <a:srgbClr val="666666"/>
                </a:solidFill>
                <a:latin typeface="Franklin Gothic Book" panose="020B0503020102020204" pitchFamily="34" charset="0"/>
              </a:rPr>
              <a:t>Give your partner an appreciation about </a:t>
            </a:r>
            <a:br>
              <a:rPr lang="en-US" dirty="0">
                <a:solidFill>
                  <a:srgbClr val="666666"/>
                </a:solidFill>
                <a:latin typeface="Franklin Gothic Book" panose="020B0503020102020204" pitchFamily="34" charset="0"/>
              </a:rPr>
            </a:br>
            <a:r>
              <a:rPr lang="en-US" dirty="0">
                <a:solidFill>
                  <a:srgbClr val="666666"/>
                </a:solidFill>
                <a:latin typeface="Franklin Gothic Book" panose="020B0503020102020204" pitchFamily="34" charset="0"/>
              </a:rPr>
              <a:t>a trait or behavior you’ve observed</a:t>
            </a:r>
          </a:p>
          <a:p>
            <a:pPr marL="515937" lvl="1" indent="-342900">
              <a:spcBef>
                <a:spcPts val="600"/>
              </a:spcBef>
            </a:pPr>
            <a:r>
              <a:rPr lang="en-US" dirty="0">
                <a:solidFill>
                  <a:srgbClr val="666666"/>
                </a:solidFill>
                <a:latin typeface="Franklin Gothic Book" panose="020B0503020102020204" pitchFamily="34" charset="0"/>
              </a:rPr>
              <a:t>Add as much depth as you’d like</a:t>
            </a:r>
          </a:p>
          <a:p>
            <a:pPr marL="515937" lvl="1" indent="-342900">
              <a:spcBef>
                <a:spcPts val="600"/>
              </a:spcBef>
            </a:pPr>
            <a:r>
              <a:rPr lang="en-US" sz="2400" dirty="0">
                <a:solidFill>
                  <a:srgbClr val="666666"/>
                </a:solidFill>
                <a:latin typeface="Franklin Gothic Book" panose="020B0503020102020204" pitchFamily="34" charset="0"/>
              </a:rPr>
              <a:t>~5min in each role</a:t>
            </a:r>
          </a:p>
          <a:p>
            <a:pPr lvl="1">
              <a:spcBef>
                <a:spcPts val="1200"/>
              </a:spcBef>
              <a:buClr>
                <a:srgbClr val="666666"/>
              </a:buClr>
              <a:buSzPct val="100000"/>
              <a:defRPr/>
            </a:pPr>
            <a:r>
              <a:rPr lang="en-US" sz="2200" spc="30" dirty="0">
                <a:solidFill>
                  <a:srgbClr val="666666"/>
                </a:solidFill>
                <a:latin typeface="Franklin Gothic Book" panose="020B0503020102020204" pitchFamily="34" charset="0"/>
              </a:rPr>
              <a:t>One turn as </a:t>
            </a:r>
            <a:r>
              <a:rPr lang="en-US" sz="2200" spc="30" dirty="0">
                <a:solidFill>
                  <a:srgbClr val="F59420"/>
                </a:solidFill>
                <a:latin typeface="Franklin Gothic Book" panose="020B0503020102020204" pitchFamily="34" charset="0"/>
              </a:rPr>
              <a:t>Sender</a:t>
            </a:r>
          </a:p>
          <a:p>
            <a:pPr lvl="1">
              <a:spcBef>
                <a:spcPts val="1200"/>
              </a:spcBef>
              <a:buClr>
                <a:srgbClr val="666666"/>
              </a:buClr>
              <a:buSzPct val="100000"/>
              <a:defRPr/>
            </a:pPr>
            <a:r>
              <a:rPr lang="en-US" sz="2200" spc="30" dirty="0">
                <a:solidFill>
                  <a:srgbClr val="666666"/>
                </a:solidFill>
                <a:latin typeface="Franklin Gothic Book" panose="020B0503020102020204" pitchFamily="34" charset="0"/>
              </a:rPr>
              <a:t>One turn as </a:t>
            </a:r>
            <a:r>
              <a:rPr lang="en-US" sz="2200" spc="30" dirty="0">
                <a:solidFill>
                  <a:srgbClr val="4098CF"/>
                </a:solidFill>
                <a:latin typeface="Franklin Gothic Book" panose="020B0503020102020204" pitchFamily="34" charset="0"/>
              </a:rPr>
              <a:t>Receiver</a:t>
            </a:r>
            <a:endParaRPr lang="en-US" sz="2000" spc="30" dirty="0">
              <a:solidFill>
                <a:srgbClr val="4098CF"/>
              </a:solidFill>
              <a:latin typeface="Franklin Gothic Book" panose="020B0503020102020204" pitchFamily="34" charset="0"/>
            </a:endParaRPr>
          </a:p>
        </p:txBody>
      </p:sp>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278734"/>
            <a:ext cx="8879182" cy="713739"/>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Activity 1: Mirroring</a:t>
            </a:r>
            <a:endParaRPr lang="en-US" sz="3600" b="1" dirty="0">
              <a:latin typeface="Avenir Next Demi Bold" panose="020B0503020202020204" pitchFamily="34" charset="0"/>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1" name="TextBox 10">
            <a:extLst>
              <a:ext uri="{FF2B5EF4-FFF2-40B4-BE49-F238E27FC236}">
                <a16:creationId xmlns:a16="http://schemas.microsoft.com/office/drawing/2014/main" id="{503C010C-306A-509A-89BF-05E96652064D}"/>
              </a:ext>
            </a:extLst>
          </p:cNvPr>
          <p:cNvSpPr txBox="1"/>
          <p:nvPr/>
        </p:nvSpPr>
        <p:spPr>
          <a:xfrm>
            <a:off x="754054" y="838679"/>
            <a:ext cx="685217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Mirror Role Play</a:t>
            </a:r>
          </a:p>
        </p:txBody>
      </p:sp>
      <p:pic>
        <p:nvPicPr>
          <p:cNvPr id="18" name="Picture 17">
            <a:extLst>
              <a:ext uri="{FF2B5EF4-FFF2-40B4-BE49-F238E27FC236}">
                <a16:creationId xmlns:a16="http://schemas.microsoft.com/office/drawing/2014/main" id="{E9BE585E-E740-A015-349B-FE780187E4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7187" y="5278458"/>
            <a:ext cx="1431022" cy="875700"/>
          </a:xfrm>
          <a:prstGeom prst="rect">
            <a:avLst/>
          </a:prstGeom>
        </p:spPr>
      </p:pic>
      <p:pic>
        <p:nvPicPr>
          <p:cNvPr id="19" name="Picture 18">
            <a:extLst>
              <a:ext uri="{FF2B5EF4-FFF2-40B4-BE49-F238E27FC236}">
                <a16:creationId xmlns:a16="http://schemas.microsoft.com/office/drawing/2014/main" id="{02B0770E-754E-F37F-C5BA-DA5841A51B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7187" y="4689766"/>
            <a:ext cx="1437705" cy="586383"/>
          </a:xfrm>
          <a:prstGeom prst="rect">
            <a:avLst/>
          </a:prstGeom>
        </p:spPr>
      </p:pic>
      <p:sp>
        <p:nvSpPr>
          <p:cNvPr id="20" name="Rounded Rectangular Callout 65">
            <a:extLst>
              <a:ext uri="{FF2B5EF4-FFF2-40B4-BE49-F238E27FC236}">
                <a16:creationId xmlns:a16="http://schemas.microsoft.com/office/drawing/2014/main" id="{6127AEAE-DA68-2F27-9E5B-61E97658F2B0}"/>
              </a:ext>
            </a:extLst>
          </p:cNvPr>
          <p:cNvSpPr/>
          <p:nvPr/>
        </p:nvSpPr>
        <p:spPr>
          <a:xfrm>
            <a:off x="6377686" y="3438719"/>
            <a:ext cx="2181161" cy="1118532"/>
          </a:xfrm>
          <a:prstGeom prst="wedgeRoundRectCallout">
            <a:avLst>
              <a:gd name="adj1" fmla="val -33237"/>
              <a:gd name="adj2" fmla="val 66820"/>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00" i="1" spc="30" dirty="0">
              <a:solidFill>
                <a:srgbClr val="666666"/>
              </a:solidFill>
              <a:latin typeface="Franklin Gothic Book" panose="020B0503020102020204" pitchFamily="34" charset="0"/>
            </a:endParaRPr>
          </a:p>
        </p:txBody>
      </p:sp>
      <p:sp>
        <p:nvSpPr>
          <p:cNvPr id="21" name="TextBox 20">
            <a:extLst>
              <a:ext uri="{FF2B5EF4-FFF2-40B4-BE49-F238E27FC236}">
                <a16:creationId xmlns:a16="http://schemas.microsoft.com/office/drawing/2014/main" id="{B142C292-F9B9-686C-19F5-6604E55ADB95}"/>
              </a:ext>
            </a:extLst>
          </p:cNvPr>
          <p:cNvSpPr txBox="1"/>
          <p:nvPr/>
        </p:nvSpPr>
        <p:spPr>
          <a:xfrm>
            <a:off x="9366787" y="3459130"/>
            <a:ext cx="2315719" cy="1015663"/>
          </a:xfrm>
          <a:prstGeom prst="rect">
            <a:avLst/>
          </a:prstGeom>
          <a:noFill/>
        </p:spPr>
        <p:txBody>
          <a:bodyPr wrap="square" rtlCol="0">
            <a:spAutoFit/>
          </a:bodyPr>
          <a:lstStyle/>
          <a:p>
            <a:r>
              <a:rPr lang="en-US" sz="1200" dirty="0">
                <a:latin typeface="Franklin Gothic Book" panose="020B0503020102020204" pitchFamily="34" charset="0"/>
              </a:rPr>
              <a:t>I wanted to share how much I appreciate how naturally you make eye contact.  It really makes me feel like you are trying to make a connection with me</a:t>
            </a:r>
          </a:p>
        </p:txBody>
      </p:sp>
      <p:grpSp>
        <p:nvGrpSpPr>
          <p:cNvPr id="24" name="Group 23">
            <a:extLst>
              <a:ext uri="{FF2B5EF4-FFF2-40B4-BE49-F238E27FC236}">
                <a16:creationId xmlns:a16="http://schemas.microsoft.com/office/drawing/2014/main" id="{45FB1FE3-A81B-D693-4E1E-35886916D2B9}"/>
              </a:ext>
            </a:extLst>
          </p:cNvPr>
          <p:cNvGrpSpPr/>
          <p:nvPr/>
        </p:nvGrpSpPr>
        <p:grpSpPr>
          <a:xfrm>
            <a:off x="424712" y="5467353"/>
            <a:ext cx="5416188" cy="875700"/>
            <a:chOff x="698133" y="4092461"/>
            <a:chExt cx="5416188" cy="875700"/>
          </a:xfrm>
        </p:grpSpPr>
        <p:sp>
          <p:nvSpPr>
            <p:cNvPr id="27" name="Content Placeholder 7">
              <a:extLst>
                <a:ext uri="{FF2B5EF4-FFF2-40B4-BE49-F238E27FC236}">
                  <a16:creationId xmlns:a16="http://schemas.microsoft.com/office/drawing/2014/main" id="{376C9565-3001-4FB3-EF1F-72B6FC8CA858}"/>
                </a:ext>
              </a:extLst>
            </p:cNvPr>
            <p:cNvSpPr txBox="1">
              <a:spLocks/>
            </p:cNvSpPr>
            <p:nvPr/>
          </p:nvSpPr>
          <p:spPr>
            <a:xfrm>
              <a:off x="1108317" y="4092461"/>
              <a:ext cx="5006004" cy="875700"/>
            </a:xfrm>
            <a:prstGeom prst="rect">
              <a:avLst/>
            </a:prstGeom>
          </p:spPr>
          <p:txBody>
            <a:bodyPr vert="horz" lIns="91440" tIns="45720" rIns="91440" bIns="45720" rtlCol="0">
              <a:noAutofit/>
            </a:bodyPr>
            <a:lstStyle>
              <a:defPPr>
                <a:defRPr lang="en-US"/>
              </a:defPPr>
              <a:lvl1pPr indent="0">
                <a:lnSpc>
                  <a:spcPct val="100000"/>
                </a:lnSpc>
                <a:spcBef>
                  <a:spcPts val="2200"/>
                </a:spcBef>
                <a:buFont typeface="Arial" panose="020B0604020202020204" pitchFamily="34" charset="0"/>
                <a:buNone/>
                <a:tabLst/>
                <a:defRPr sz="2800" b="1" spc="30">
                  <a:solidFill>
                    <a:srgbClr val="4398D1"/>
                  </a:solidFill>
                  <a:latin typeface="Franklin Gothic Book" panose="020B0503020102020204" pitchFamily="34" charset="0"/>
                </a:defRPr>
              </a:lvl1pPr>
              <a:lvl2pPr marL="685800" indent="-228600">
                <a:lnSpc>
                  <a:spcPct val="90000"/>
                </a:lnSpc>
                <a:spcBef>
                  <a:spcPts val="300"/>
                </a:spcBef>
                <a:buFont typeface="Arial" panose="020B0604020202020204" pitchFamily="34" charset="0"/>
                <a:buChar char="•"/>
                <a:defRPr sz="2000" b="0" i="0" spc="30" baseline="0">
                  <a:solidFill>
                    <a:srgbClr val="666666"/>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Do you have any questions?</a:t>
              </a:r>
            </a:p>
          </p:txBody>
        </p:sp>
        <p:pic>
          <p:nvPicPr>
            <p:cNvPr id="28" name="Picture 27">
              <a:extLst>
                <a:ext uri="{FF2B5EF4-FFF2-40B4-BE49-F238E27FC236}">
                  <a16:creationId xmlns:a16="http://schemas.microsoft.com/office/drawing/2014/main" id="{5C4DAF26-875F-EDB0-2A05-C99AE514B779}"/>
                </a:ext>
              </a:extLst>
            </p:cNvPr>
            <p:cNvPicPr>
              <a:picLocks noChangeAspect="1"/>
            </p:cNvPicPr>
            <p:nvPr/>
          </p:nvPicPr>
          <p:blipFill>
            <a:blip r:embed="rId7"/>
            <a:stretch>
              <a:fillRect/>
            </a:stretch>
          </p:blipFill>
          <p:spPr>
            <a:xfrm>
              <a:off x="698133" y="4096842"/>
              <a:ext cx="816935" cy="682811"/>
            </a:xfrm>
            <a:prstGeom prst="rect">
              <a:avLst/>
            </a:prstGeom>
          </p:spPr>
        </p:pic>
      </p:grpSp>
      <p:sp>
        <p:nvSpPr>
          <p:cNvPr id="29" name="Slide Number Placeholder 26">
            <a:extLst>
              <a:ext uri="{FF2B5EF4-FFF2-40B4-BE49-F238E27FC236}">
                <a16:creationId xmlns:a16="http://schemas.microsoft.com/office/drawing/2014/main" id="{6AECFE76-9BAD-3069-3184-7CEBCBF4A91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30</a:t>
            </a:fld>
            <a:endParaRPr lang="en-US" dirty="0"/>
          </a:p>
        </p:txBody>
      </p:sp>
      <p:sp>
        <p:nvSpPr>
          <p:cNvPr id="30" name="TextBox 29">
            <a:extLst>
              <a:ext uri="{FF2B5EF4-FFF2-40B4-BE49-F238E27FC236}">
                <a16:creationId xmlns:a16="http://schemas.microsoft.com/office/drawing/2014/main" id="{FE2FB280-65AE-4C83-5070-DF901597DF56}"/>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
        <p:nvSpPr>
          <p:cNvPr id="2" name="Oval 1">
            <a:extLst>
              <a:ext uri="{FF2B5EF4-FFF2-40B4-BE49-F238E27FC236}">
                <a16:creationId xmlns:a16="http://schemas.microsoft.com/office/drawing/2014/main" id="{15FE041F-EB28-070E-B47E-210953B67C8A}"/>
              </a:ext>
            </a:extLst>
          </p:cNvPr>
          <p:cNvSpPr/>
          <p:nvPr/>
        </p:nvSpPr>
        <p:spPr>
          <a:xfrm>
            <a:off x="9183478" y="-1269564"/>
            <a:ext cx="3567769" cy="356776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4C8ABE-CF35-1CEF-7927-27DEAC9D5918}"/>
              </a:ext>
            </a:extLst>
          </p:cNvPr>
          <p:cNvSpPr txBox="1">
            <a:spLocks/>
          </p:cNvSpPr>
          <p:nvPr/>
        </p:nvSpPr>
        <p:spPr>
          <a:xfrm>
            <a:off x="9641434" y="168545"/>
            <a:ext cx="2651859" cy="2160038"/>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“Let me see if I’ve </a:t>
            </a:r>
            <a:b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b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got it. You said…”</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“Did I get it?</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000" b="1" i="1"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“Is there more about that?”</a:t>
            </a:r>
          </a:p>
        </p:txBody>
      </p:sp>
      <p:sp>
        <p:nvSpPr>
          <p:cNvPr id="4" name="TextBox 3">
            <a:extLst>
              <a:ext uri="{FF2B5EF4-FFF2-40B4-BE49-F238E27FC236}">
                <a16:creationId xmlns:a16="http://schemas.microsoft.com/office/drawing/2014/main" id="{652AA18C-2510-5270-5926-DD33831A3156}"/>
              </a:ext>
            </a:extLst>
          </p:cNvPr>
          <p:cNvSpPr txBox="1"/>
          <p:nvPr/>
        </p:nvSpPr>
        <p:spPr>
          <a:xfrm>
            <a:off x="6256681" y="2922017"/>
            <a:ext cx="2361573" cy="300790"/>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1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FIRST ROLE PLAY</a:t>
            </a:r>
          </a:p>
        </p:txBody>
      </p:sp>
      <p:sp>
        <p:nvSpPr>
          <p:cNvPr id="5" name="TextBox 4">
            <a:extLst>
              <a:ext uri="{FF2B5EF4-FFF2-40B4-BE49-F238E27FC236}">
                <a16:creationId xmlns:a16="http://schemas.microsoft.com/office/drawing/2014/main" id="{B788F5E4-A306-0FD4-7DAC-AAFFAFE88920}"/>
              </a:ext>
            </a:extLst>
          </p:cNvPr>
          <p:cNvSpPr txBox="1"/>
          <p:nvPr/>
        </p:nvSpPr>
        <p:spPr>
          <a:xfrm>
            <a:off x="6405060" y="3440684"/>
            <a:ext cx="2198890" cy="1015663"/>
          </a:xfrm>
          <a:prstGeom prst="rect">
            <a:avLst/>
          </a:prstGeom>
          <a:noFill/>
        </p:spPr>
        <p:txBody>
          <a:bodyPr wrap="square" rtlCol="0">
            <a:spAutoFit/>
          </a:bodyPr>
          <a:lstStyle/>
          <a:p>
            <a:r>
              <a:rPr lang="en-US" sz="1200" dirty="0">
                <a:latin typeface="Franklin Gothic Book" panose="020B0503020102020204" pitchFamily="34" charset="0"/>
              </a:rPr>
              <a:t>I wanted to share that something I appreciate is how engaged and enthusiastic you have been since the beginning of today’s workshop!</a:t>
            </a:r>
          </a:p>
        </p:txBody>
      </p:sp>
      <p:pic>
        <p:nvPicPr>
          <p:cNvPr id="6" name="Picture 5">
            <a:extLst>
              <a:ext uri="{FF2B5EF4-FFF2-40B4-BE49-F238E27FC236}">
                <a16:creationId xmlns:a16="http://schemas.microsoft.com/office/drawing/2014/main" id="{119C4F65-CA44-13D8-7FE7-666E1122D0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0039692" y="5245359"/>
            <a:ext cx="1478190" cy="875700"/>
          </a:xfrm>
          <a:prstGeom prst="rect">
            <a:avLst/>
          </a:prstGeom>
        </p:spPr>
      </p:pic>
      <p:pic>
        <p:nvPicPr>
          <p:cNvPr id="7" name="Picture 6">
            <a:extLst>
              <a:ext uri="{FF2B5EF4-FFF2-40B4-BE49-F238E27FC236}">
                <a16:creationId xmlns:a16="http://schemas.microsoft.com/office/drawing/2014/main" id="{D5EFED82-A1C2-83A4-D52C-BF830932E3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9962146" y="4677933"/>
            <a:ext cx="1461249" cy="586383"/>
          </a:xfrm>
          <a:prstGeom prst="rect">
            <a:avLst/>
          </a:prstGeom>
        </p:spPr>
      </p:pic>
      <p:sp>
        <p:nvSpPr>
          <p:cNvPr id="8" name="Rounded Rectangular Callout 65">
            <a:extLst>
              <a:ext uri="{FF2B5EF4-FFF2-40B4-BE49-F238E27FC236}">
                <a16:creationId xmlns:a16="http://schemas.microsoft.com/office/drawing/2014/main" id="{9CE15484-2DF5-8213-D925-4EEA56E5BBD5}"/>
              </a:ext>
            </a:extLst>
          </p:cNvPr>
          <p:cNvSpPr/>
          <p:nvPr/>
        </p:nvSpPr>
        <p:spPr>
          <a:xfrm>
            <a:off x="9220051" y="3443791"/>
            <a:ext cx="2425576" cy="1118532"/>
          </a:xfrm>
          <a:prstGeom prst="wedgeRoundRectCallout">
            <a:avLst>
              <a:gd name="adj1" fmla="val 28788"/>
              <a:gd name="adj2" fmla="val 66819"/>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00" i="1" spc="30" dirty="0">
              <a:solidFill>
                <a:srgbClr val="666666"/>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C467096E-77E4-3787-8D39-ED41E4D645A0}"/>
              </a:ext>
            </a:extLst>
          </p:cNvPr>
          <p:cNvSpPr txBox="1"/>
          <p:nvPr/>
        </p:nvSpPr>
        <p:spPr>
          <a:xfrm>
            <a:off x="9276362" y="2915567"/>
            <a:ext cx="2361573" cy="300790"/>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1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SECOND ROLE PLAY</a:t>
            </a:r>
          </a:p>
        </p:txBody>
      </p:sp>
      <p:grpSp>
        <p:nvGrpSpPr>
          <p:cNvPr id="44" name="Group 43">
            <a:extLst>
              <a:ext uri="{FF2B5EF4-FFF2-40B4-BE49-F238E27FC236}">
                <a16:creationId xmlns:a16="http://schemas.microsoft.com/office/drawing/2014/main" id="{3F7FC52F-9FCB-3E16-DD4A-912EE982E7A7}"/>
              </a:ext>
            </a:extLst>
          </p:cNvPr>
          <p:cNvGrpSpPr/>
          <p:nvPr/>
        </p:nvGrpSpPr>
        <p:grpSpPr>
          <a:xfrm>
            <a:off x="9099366" y="2804724"/>
            <a:ext cx="480251" cy="556339"/>
            <a:chOff x="9189599" y="2756596"/>
            <a:chExt cx="480251" cy="556339"/>
          </a:xfrm>
        </p:grpSpPr>
        <p:pic>
          <p:nvPicPr>
            <p:cNvPr id="33" name="Picture 32" descr="A blue silhouette of a person's head&#10;&#10;Description automatically generated">
              <a:extLst>
                <a:ext uri="{FF2B5EF4-FFF2-40B4-BE49-F238E27FC236}">
                  <a16:creationId xmlns:a16="http://schemas.microsoft.com/office/drawing/2014/main" id="{E4A8C9D6-5384-F2F9-ED0E-64EA5CE68E28}"/>
                </a:ext>
              </a:extLst>
            </p:cNvPr>
            <p:cNvPicPr>
              <a:picLocks noChangeAspect="1"/>
            </p:cNvPicPr>
            <p:nvPr/>
          </p:nvPicPr>
          <p:blipFill>
            <a:blip r:embed="rId10" cstate="screen">
              <a:duotone>
                <a:schemeClr val="accent5">
                  <a:shade val="45000"/>
                  <a:satMod val="135000"/>
                </a:schemeClr>
                <a:prstClr val="white"/>
              </a:duotone>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9242725" y="2756596"/>
              <a:ext cx="374001" cy="556339"/>
            </a:xfrm>
            <a:prstGeom prst="rect">
              <a:avLst/>
            </a:prstGeom>
            <a:effectLst>
              <a:glow rad="88900">
                <a:schemeClr val="bg1">
                  <a:alpha val="40000"/>
                </a:schemeClr>
              </a:glow>
            </a:effectLst>
          </p:spPr>
        </p:pic>
        <p:sp>
          <p:nvSpPr>
            <p:cNvPr id="37" name="TextBox 36">
              <a:extLst>
                <a:ext uri="{FF2B5EF4-FFF2-40B4-BE49-F238E27FC236}">
                  <a16:creationId xmlns:a16="http://schemas.microsoft.com/office/drawing/2014/main" id="{18696180-C793-A455-EECF-F94829DF29C3}"/>
                </a:ext>
              </a:extLst>
            </p:cNvPr>
            <p:cNvSpPr txBox="1"/>
            <p:nvPr/>
          </p:nvSpPr>
          <p:spPr>
            <a:xfrm>
              <a:off x="9189599" y="2767581"/>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a:t>
              </a:r>
            </a:p>
          </p:txBody>
        </p:sp>
      </p:grpSp>
      <p:grpSp>
        <p:nvGrpSpPr>
          <p:cNvPr id="42" name="Group 41">
            <a:extLst>
              <a:ext uri="{FF2B5EF4-FFF2-40B4-BE49-F238E27FC236}">
                <a16:creationId xmlns:a16="http://schemas.microsoft.com/office/drawing/2014/main" id="{2526E7B1-3B6E-DFCD-7D74-D1B6031B166E}"/>
              </a:ext>
            </a:extLst>
          </p:cNvPr>
          <p:cNvGrpSpPr/>
          <p:nvPr/>
        </p:nvGrpSpPr>
        <p:grpSpPr>
          <a:xfrm>
            <a:off x="11295805" y="2562116"/>
            <a:ext cx="480251" cy="557470"/>
            <a:chOff x="11235645" y="2568127"/>
            <a:chExt cx="480251" cy="557470"/>
          </a:xfrm>
        </p:grpSpPr>
        <p:pic>
          <p:nvPicPr>
            <p:cNvPr id="34" name="Picture 33" descr="A blue silhouette of a person's head&#10;&#10;Description automatically generated">
              <a:extLst>
                <a:ext uri="{FF2B5EF4-FFF2-40B4-BE49-F238E27FC236}">
                  <a16:creationId xmlns:a16="http://schemas.microsoft.com/office/drawing/2014/main" id="{8FDBBB91-6708-06C8-1F07-04F49FF63E14}"/>
                </a:ext>
              </a:extLst>
            </p:cNvPr>
            <p:cNvPicPr>
              <a:picLocks noChangeAspect="1"/>
            </p:cNvPicPr>
            <p:nvPr/>
          </p:nvPicPr>
          <p:blipFill>
            <a:blip r:embed="rId10" cstate="screen">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11274519" y="2568127"/>
              <a:ext cx="374761" cy="557470"/>
            </a:xfrm>
            <a:prstGeom prst="rect">
              <a:avLst/>
            </a:prstGeom>
            <a:effectLst>
              <a:glow rad="88900">
                <a:schemeClr val="bg1">
                  <a:alpha val="40000"/>
                </a:schemeClr>
              </a:glow>
            </a:effectLst>
          </p:spPr>
        </p:pic>
        <p:sp>
          <p:nvSpPr>
            <p:cNvPr id="38" name="TextBox 37">
              <a:extLst>
                <a:ext uri="{FF2B5EF4-FFF2-40B4-BE49-F238E27FC236}">
                  <a16:creationId xmlns:a16="http://schemas.microsoft.com/office/drawing/2014/main" id="{98E29F5D-DB73-712D-9A4C-BE870740E581}"/>
                </a:ext>
              </a:extLst>
            </p:cNvPr>
            <p:cNvSpPr txBox="1"/>
            <p:nvPr/>
          </p:nvSpPr>
          <p:spPr>
            <a:xfrm>
              <a:off x="11235645" y="2588665"/>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B</a:t>
              </a:r>
            </a:p>
          </p:txBody>
        </p:sp>
      </p:grpSp>
      <p:grpSp>
        <p:nvGrpSpPr>
          <p:cNvPr id="43" name="Group 42">
            <a:extLst>
              <a:ext uri="{FF2B5EF4-FFF2-40B4-BE49-F238E27FC236}">
                <a16:creationId xmlns:a16="http://schemas.microsoft.com/office/drawing/2014/main" id="{33472E2A-DA72-FC63-38CA-FDE5A6C31905}"/>
              </a:ext>
            </a:extLst>
          </p:cNvPr>
          <p:cNvGrpSpPr/>
          <p:nvPr/>
        </p:nvGrpSpPr>
        <p:grpSpPr>
          <a:xfrm>
            <a:off x="8232731" y="2804158"/>
            <a:ext cx="480251" cy="557470"/>
            <a:chOff x="8082331" y="2756030"/>
            <a:chExt cx="480251" cy="557470"/>
          </a:xfrm>
        </p:grpSpPr>
        <p:pic>
          <p:nvPicPr>
            <p:cNvPr id="36" name="Picture 35" descr="A blue silhouette of a person's head&#10;&#10;Description automatically generated">
              <a:extLst>
                <a:ext uri="{FF2B5EF4-FFF2-40B4-BE49-F238E27FC236}">
                  <a16:creationId xmlns:a16="http://schemas.microsoft.com/office/drawing/2014/main" id="{2698D3F9-AFEA-2DDE-CCAA-E8D516174180}"/>
                </a:ext>
              </a:extLst>
            </p:cNvPr>
            <p:cNvPicPr>
              <a:picLocks noChangeAspect="1"/>
            </p:cNvPicPr>
            <p:nvPr/>
          </p:nvPicPr>
          <p:blipFill>
            <a:blip r:embed="rId10" cstate="screen">
              <a:duotone>
                <a:schemeClr val="accent5">
                  <a:shade val="45000"/>
                  <a:satMod val="135000"/>
                </a:schemeClr>
                <a:prstClr val="white"/>
              </a:duotone>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8117034" y="2756030"/>
              <a:ext cx="374761" cy="557470"/>
            </a:xfrm>
            <a:prstGeom prst="rect">
              <a:avLst/>
            </a:prstGeom>
            <a:effectLst>
              <a:glow rad="88900">
                <a:schemeClr val="bg1">
                  <a:alpha val="40000"/>
                </a:schemeClr>
              </a:glow>
            </a:effectLst>
          </p:spPr>
        </p:pic>
        <p:sp>
          <p:nvSpPr>
            <p:cNvPr id="39" name="TextBox 38">
              <a:extLst>
                <a:ext uri="{FF2B5EF4-FFF2-40B4-BE49-F238E27FC236}">
                  <a16:creationId xmlns:a16="http://schemas.microsoft.com/office/drawing/2014/main" id="{5B9910E6-A623-DCA2-E07C-182A761B5D9E}"/>
                </a:ext>
              </a:extLst>
            </p:cNvPr>
            <p:cNvSpPr txBox="1"/>
            <p:nvPr/>
          </p:nvSpPr>
          <p:spPr>
            <a:xfrm>
              <a:off x="8082331" y="2772854"/>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B</a:t>
              </a:r>
            </a:p>
          </p:txBody>
        </p:sp>
      </p:grpSp>
      <p:grpSp>
        <p:nvGrpSpPr>
          <p:cNvPr id="41" name="Group 40">
            <a:extLst>
              <a:ext uri="{FF2B5EF4-FFF2-40B4-BE49-F238E27FC236}">
                <a16:creationId xmlns:a16="http://schemas.microsoft.com/office/drawing/2014/main" id="{5BA41E16-C769-8F7D-0027-49CEF74D79C8}"/>
              </a:ext>
            </a:extLst>
          </p:cNvPr>
          <p:cNvGrpSpPr/>
          <p:nvPr/>
        </p:nvGrpSpPr>
        <p:grpSpPr>
          <a:xfrm>
            <a:off x="6145671" y="2604789"/>
            <a:ext cx="480251" cy="556339"/>
            <a:chOff x="6169735" y="2568693"/>
            <a:chExt cx="480251" cy="556339"/>
          </a:xfrm>
        </p:grpSpPr>
        <p:pic>
          <p:nvPicPr>
            <p:cNvPr id="35" name="Picture 34" descr="A blue silhouette of a person's head&#10;&#10;Description automatically generated">
              <a:extLst>
                <a:ext uri="{FF2B5EF4-FFF2-40B4-BE49-F238E27FC236}">
                  <a16:creationId xmlns:a16="http://schemas.microsoft.com/office/drawing/2014/main" id="{272139C2-BFE5-A0F6-E423-EF38EEA42B68}"/>
                </a:ext>
              </a:extLst>
            </p:cNvPr>
            <p:cNvPicPr>
              <a:picLocks noChangeAspect="1"/>
            </p:cNvPicPr>
            <p:nvPr/>
          </p:nvPicPr>
          <p:blipFill>
            <a:blip r:embed="rId10" cstate="screen">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6222861" y="2568693"/>
              <a:ext cx="374001" cy="556339"/>
            </a:xfrm>
            <a:prstGeom prst="rect">
              <a:avLst/>
            </a:prstGeom>
            <a:effectLst>
              <a:glow rad="88900">
                <a:schemeClr val="bg1">
                  <a:alpha val="40000"/>
                </a:schemeClr>
              </a:glow>
            </a:effectLst>
          </p:spPr>
        </p:pic>
        <p:sp>
          <p:nvSpPr>
            <p:cNvPr id="40" name="TextBox 39">
              <a:extLst>
                <a:ext uri="{FF2B5EF4-FFF2-40B4-BE49-F238E27FC236}">
                  <a16:creationId xmlns:a16="http://schemas.microsoft.com/office/drawing/2014/main" id="{40BEC4D3-681B-7CDD-53A1-5A77A2165505}"/>
                </a:ext>
              </a:extLst>
            </p:cNvPr>
            <p:cNvSpPr txBox="1"/>
            <p:nvPr/>
          </p:nvSpPr>
          <p:spPr>
            <a:xfrm>
              <a:off x="6169735" y="2576633"/>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a:t>
              </a:r>
            </a:p>
          </p:txBody>
        </p:sp>
      </p:grpSp>
      <p:pic>
        <p:nvPicPr>
          <p:cNvPr id="47" name="Picture 46">
            <a:extLst>
              <a:ext uri="{FF2B5EF4-FFF2-40B4-BE49-F238E27FC236}">
                <a16:creationId xmlns:a16="http://schemas.microsoft.com/office/drawing/2014/main" id="{E52B9AF5-609B-05DE-55C7-684F0BAAECDB}"/>
              </a:ext>
            </a:extLst>
          </p:cNvPr>
          <p:cNvPicPr>
            <a:picLocks noChangeAspect="1"/>
          </p:cNvPicPr>
          <p:nvPr/>
        </p:nvPicPr>
        <p:blipFill>
          <a:blip r:embed="rId12" cstate="screen">
            <a:grayscl/>
            <a:alphaModFix amt="20000"/>
            <a:extLst>
              <a:ext uri="{28A0092B-C50C-407E-A947-70E740481C1C}">
                <a14:useLocalDpi xmlns:a14="http://schemas.microsoft.com/office/drawing/2010/main"/>
              </a:ext>
            </a:extLst>
          </a:blip>
          <a:srcRect/>
          <a:stretch/>
        </p:blipFill>
        <p:spPr>
          <a:xfrm>
            <a:off x="7950910" y="5272682"/>
            <a:ext cx="852032" cy="929253"/>
          </a:xfrm>
          <a:prstGeom prst="rect">
            <a:avLst/>
          </a:prstGeom>
        </p:spPr>
      </p:pic>
      <p:pic>
        <p:nvPicPr>
          <p:cNvPr id="48" name="Picture 47">
            <a:extLst>
              <a:ext uri="{FF2B5EF4-FFF2-40B4-BE49-F238E27FC236}">
                <a16:creationId xmlns:a16="http://schemas.microsoft.com/office/drawing/2014/main" id="{F220BEC3-E13F-4C10-D409-46A0DE9319F2}"/>
              </a:ext>
            </a:extLst>
          </p:cNvPr>
          <p:cNvPicPr>
            <a:picLocks noChangeAspect="1"/>
          </p:cNvPicPr>
          <p:nvPr/>
        </p:nvPicPr>
        <p:blipFill>
          <a:blip r:embed="rId12" cstate="screen">
            <a:grayscl/>
            <a:alphaModFix amt="20000"/>
            <a:extLst>
              <a:ext uri="{28A0092B-C50C-407E-A947-70E740481C1C}">
                <a14:useLocalDpi xmlns:a14="http://schemas.microsoft.com/office/drawing/2010/main"/>
              </a:ext>
            </a:extLst>
          </a:blip>
          <a:srcRect/>
          <a:stretch/>
        </p:blipFill>
        <p:spPr>
          <a:xfrm>
            <a:off x="9031826" y="5245359"/>
            <a:ext cx="852032" cy="929253"/>
          </a:xfrm>
          <a:prstGeom prst="rect">
            <a:avLst/>
          </a:prstGeom>
        </p:spPr>
      </p:pic>
    </p:spTree>
    <p:extLst>
      <p:ext uri="{BB962C8B-B14F-4D97-AF65-F5344CB8AC3E}">
        <p14:creationId xmlns:p14="http://schemas.microsoft.com/office/powerpoint/2010/main" val="36607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fade">
                                      <p:cBhvr>
                                        <p:cTn id="13" dur="500"/>
                                        <p:tgtEl>
                                          <p:spTgt spid="2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xEl>
                                              <p:pRg st="3" end="3"/>
                                            </p:txEl>
                                          </p:spTgt>
                                        </p:tgtEl>
                                        <p:attrNameLst>
                                          <p:attrName>style.visibility</p:attrName>
                                        </p:attrNameLst>
                                      </p:cBhvr>
                                      <p:to>
                                        <p:strVal val="visible"/>
                                      </p:to>
                                    </p:set>
                                    <p:animEffect transition="in" filter="fade">
                                      <p:cBhvr>
                                        <p:cTn id="16" dur="500"/>
                                        <p:tgtEl>
                                          <p:spTgt spid="2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animEffect transition="in" filter="fade">
                                      <p:cBhvr>
                                        <p:cTn id="19" dur="500"/>
                                        <p:tgtEl>
                                          <p:spTgt spid="2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xEl>
                                              <p:pRg st="5" end="5"/>
                                            </p:txEl>
                                          </p:spTgt>
                                        </p:tgtEl>
                                        <p:attrNameLst>
                                          <p:attrName>style.visibility</p:attrName>
                                        </p:attrNameLst>
                                      </p:cBhvr>
                                      <p:to>
                                        <p:strVal val="visible"/>
                                      </p:to>
                                    </p:set>
                                    <p:animEffect transition="in" filter="fade">
                                      <p:cBhvr>
                                        <p:cTn id="22" dur="500"/>
                                        <p:tgtEl>
                                          <p:spTgt spid="2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5" grpId="0" animBg="1"/>
      <p:bldP spid="20" grpId="0" animBg="1"/>
      <p:bldP spid="21" grpId="0"/>
      <p:bldP spid="2" grpId="0" animBg="1"/>
      <p:bldP spid="3" grpId="0"/>
      <p:bldP spid="4" grpId="0"/>
      <p:bldP spid="5" grpId="0"/>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Discussion</a:t>
            </a:r>
            <a:endParaRPr lang="en-US" dirty="0">
              <a:solidFill>
                <a:srgbClr val="013D54"/>
              </a:solidFill>
            </a:endParaRPr>
          </a:p>
        </p:txBody>
      </p:sp>
      <p:sp>
        <p:nvSpPr>
          <p:cNvPr id="2" name="Slide Number Placeholder 26">
            <a:extLst>
              <a:ext uri="{FF2B5EF4-FFF2-40B4-BE49-F238E27FC236}">
                <a16:creationId xmlns:a16="http://schemas.microsoft.com/office/drawing/2014/main" id="{7560839A-8CB1-7904-7DE9-00B77A9606FE}"/>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31</a:t>
            </a:fld>
            <a:endParaRPr lang="en-US" dirty="0"/>
          </a:p>
        </p:txBody>
      </p:sp>
      <p:sp>
        <p:nvSpPr>
          <p:cNvPr id="3" name="TextBox 2">
            <a:extLst>
              <a:ext uri="{FF2B5EF4-FFF2-40B4-BE49-F238E27FC236}">
                <a16:creationId xmlns:a16="http://schemas.microsoft.com/office/drawing/2014/main" id="{F362159B-DFFA-2489-56E1-37D28F9C7F9B}"/>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2497679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Short Break</a:t>
            </a:r>
            <a:endParaRPr lang="en-US" dirty="0">
              <a:solidFill>
                <a:srgbClr val="013D54"/>
              </a:solidFill>
            </a:endParaRPr>
          </a:p>
        </p:txBody>
      </p:sp>
      <p:sp>
        <p:nvSpPr>
          <p:cNvPr id="2" name="TextBox 1">
            <a:extLst>
              <a:ext uri="{FF2B5EF4-FFF2-40B4-BE49-F238E27FC236}">
                <a16:creationId xmlns:a16="http://schemas.microsoft.com/office/drawing/2014/main" id="{392D08F0-4A69-40C7-1447-F5BF5C3FD69B}"/>
              </a:ext>
            </a:extLst>
          </p:cNvPr>
          <p:cNvSpPr txBox="1"/>
          <p:nvPr/>
        </p:nvSpPr>
        <p:spPr>
          <a:xfrm>
            <a:off x="4288103" y="2484411"/>
            <a:ext cx="5427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We’ll take a</a:t>
            </a:r>
          </a:p>
        </p:txBody>
      </p:sp>
      <p:sp>
        <p:nvSpPr>
          <p:cNvPr id="3" name="Slide Number Placeholder 26">
            <a:extLst>
              <a:ext uri="{FF2B5EF4-FFF2-40B4-BE49-F238E27FC236}">
                <a16:creationId xmlns:a16="http://schemas.microsoft.com/office/drawing/2014/main" id="{ED59263C-2E39-20D7-7911-D57C5C4D96E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32</a:t>
            </a:fld>
            <a:endParaRPr lang="en-US" dirty="0"/>
          </a:p>
        </p:txBody>
      </p:sp>
      <p:sp>
        <p:nvSpPr>
          <p:cNvPr id="4" name="TextBox 3">
            <a:extLst>
              <a:ext uri="{FF2B5EF4-FFF2-40B4-BE49-F238E27FC236}">
                <a16:creationId xmlns:a16="http://schemas.microsoft.com/office/drawing/2014/main" id="{2556F34D-389C-CE42-5632-16A3075711AF}"/>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3386353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85001A8-9C32-39E1-F9D6-73B573C93665}"/>
              </a:ext>
            </a:extLst>
          </p:cNvPr>
          <p:cNvSpPr/>
          <p:nvPr/>
        </p:nvSpPr>
        <p:spPr>
          <a:xfrm>
            <a:off x="7474857" y="4875649"/>
            <a:ext cx="4423992" cy="160748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A3DE4F-521A-F091-1A71-0C852C16B0EA}"/>
              </a:ext>
            </a:extLst>
          </p:cNvPr>
          <p:cNvSpPr txBox="1"/>
          <p:nvPr/>
        </p:nvSpPr>
        <p:spPr>
          <a:xfrm>
            <a:off x="7647640" y="5056695"/>
            <a:ext cx="4295000" cy="1243417"/>
          </a:xfrm>
          <a:prstGeom prst="rect">
            <a:avLst/>
          </a:prstGeom>
          <a:noFill/>
        </p:spPr>
        <p:txBody>
          <a:bodyPr wrap="square">
            <a:spAutoFit/>
          </a:bodyPr>
          <a:lstStyle/>
          <a:p>
            <a:pPr marL="365760" marR="0" lvl="0" indent="-36576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400" b="0" i="0" u="none" strike="noStrike" kern="1200" cap="none" spc="30" normalizeH="0" baseline="0" noProof="0" dirty="0">
                <a:ln>
                  <a:noFill/>
                </a:ln>
                <a:solidFill>
                  <a:prstClr val="white">
                    <a:lumMod val="50000"/>
                  </a:prstClr>
                </a:solidFill>
                <a:effectLst/>
                <a:uLnTx/>
                <a:uFillTx/>
                <a:latin typeface="Franklin Gothic Book" panose="020B0503020102020204" pitchFamily="34" charset="0"/>
                <a:ea typeface="+mn-ea"/>
                <a:cs typeface="+mn-cs"/>
              </a:rPr>
              <a:t>Identify Psychological Safety</a:t>
            </a:r>
          </a:p>
          <a:p>
            <a:pPr marL="365760" marR="0" lvl="0" indent="-365760" algn="l" defTabSz="914400" rtl="0" eaLnBrk="1" fontAlgn="auto" latinLnBrk="0" hangingPunct="1">
              <a:lnSpc>
                <a:spcPct val="90000"/>
              </a:lnSpc>
              <a:spcBef>
                <a:spcPts val="600"/>
              </a:spcBef>
              <a:spcAft>
                <a:spcPts val="0"/>
              </a:spcAft>
              <a:buClrTx/>
              <a:buSzTx/>
              <a:buFont typeface="+mj-lt"/>
              <a:buAutoNum type="arabicPeriod"/>
              <a:tabLst/>
              <a:defRPr/>
            </a:pPr>
            <a:r>
              <a:rPr lang="en-US" sz="2400" spc="30" dirty="0">
                <a:solidFill>
                  <a:schemeClr val="bg1">
                    <a:lumMod val="50000"/>
                  </a:schemeClr>
                </a:solidFill>
                <a:latin typeface="Franklin Gothic Book" panose="020B0503020102020204" pitchFamily="34" charset="0"/>
              </a:rPr>
              <a:t>Use SC Tools</a:t>
            </a:r>
          </a:p>
          <a:p>
            <a:pPr marL="365760" marR="0" lvl="0" indent="-36576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400" b="0" i="0" u="none" strike="noStrike" kern="1200" cap="none" spc="30" normalizeH="0" baseline="0" noProof="0" dirty="0">
                <a:ln>
                  <a:noFill/>
                </a:ln>
                <a:solidFill>
                  <a:schemeClr val="bg1">
                    <a:lumMod val="50000"/>
                  </a:schemeClr>
                </a:solidFill>
                <a:effectLst/>
                <a:uLnTx/>
                <a:uFillTx/>
                <a:latin typeface="Franklin Gothic Book" panose="020B0503020102020204" pitchFamily="34" charset="0"/>
                <a:ea typeface="+mn-ea"/>
                <a:cs typeface="+mn-cs"/>
              </a:rPr>
              <a:t>Go Deep &amp; Wide</a:t>
            </a:r>
            <a:endParaRPr kumimoji="0" lang="en-US" sz="2000" b="0" i="0" u="none" strike="noStrike" kern="1200" cap="none" spc="30" normalizeH="0" baseline="0" noProof="0" dirty="0">
              <a:ln>
                <a:noFill/>
              </a:ln>
              <a:solidFill>
                <a:schemeClr val="bg1">
                  <a:lumMod val="50000"/>
                </a:schemeClr>
              </a:solidFill>
              <a:effectLst/>
              <a:uLnTx/>
              <a:uFillTx/>
              <a:latin typeface="Franklin Gothic Book" panose="020B0503020102020204" pitchFamily="34" charset="0"/>
              <a:ea typeface="+mn-ea"/>
              <a:cs typeface="+mn-cs"/>
            </a:endParaRPr>
          </a:p>
        </p:txBody>
      </p:sp>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PART TWO</a:t>
            </a:r>
            <a:endParaRPr lang="en-US" dirty="0">
              <a:solidFill>
                <a:srgbClr val="013D54"/>
              </a:solidFill>
            </a:endParaRPr>
          </a:p>
        </p:txBody>
      </p:sp>
      <p:sp>
        <p:nvSpPr>
          <p:cNvPr id="2" name="TextBox 1">
            <a:extLst>
              <a:ext uri="{FF2B5EF4-FFF2-40B4-BE49-F238E27FC236}">
                <a16:creationId xmlns:a16="http://schemas.microsoft.com/office/drawing/2014/main" id="{59727EFF-8715-771B-E680-F0EBBC6630C8}"/>
              </a:ext>
            </a:extLst>
          </p:cNvPr>
          <p:cNvSpPr txBox="1"/>
          <p:nvPr/>
        </p:nvSpPr>
        <p:spPr>
          <a:xfrm>
            <a:off x="4288103" y="2484411"/>
            <a:ext cx="5427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Safe Conversations’ Dialogue Workshop</a:t>
            </a:r>
          </a:p>
        </p:txBody>
      </p:sp>
      <p:sp>
        <p:nvSpPr>
          <p:cNvPr id="6" name="Oval 5">
            <a:extLst>
              <a:ext uri="{FF2B5EF4-FFF2-40B4-BE49-F238E27FC236}">
                <a16:creationId xmlns:a16="http://schemas.microsoft.com/office/drawing/2014/main" id="{1A756FC3-EFC1-D145-A0B2-CBB5B4F953C0}"/>
              </a:ext>
            </a:extLst>
          </p:cNvPr>
          <p:cNvSpPr/>
          <p:nvPr/>
        </p:nvSpPr>
        <p:spPr>
          <a:xfrm>
            <a:off x="4288103" y="4682660"/>
            <a:ext cx="819724" cy="8197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04A2B33-7F78-D8AD-3A12-1276C4FF327F}"/>
              </a:ext>
            </a:extLst>
          </p:cNvPr>
          <p:cNvSpPr/>
          <p:nvPr/>
        </p:nvSpPr>
        <p:spPr>
          <a:xfrm>
            <a:off x="4288103" y="3667970"/>
            <a:ext cx="819724" cy="819724"/>
          </a:xfrm>
          <a:prstGeom prst="ellipse">
            <a:avLst/>
          </a:prstGeom>
          <a:gradFill>
            <a:gsLst>
              <a:gs pos="0">
                <a:srgbClr val="F36D27"/>
              </a:gs>
              <a:gs pos="100000">
                <a:srgbClr val="F7941D"/>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F85F610-6A4F-FC02-2146-B6B036EE4D41}"/>
              </a:ext>
            </a:extLst>
          </p:cNvPr>
          <p:cNvSpPr/>
          <p:nvPr/>
        </p:nvSpPr>
        <p:spPr>
          <a:xfrm>
            <a:off x="5192344" y="3667970"/>
            <a:ext cx="819724" cy="819724"/>
          </a:xfrm>
          <a:prstGeom prst="ellipse">
            <a:avLst/>
          </a:prstGeom>
          <a:gradFill>
            <a:gsLst>
              <a:gs pos="0">
                <a:srgbClr val="FDC632"/>
              </a:gs>
              <a:gs pos="100000">
                <a:srgbClr val="FDC63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3E66756-A047-512F-742B-9856116D964C}"/>
              </a:ext>
            </a:extLst>
          </p:cNvPr>
          <p:cNvSpPr/>
          <p:nvPr/>
        </p:nvSpPr>
        <p:spPr>
          <a:xfrm>
            <a:off x="6096585" y="3667970"/>
            <a:ext cx="819724" cy="819724"/>
          </a:xfrm>
          <a:prstGeom prst="ellipse">
            <a:avLst/>
          </a:prstGeom>
          <a:gradFill>
            <a:gsLst>
              <a:gs pos="0">
                <a:srgbClr val="33B0BB"/>
              </a:gs>
              <a:gs pos="100000">
                <a:srgbClr val="1B798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E721AD5-8709-588A-A6DB-2D173BBCB25A}"/>
              </a:ext>
            </a:extLst>
          </p:cNvPr>
          <p:cNvSpPr/>
          <p:nvPr/>
        </p:nvSpPr>
        <p:spPr>
          <a:xfrm>
            <a:off x="4245848" y="3599358"/>
            <a:ext cx="904241" cy="972642"/>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60B1A5F-4C21-C2AF-45ED-2F9AB4D5237C}"/>
              </a:ext>
            </a:extLst>
          </p:cNvPr>
          <p:cNvSpPr/>
          <p:nvPr/>
        </p:nvSpPr>
        <p:spPr>
          <a:xfrm>
            <a:off x="6061505" y="3568959"/>
            <a:ext cx="904241" cy="972642"/>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6">
            <a:extLst>
              <a:ext uri="{FF2B5EF4-FFF2-40B4-BE49-F238E27FC236}">
                <a16:creationId xmlns:a16="http://schemas.microsoft.com/office/drawing/2014/main" id="{AD2C4CCC-02BE-F1C5-B86F-5AD6ED46D7D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33</a:t>
            </a:fld>
            <a:endParaRPr lang="en-US" dirty="0"/>
          </a:p>
        </p:txBody>
      </p:sp>
      <p:sp>
        <p:nvSpPr>
          <p:cNvPr id="4" name="TextBox 3">
            <a:extLst>
              <a:ext uri="{FF2B5EF4-FFF2-40B4-BE49-F238E27FC236}">
                <a16:creationId xmlns:a16="http://schemas.microsoft.com/office/drawing/2014/main" id="{2388874C-265F-43F6-1F75-FE8D893D1C8A}"/>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
        <p:nvSpPr>
          <p:cNvPr id="15" name="TextBox 14">
            <a:extLst>
              <a:ext uri="{FF2B5EF4-FFF2-40B4-BE49-F238E27FC236}">
                <a16:creationId xmlns:a16="http://schemas.microsoft.com/office/drawing/2014/main" id="{FCACE6CF-D578-335B-CBA8-2F388D7C052E}"/>
              </a:ext>
            </a:extLst>
          </p:cNvPr>
          <p:cNvSpPr txBox="1"/>
          <p:nvPr/>
        </p:nvSpPr>
        <p:spPr>
          <a:xfrm>
            <a:off x="7474857" y="4418820"/>
            <a:ext cx="4339772" cy="461665"/>
          </a:xfrm>
          <a:prstGeom prst="rect">
            <a:avLst/>
          </a:prstGeom>
          <a:noFill/>
        </p:spPr>
        <p:txBody>
          <a:bodyPr wrap="square" rtlCol="0">
            <a:spAutoFit/>
          </a:bodyPr>
          <a:lstStyle/>
          <a:p>
            <a:r>
              <a:rPr lang="en-US" sz="2400" b="1" spc="300" dirty="0">
                <a:solidFill>
                  <a:srgbClr val="FDC632"/>
                </a:solidFill>
                <a:effectLst>
                  <a:outerShdw blurRad="38100" dist="25400" dir="2700000" algn="tl">
                    <a:srgbClr val="000000">
                      <a:alpha val="37000"/>
                    </a:srgbClr>
                  </a:outerShdw>
                </a:effectLst>
                <a:latin typeface="Franklin Gothic Book" panose="020B0503020102020204" pitchFamily="34" charset="0"/>
              </a:rPr>
              <a:t>HOW TO JOURNEY</a:t>
            </a:r>
          </a:p>
        </p:txBody>
      </p:sp>
    </p:spTree>
    <p:extLst>
      <p:ext uri="{BB962C8B-B14F-4D97-AF65-F5344CB8AC3E}">
        <p14:creationId xmlns:p14="http://schemas.microsoft.com/office/powerpoint/2010/main" val="24898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845355" cy="2765807"/>
          </a:xfrm>
        </p:spPr>
        <p:txBody>
          <a:bodyPr anchor="b">
            <a:normAutofit fontScale="90000"/>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Identify Psychological</a:t>
            </a:r>
            <a:b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br>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Safety</a:t>
            </a:r>
            <a:endParaRPr lang="en-US" dirty="0">
              <a:solidFill>
                <a:srgbClr val="013D54"/>
              </a:solidFill>
            </a:endParaRPr>
          </a:p>
        </p:txBody>
      </p:sp>
      <p:sp>
        <p:nvSpPr>
          <p:cNvPr id="2" name="Slide Number Placeholder 26">
            <a:extLst>
              <a:ext uri="{FF2B5EF4-FFF2-40B4-BE49-F238E27FC236}">
                <a16:creationId xmlns:a16="http://schemas.microsoft.com/office/drawing/2014/main" id="{59662040-0766-A8AF-C7BA-D025B09F323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 name="TextBox 2">
            <a:extLst>
              <a:ext uri="{FF2B5EF4-FFF2-40B4-BE49-F238E27FC236}">
                <a16:creationId xmlns:a16="http://schemas.microsoft.com/office/drawing/2014/main" id="{3C37FA6F-80F0-136E-1DEA-CAEB8376B58C}"/>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2930778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ADA06A9-243B-3400-77C7-C77ED6CE1D6E}"/>
              </a:ext>
            </a:extLst>
          </p:cNvPr>
          <p:cNvSpPr/>
          <p:nvPr/>
        </p:nvSpPr>
        <p:spPr>
          <a:xfrm>
            <a:off x="759878" y="2345441"/>
            <a:ext cx="5216545" cy="3033887"/>
          </a:xfrm>
          <a:prstGeom prst="roundRect">
            <a:avLst>
              <a:gd name="adj" fmla="val 33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343628"/>
            <a:ext cx="6438837" cy="648845"/>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Identify Psychological Safety</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48231" y="824513"/>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Important Components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6" name="TextBox 5">
            <a:extLst>
              <a:ext uri="{FF2B5EF4-FFF2-40B4-BE49-F238E27FC236}">
                <a16:creationId xmlns:a16="http://schemas.microsoft.com/office/drawing/2014/main" id="{DFA30389-7F92-EC98-592E-88AB9D424350}"/>
              </a:ext>
            </a:extLst>
          </p:cNvPr>
          <p:cNvSpPr txBox="1">
            <a:spLocks/>
          </p:cNvSpPr>
          <p:nvPr/>
        </p:nvSpPr>
        <p:spPr>
          <a:xfrm>
            <a:off x="1039803" y="2464415"/>
            <a:ext cx="4865627" cy="3529467"/>
          </a:xfrm>
          <a:prstGeom prst="rect">
            <a:avLst/>
          </a:prstGeom>
          <a:noFill/>
        </p:spPr>
        <p:txBody>
          <a:bodyPr wrap="square" rtlCol="0">
            <a:noAutofit/>
          </a:bodyPr>
          <a:lstStyle/>
          <a:p>
            <a:pPr marR="0" lvl="0" algn="l" defTabSz="914400" rtl="0" eaLnBrk="1" fontAlgn="auto" latinLnBrk="0" hangingPunct="1">
              <a:lnSpc>
                <a:spcPct val="90000"/>
              </a:lnSpc>
              <a:spcBef>
                <a:spcPts val="2200"/>
              </a:spcBef>
              <a:spcAft>
                <a:spcPts val="0"/>
              </a:spcAft>
              <a:buClrTx/>
              <a:buSzTx/>
              <a:tabLst/>
              <a:defRPr/>
            </a:pPr>
            <a:r>
              <a:rPr lang="en-US" sz="2800" spc="30" dirty="0">
                <a:solidFill>
                  <a:prstClr val="black">
                    <a:lumMod val="65000"/>
                    <a:lumOff val="35000"/>
                  </a:prstClr>
                </a:solidFill>
                <a:latin typeface="Franklin Gothic Book" panose="020B0503020102020204" pitchFamily="34" charset="0"/>
              </a:rPr>
              <a:t>Working </a:t>
            </a:r>
            <a:r>
              <a:rPr lang="en-US" sz="2800" i="1" spc="30" dirty="0">
                <a:solidFill>
                  <a:prstClr val="black">
                    <a:lumMod val="65000"/>
                    <a:lumOff val="35000"/>
                  </a:prstClr>
                </a:solidFill>
                <a:latin typeface="Franklin Gothic Book" panose="020B0503020102020204" pitchFamily="34" charset="0"/>
              </a:rPr>
              <a:t>against</a:t>
            </a:r>
            <a:r>
              <a:rPr lang="en-US" sz="2800" spc="30" dirty="0">
                <a:solidFill>
                  <a:prstClr val="black">
                    <a:lumMod val="65000"/>
                    <a:lumOff val="35000"/>
                  </a:prstClr>
                </a:solidFill>
                <a:latin typeface="Franklin Gothic Book" panose="020B0503020102020204" pitchFamily="34" charset="0"/>
              </a:rPr>
              <a:t> you…</a:t>
            </a:r>
            <a:endPar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a:p>
            <a:pPr marL="514350" marR="0" lvl="0" indent="-514350" algn="l" defTabSz="914400" rtl="0" eaLnBrk="1" fontAlgn="auto" latinLnBrk="0" hangingPunct="1">
              <a:lnSpc>
                <a:spcPct val="90000"/>
              </a:lnSpc>
              <a:spcBef>
                <a:spcPts val="2200"/>
              </a:spcBef>
              <a:spcAft>
                <a:spcPts val="0"/>
              </a:spcAft>
              <a:buClrTx/>
              <a:buSzTx/>
              <a:buFont typeface="+mj-lt"/>
              <a:buAutoNum type="alphaUcPeriod"/>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Reactive Brains</a:t>
            </a:r>
          </a:p>
          <a:p>
            <a:pPr marL="514350" marR="0" lvl="0" indent="-514350" algn="l" defTabSz="914400" rtl="0" eaLnBrk="1" fontAlgn="auto" latinLnBrk="0" hangingPunct="1">
              <a:lnSpc>
                <a:spcPct val="90000"/>
              </a:lnSpc>
              <a:spcBef>
                <a:spcPts val="2200"/>
              </a:spcBef>
              <a:spcAft>
                <a:spcPts val="0"/>
              </a:spcAft>
              <a:buClrTx/>
              <a:buSzTx/>
              <a:buFont typeface="+mj-lt"/>
              <a:buAutoNum type="alphaUcPeriod"/>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Negativity Bias</a:t>
            </a:r>
          </a:p>
          <a:p>
            <a:pPr marL="514350" marR="0" lvl="0" indent="-514350" algn="l" defTabSz="914400" rtl="0" eaLnBrk="1" fontAlgn="auto" latinLnBrk="0" hangingPunct="1">
              <a:lnSpc>
                <a:spcPct val="90000"/>
              </a:lnSpc>
              <a:spcBef>
                <a:spcPts val="2200"/>
              </a:spcBef>
              <a:spcAft>
                <a:spcPts val="0"/>
              </a:spcAft>
              <a:buClrTx/>
              <a:buSzTx/>
              <a:buFont typeface="+mj-lt"/>
              <a:buAutoNum type="alphaUcPeriod"/>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Objection to Difference</a:t>
            </a:r>
          </a:p>
        </p:txBody>
      </p:sp>
      <p:sp>
        <p:nvSpPr>
          <p:cNvPr id="2" name="Slide Number Placeholder 26">
            <a:extLst>
              <a:ext uri="{FF2B5EF4-FFF2-40B4-BE49-F238E27FC236}">
                <a16:creationId xmlns:a16="http://schemas.microsoft.com/office/drawing/2014/main" id="{123F77EE-5325-F0E2-9039-7242AD4489E7}"/>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E96A89FC-45DE-B0BB-DAF8-4390A916362F}"/>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sp>
        <p:nvSpPr>
          <p:cNvPr id="11" name="TextBox 10">
            <a:extLst>
              <a:ext uri="{FF2B5EF4-FFF2-40B4-BE49-F238E27FC236}">
                <a16:creationId xmlns:a16="http://schemas.microsoft.com/office/drawing/2014/main" id="{D0382C89-62A1-B538-E1A0-4ECA0E555D53}"/>
              </a:ext>
            </a:extLst>
          </p:cNvPr>
          <p:cNvSpPr txBox="1"/>
          <p:nvPr/>
        </p:nvSpPr>
        <p:spPr>
          <a:xfrm>
            <a:off x="759878" y="1822761"/>
            <a:ext cx="6101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rPr>
              <a:t>Psychological Safety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7D7A90E-7081-1A24-BCCE-235BE49A88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8175" y="-97087"/>
            <a:ext cx="3839695" cy="3839695"/>
          </a:xfrm>
          <a:prstGeom prst="ellipse">
            <a:avLst/>
          </a:prstGeom>
        </p:spPr>
      </p:pic>
      <p:pic>
        <p:nvPicPr>
          <p:cNvPr id="5" name="Picture 4">
            <a:extLst>
              <a:ext uri="{FF2B5EF4-FFF2-40B4-BE49-F238E27FC236}">
                <a16:creationId xmlns:a16="http://schemas.microsoft.com/office/drawing/2014/main" id="{03C39907-7DD7-0865-4C45-621284AF2A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8"/>
          <a:stretch/>
        </p:blipFill>
        <p:spPr>
          <a:xfrm>
            <a:off x="7593640" y="3130610"/>
            <a:ext cx="2569052" cy="2569052"/>
          </a:xfrm>
          <a:prstGeom prst="ellipse">
            <a:avLst/>
          </a:prstGeom>
        </p:spPr>
      </p:pic>
    </p:spTree>
    <p:extLst>
      <p:ext uri="{BB962C8B-B14F-4D97-AF65-F5344CB8AC3E}">
        <p14:creationId xmlns:p14="http://schemas.microsoft.com/office/powerpoint/2010/main" val="1818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94D5473-E65A-77A6-7335-E791F2313016}"/>
              </a:ext>
            </a:extLst>
          </p:cNvPr>
          <p:cNvSpPr/>
          <p:nvPr/>
        </p:nvSpPr>
        <p:spPr>
          <a:xfrm>
            <a:off x="5672893" y="-525461"/>
            <a:ext cx="6858000" cy="6858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CC00302-D22D-2082-87A8-34EF21DA1376}"/>
              </a:ext>
            </a:extLst>
          </p:cNvPr>
          <p:cNvSpPr txBox="1">
            <a:spLocks/>
          </p:cNvSpPr>
          <p:nvPr/>
        </p:nvSpPr>
        <p:spPr>
          <a:xfrm>
            <a:off x="773244" y="1590261"/>
            <a:ext cx="4899649" cy="4488356"/>
          </a:xfrm>
          <a:prstGeom prst="rect">
            <a:avLst/>
          </a:prstGeom>
          <a:noFill/>
        </p:spPr>
        <p:txBody>
          <a:bodyPr wrap="square" rtlCol="0">
            <a:noAutofit/>
          </a:bodyPr>
          <a:lstStyle/>
          <a:p>
            <a:pPr marL="236533" marR="0" lvl="0" indent="-236533" algn="l" defTabSz="914377"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1" i="0" u="none" strike="noStrike" kern="1200" cap="none" spc="31" normalizeH="0" baseline="0" noProof="0" dirty="0">
                <a:ln>
                  <a:noFill/>
                </a:ln>
                <a:solidFill>
                  <a:prstClr val="black">
                    <a:lumMod val="65000"/>
                    <a:lumOff val="35000"/>
                  </a:prstClr>
                </a:solidFill>
                <a:effectLst/>
                <a:uLnTx/>
                <a:uFillTx/>
                <a:latin typeface="Avenir Next Demi Bold" panose="020B0503020202020204" pitchFamily="34" charset="0"/>
                <a:ea typeface="+mn-ea"/>
                <a:cs typeface="+mn-cs"/>
              </a:rPr>
              <a:t>Upper Brain</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Conscious thought &amp; action</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Reasoning &amp; Intellect</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Analysis &amp; judgment</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Memory &amp; language</a:t>
            </a:r>
          </a:p>
          <a:p>
            <a:pPr marL="236533" marR="0" lvl="0" indent="-236533"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1" i="0" u="none" strike="noStrike" kern="1200" cap="none" spc="31" normalizeH="0" baseline="0" noProof="0" dirty="0">
                <a:ln>
                  <a:noFill/>
                </a:ln>
                <a:solidFill>
                  <a:prstClr val="black">
                    <a:lumMod val="65000"/>
                    <a:lumOff val="35000"/>
                  </a:prstClr>
                </a:solidFill>
                <a:effectLst/>
                <a:uLnTx/>
                <a:uFillTx/>
                <a:latin typeface="Avenir Next Demi Bold" panose="020B0503020202020204" pitchFamily="34" charset="0"/>
                <a:ea typeface="+mn-ea"/>
                <a:cs typeface="+mn-cs"/>
              </a:rPr>
              <a:t>Gated “Staircase” Between</a:t>
            </a:r>
            <a:r>
              <a:rPr kumimoji="0" lang="en-US" sz="2000" b="0" i="0" u="none" strike="noStrike" kern="1200" cap="none" spc="31" normalizeH="0" baseline="40000" noProof="0" dirty="0">
                <a:ln>
                  <a:noFill/>
                </a:ln>
                <a:solidFill>
                  <a:prstClr val="white">
                    <a:lumMod val="65000"/>
                  </a:prstClr>
                </a:solidFill>
                <a:effectLst/>
                <a:uLnTx/>
                <a:uFillTx/>
                <a:latin typeface="Franklin Gothic Book" panose="020B0503020102020204" pitchFamily="34" charset="0"/>
                <a:ea typeface="+mn-ea"/>
                <a:cs typeface="+mn-cs"/>
              </a:rPr>
              <a:t>6</a:t>
            </a:r>
          </a:p>
          <a:p>
            <a:pPr marL="236533" marR="0" lvl="0" indent="-236533"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1" i="0" u="none" strike="noStrike" kern="1200" cap="none" spc="31" normalizeH="0" baseline="0" noProof="0" dirty="0">
                <a:ln>
                  <a:noFill/>
                </a:ln>
                <a:solidFill>
                  <a:prstClr val="black">
                    <a:lumMod val="65000"/>
                    <a:lumOff val="35000"/>
                  </a:prstClr>
                </a:solidFill>
                <a:effectLst/>
                <a:uLnTx/>
                <a:uFillTx/>
                <a:latin typeface="Avenir Next Demi Bold" panose="020B0503020202020204" pitchFamily="34" charset="0"/>
                <a:ea typeface="+mn-ea"/>
                <a:cs typeface="+mn-cs"/>
              </a:rPr>
              <a:t>Lower Brain</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Fight, Flight, Freeze, Fawn (survival)</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Motor control &amp; coordination</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Sensory processing</a:t>
            </a:r>
          </a:p>
          <a:p>
            <a:pPr marL="693721" marR="0" lvl="1" indent="-236533"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Relay Station</a:t>
            </a:r>
          </a:p>
          <a:p>
            <a:pPr marL="236533" marR="0" lvl="0" indent="-236533"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2000" b="0" i="0" u="none" strike="noStrike" kern="1200" cap="none" spc="31" normalizeH="0" baseline="40000" noProof="0" dirty="0">
              <a:ln>
                <a:noFill/>
              </a:ln>
              <a:solidFill>
                <a:prstClr val="white">
                  <a:lumMod val="65000"/>
                </a:prstClr>
              </a:solidFill>
              <a:effectLst/>
              <a:uLnTx/>
              <a:uFillTx/>
              <a:latin typeface="Franklin Gothic Book" panose="020B0503020102020204" pitchFamily="34" charset="0"/>
              <a:ea typeface="+mn-ea"/>
              <a:cs typeface="+mn-cs"/>
            </a:endParaRPr>
          </a:p>
        </p:txBody>
      </p:sp>
      <p:pic>
        <p:nvPicPr>
          <p:cNvPr id="2" name="Picture 1">
            <a:extLst>
              <a:ext uri="{FF2B5EF4-FFF2-40B4-BE49-F238E27FC236}">
                <a16:creationId xmlns:a16="http://schemas.microsoft.com/office/drawing/2014/main" id="{27922DC0-B35F-6681-3325-97653188D0D4}"/>
              </a:ext>
            </a:extLst>
          </p:cNvPr>
          <p:cNvPicPr>
            <a:picLocks noChangeAspect="1"/>
          </p:cNvPicPr>
          <p:nvPr/>
        </p:nvPicPr>
        <p:blipFill rotWithShape="1">
          <a:blip r:embed="rId3">
            <a:alphaModFix amt="10000"/>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rcRect l="17791" r="1"/>
          <a:stretch/>
        </p:blipFill>
        <p:spPr>
          <a:xfrm>
            <a:off x="10104394" y="868824"/>
            <a:ext cx="2632563" cy="4246493"/>
          </a:xfrm>
          <a:prstGeom prst="rect">
            <a:avLst/>
          </a:prstGeom>
        </p:spPr>
      </p:pic>
      <p:pic>
        <p:nvPicPr>
          <p:cNvPr id="5" name="Picture 4" descr="A blue brain with black background&#10;&#10;Description automatically generated">
            <a:extLst>
              <a:ext uri="{FF2B5EF4-FFF2-40B4-BE49-F238E27FC236}">
                <a16:creationId xmlns:a16="http://schemas.microsoft.com/office/drawing/2014/main" id="{F41F5F3D-0F12-4C55-0C34-F65C1E669F5E}"/>
              </a:ext>
            </a:extLst>
          </p:cNvPr>
          <p:cNvPicPr>
            <a:picLocks noChangeAspect="1"/>
          </p:cNvPicPr>
          <p:nvPr/>
        </p:nvPicPr>
        <p:blipFill>
          <a:blip r:embed="rId5"/>
          <a:stretch>
            <a:fillRect/>
          </a:stretch>
        </p:blipFill>
        <p:spPr>
          <a:xfrm>
            <a:off x="10009915" y="1064799"/>
            <a:ext cx="2452039" cy="2452039"/>
          </a:xfrm>
          <a:prstGeom prst="rect">
            <a:avLst/>
          </a:prstGeom>
        </p:spPr>
      </p:pic>
      <p:sp>
        <p:nvSpPr>
          <p:cNvPr id="21" name="Content Placeholder 14">
            <a:extLst>
              <a:ext uri="{FF2B5EF4-FFF2-40B4-BE49-F238E27FC236}">
                <a16:creationId xmlns:a16="http://schemas.microsoft.com/office/drawing/2014/main" id="{9602ABC9-1679-6959-3D88-1448642B9CB6}"/>
              </a:ext>
            </a:extLst>
          </p:cNvPr>
          <p:cNvSpPr txBox="1">
            <a:spLocks/>
          </p:cNvSpPr>
          <p:nvPr/>
        </p:nvSpPr>
        <p:spPr>
          <a:xfrm>
            <a:off x="7174942" y="1718549"/>
            <a:ext cx="2546300" cy="1134747"/>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0"/>
              </a:spcBef>
              <a:spcAft>
                <a:spcPts val="600"/>
              </a:spcAft>
              <a:buSzTx/>
              <a:buFont typeface="Arial" panose="020B0604020202020204" pitchFamily="34" charset="0"/>
              <a:buNone/>
              <a:defRPr sz="3600" kern="1200">
                <a:solidFill>
                  <a:srgbClr val="023B54"/>
                </a:solidFill>
                <a:latin typeface="Arial"/>
                <a:ea typeface="Arial"/>
                <a:cs typeface="Arial"/>
                <a:sym typeface="Arial"/>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rgbClr val="023B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200" kern="1200">
                <a:solidFill>
                  <a:srgbClr val="023B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023B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rgbClr val="023B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0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Reflective:</a:t>
            </a:r>
            <a:r>
              <a:rPr kumimoji="0" lang="en-US" sz="20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 thinking, creating, evaluating, deciding, deliberate</a:t>
            </a:r>
          </a:p>
        </p:txBody>
      </p:sp>
      <p:sp>
        <p:nvSpPr>
          <p:cNvPr id="22" name="Content Placeholder 14">
            <a:extLst>
              <a:ext uri="{FF2B5EF4-FFF2-40B4-BE49-F238E27FC236}">
                <a16:creationId xmlns:a16="http://schemas.microsoft.com/office/drawing/2014/main" id="{4B440D89-083F-CAEA-AFBD-ED8FA87023E5}"/>
              </a:ext>
            </a:extLst>
          </p:cNvPr>
          <p:cNvSpPr txBox="1"/>
          <p:nvPr/>
        </p:nvSpPr>
        <p:spPr>
          <a:xfrm>
            <a:off x="7147900" y="4197352"/>
            <a:ext cx="2600384" cy="1450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19" rIns="91440" bIns="45719">
            <a:noAutofit/>
          </a:bodyPr>
          <a:lstStyle>
            <a:lvl1pPr defTabSz="1828800">
              <a:lnSpc>
                <a:spcPct val="120000"/>
              </a:lnSpc>
              <a:buFont typeface="Arial"/>
              <a:defRPr sz="3600">
                <a:solidFill>
                  <a:srgbClr val="44546A"/>
                </a:solidFill>
                <a:latin typeface="Arial"/>
                <a:ea typeface="Arial"/>
                <a:cs typeface="Arial"/>
                <a:sym typeface="Arial"/>
              </a:defRPr>
            </a:lvl1pPr>
          </a:lstStyle>
          <a:p>
            <a:pPr marL="0" marR="0" lvl="0" indent="0" algn="l" defTabSz="914377" rtl="0" eaLnBrk="1" fontAlgn="auto" latinLnBrk="0" hangingPunct="1">
              <a:lnSpc>
                <a:spcPct val="120000"/>
              </a:lnSpc>
              <a:spcBef>
                <a:spcPts val="0"/>
              </a:spcBef>
              <a:spcAft>
                <a:spcPts val="0"/>
              </a:spcAft>
              <a:buClrTx/>
              <a:buSzTx/>
              <a:buFont typeface="Arial"/>
              <a:buNone/>
              <a:tabLst/>
              <a:defRPr/>
            </a:pPr>
            <a:r>
              <a:rPr kumimoji="0" sz="20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Reacti</a:t>
            </a:r>
            <a:r>
              <a:rPr kumimoji="0" lang="en-US" sz="20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ve:</a:t>
            </a:r>
            <a:r>
              <a:rPr kumimoji="0" sz="2000" b="1" i="1"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 </a:t>
            </a:r>
            <a:r>
              <a:rPr kumimoji="0" lang="en-US" sz="20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involuntary, </a:t>
            </a:r>
            <a:r>
              <a:rPr kumimoji="0" sz="20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instantaneous</a:t>
            </a:r>
            <a:r>
              <a:rPr kumimoji="0" lang="en-US" sz="20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rPr>
              <a:t>, </a:t>
            </a:r>
            <a:r>
              <a:rPr kumimoji="0" lang="en-US" sz="20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cs typeface="Arial"/>
                <a:sym typeface="Arial"/>
              </a:rPr>
              <a:t>instinctive, rapid</a:t>
            </a:r>
            <a:endParaRPr kumimoji="0" sz="20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a:sym typeface="Arial"/>
            </a:endParaRPr>
          </a:p>
        </p:txBody>
      </p:sp>
      <p:cxnSp>
        <p:nvCxnSpPr>
          <p:cNvPr id="24" name="Straight Connector 23">
            <a:extLst>
              <a:ext uri="{FF2B5EF4-FFF2-40B4-BE49-F238E27FC236}">
                <a16:creationId xmlns:a16="http://schemas.microsoft.com/office/drawing/2014/main" id="{77C2C373-EA23-F66F-36F9-011E70894808}"/>
              </a:ext>
            </a:extLst>
          </p:cNvPr>
          <p:cNvCxnSpPr>
            <a:cxnSpLocks/>
            <a:stCxn id="23" idx="3"/>
          </p:cNvCxnSpPr>
          <p:nvPr/>
        </p:nvCxnSpPr>
        <p:spPr>
          <a:xfrm flipV="1">
            <a:off x="9748284" y="2503488"/>
            <a:ext cx="1658811" cy="1371191"/>
          </a:xfrm>
          <a:prstGeom prst="line">
            <a:avLst/>
          </a:prstGeom>
          <a:ln w="57150">
            <a:solidFill>
              <a:srgbClr val="F7941D"/>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A503C9-E08E-AE55-56A2-E0DFDA4AC4D4}"/>
              </a:ext>
            </a:extLst>
          </p:cNvPr>
          <p:cNvCxnSpPr>
            <a:cxnSpLocks/>
            <a:stCxn id="25" idx="3"/>
          </p:cNvCxnSpPr>
          <p:nvPr/>
        </p:nvCxnSpPr>
        <p:spPr>
          <a:xfrm>
            <a:off x="9664787" y="1422641"/>
            <a:ext cx="1361308" cy="525461"/>
          </a:xfrm>
          <a:prstGeom prst="line">
            <a:avLst/>
          </a:prstGeom>
          <a:solidFill>
            <a:srgbClr val="3BC1CA"/>
          </a:solidFill>
          <a:ln w="57150">
            <a:solidFill>
              <a:srgbClr val="3BC1CA"/>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EDBB7E9-5764-98E4-3133-6EF056944CE4}"/>
              </a:ext>
            </a:extLst>
          </p:cNvPr>
          <p:cNvGrpSpPr/>
          <p:nvPr/>
        </p:nvGrpSpPr>
        <p:grpSpPr>
          <a:xfrm>
            <a:off x="7147900" y="1105140"/>
            <a:ext cx="2516887" cy="635001"/>
            <a:chOff x="6618355" y="1630602"/>
            <a:chExt cx="2516887" cy="635001"/>
          </a:xfrm>
        </p:grpSpPr>
        <p:sp>
          <p:nvSpPr>
            <p:cNvPr id="25" name="Higher Brain">
              <a:extLst>
                <a:ext uri="{FF2B5EF4-FFF2-40B4-BE49-F238E27FC236}">
                  <a16:creationId xmlns:a16="http://schemas.microsoft.com/office/drawing/2014/main" id="{ED97C59F-7840-F41A-FA55-291EACFCCCE4}"/>
                </a:ext>
              </a:extLst>
            </p:cNvPr>
            <p:cNvSpPr/>
            <p:nvPr/>
          </p:nvSpPr>
          <p:spPr>
            <a:xfrm>
              <a:off x="6618355" y="1630602"/>
              <a:ext cx="2516887" cy="635001"/>
            </a:xfrm>
            <a:prstGeom prst="rect">
              <a:avLst/>
            </a:prstGeom>
            <a:solidFill>
              <a:srgbClr val="3BC1CA"/>
            </a:solidFill>
            <a:ln w="12700">
              <a:solidFill>
                <a:srgbClr val="3BC1CA"/>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a:defRPr sz="5000">
                  <a:solidFill>
                    <a:srgbClr val="FFFFFF"/>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Upper</a:t>
              </a:r>
              <a:r>
                <a:rPr kumimoji="0" sz="26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Brain</a:t>
              </a:r>
            </a:p>
          </p:txBody>
        </p:sp>
        <p:grpSp>
          <p:nvGrpSpPr>
            <p:cNvPr id="30" name="Group 29">
              <a:extLst>
                <a:ext uri="{FF2B5EF4-FFF2-40B4-BE49-F238E27FC236}">
                  <a16:creationId xmlns:a16="http://schemas.microsoft.com/office/drawing/2014/main" id="{7AF1706A-2FF7-17B4-FECC-841267E2B50D}"/>
                </a:ext>
              </a:extLst>
            </p:cNvPr>
            <p:cNvGrpSpPr/>
            <p:nvPr/>
          </p:nvGrpSpPr>
          <p:grpSpPr>
            <a:xfrm>
              <a:off x="8478577" y="1674382"/>
              <a:ext cx="525849" cy="525849"/>
              <a:chOff x="8686863" y="275274"/>
              <a:chExt cx="525849" cy="525849"/>
            </a:xfrm>
          </p:grpSpPr>
          <p:sp>
            <p:nvSpPr>
              <p:cNvPr id="31" name="Oval 30">
                <a:extLst>
                  <a:ext uri="{FF2B5EF4-FFF2-40B4-BE49-F238E27FC236}">
                    <a16:creationId xmlns:a16="http://schemas.microsoft.com/office/drawing/2014/main" id="{281891F9-E356-973D-20BC-9DCBCB444ED7}"/>
                  </a:ext>
                </a:extLst>
              </p:cNvPr>
              <p:cNvSpPr/>
              <p:nvPr/>
            </p:nvSpPr>
            <p:spPr>
              <a:xfrm>
                <a:off x="8686863" y="275274"/>
                <a:ext cx="525849" cy="5258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blue bird with black outline&#10;&#10;Description automatically generated">
                <a:extLst>
                  <a:ext uri="{FF2B5EF4-FFF2-40B4-BE49-F238E27FC236}">
                    <a16:creationId xmlns:a16="http://schemas.microsoft.com/office/drawing/2014/main" id="{4343B4D5-27D1-9906-4075-AC81806DA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8241" y="356363"/>
                <a:ext cx="229570" cy="381958"/>
              </a:xfrm>
              <a:prstGeom prst="rect">
                <a:avLst/>
              </a:prstGeom>
            </p:spPr>
          </p:pic>
        </p:grpSp>
      </p:grpSp>
      <p:grpSp>
        <p:nvGrpSpPr>
          <p:cNvPr id="33" name="Group 32">
            <a:extLst>
              <a:ext uri="{FF2B5EF4-FFF2-40B4-BE49-F238E27FC236}">
                <a16:creationId xmlns:a16="http://schemas.microsoft.com/office/drawing/2014/main" id="{4605CB30-E50D-E92D-D249-937AC65F408F}"/>
              </a:ext>
            </a:extLst>
          </p:cNvPr>
          <p:cNvGrpSpPr/>
          <p:nvPr/>
        </p:nvGrpSpPr>
        <p:grpSpPr>
          <a:xfrm>
            <a:off x="5758247" y="1266546"/>
            <a:ext cx="1553443" cy="2879547"/>
            <a:chOff x="5456692" y="505760"/>
            <a:chExt cx="1553443" cy="2879547"/>
          </a:xfrm>
        </p:grpSpPr>
        <p:pic>
          <p:nvPicPr>
            <p:cNvPr id="34" name="Picture 33">
              <a:extLst>
                <a:ext uri="{FF2B5EF4-FFF2-40B4-BE49-F238E27FC236}">
                  <a16:creationId xmlns:a16="http://schemas.microsoft.com/office/drawing/2014/main" id="{E5D1A65B-BB94-3AE1-6F9F-6D610CFDF64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456692" y="505760"/>
              <a:ext cx="1553443" cy="2879547"/>
            </a:xfrm>
            <a:prstGeom prst="rect">
              <a:avLst/>
            </a:prstGeom>
          </p:spPr>
        </p:pic>
        <p:pic>
          <p:nvPicPr>
            <p:cNvPr id="35" name="Picture 34">
              <a:extLst>
                <a:ext uri="{FF2B5EF4-FFF2-40B4-BE49-F238E27FC236}">
                  <a16:creationId xmlns:a16="http://schemas.microsoft.com/office/drawing/2014/main" id="{1011C91F-9A1E-026B-79B0-1EC9B261CF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99" b="78450" l="21188" r="67813">
                          <a14:foregroundMark x1="20313" y1="8140" x2="67250" y2="45349"/>
                          <a14:foregroundMark x1="67250" y1="45349" x2="66625" y2="73488"/>
                          <a14:foregroundMark x1="66625" y1="73488" x2="63896" y2="75933"/>
                          <a14:foregroundMark x1="63438" y1="38062" x2="63438" y2="38062"/>
                          <a14:foregroundMark x1="63438" y1="36899" x2="62875" y2="39302"/>
                          <a14:foregroundMark x1="63000" y1="35969" x2="64188" y2="34341"/>
                          <a14:foregroundMark x1="67813" y1="41860" x2="67813" y2="78527"/>
                          <a14:foregroundMark x1="65750" y1="71783" x2="64938" y2="60620"/>
                          <a14:foregroundMark x1="64938" y1="60620" x2="65500" y2="71783"/>
                          <a14:foregroundMark x1="67063" y1="54884" x2="65500" y2="54419"/>
                          <a14:foregroundMark x1="21188" y1="6899" x2="60188" y2="38992"/>
                          <a14:foregroundMark x1="60188" y1="38992" x2="60563" y2="38992"/>
                          <a14:backgroundMark x1="58562" y1="45969" x2="58375" y2="80000"/>
                          <a14:backgroundMark x1="61687" y1="78372" x2="62125" y2="81860"/>
                          <a14:backgroundMark x1="62563" y1="75581" x2="61687" y2="80620"/>
                        </a14:backgroundRemoval>
                      </a14:imgEffect>
                    </a14:imgLayer>
                  </a14:imgProps>
                </a:ext>
              </a:extLst>
            </a:blip>
            <a:srcRect l="15873" t="1844" r="29009" b="16958"/>
            <a:stretch/>
          </p:blipFill>
          <p:spPr>
            <a:xfrm>
              <a:off x="5477241" y="1864744"/>
              <a:ext cx="1196064" cy="875575"/>
            </a:xfrm>
            <a:prstGeom prst="rect">
              <a:avLst/>
            </a:prstGeom>
            <a:scene3d>
              <a:camera prst="orthographicFront">
                <a:rot lat="0" lon="1200000" rev="0"/>
              </a:camera>
              <a:lightRig rig="threePt" dir="t"/>
            </a:scene3d>
          </p:spPr>
        </p:pic>
      </p:grpSp>
      <p:sp>
        <p:nvSpPr>
          <p:cNvPr id="6" name="Title 5">
            <a:extLst>
              <a:ext uri="{FF2B5EF4-FFF2-40B4-BE49-F238E27FC236}">
                <a16:creationId xmlns:a16="http://schemas.microsoft.com/office/drawing/2014/main" id="{ED3498EE-27BF-15BB-1F37-F35A2E03248B}"/>
              </a:ext>
            </a:extLst>
          </p:cNvPr>
          <p:cNvSpPr>
            <a:spLocks noGrp="1"/>
          </p:cNvSpPr>
          <p:nvPr>
            <p:ph type="title"/>
          </p:nvPr>
        </p:nvSpPr>
        <p:spPr>
          <a:xfrm>
            <a:off x="787400" y="456406"/>
            <a:ext cx="10515600" cy="525462"/>
          </a:xfrm>
        </p:spPr>
        <p:txBody>
          <a:bodyPr/>
          <a:lstStyle/>
          <a:p>
            <a:r>
              <a:rPr lang="en-US" dirty="0"/>
              <a:t>The Communication Challenge</a:t>
            </a:r>
          </a:p>
        </p:txBody>
      </p:sp>
      <p:sp>
        <p:nvSpPr>
          <p:cNvPr id="9" name="Text Placeholder 8">
            <a:extLst>
              <a:ext uri="{FF2B5EF4-FFF2-40B4-BE49-F238E27FC236}">
                <a16:creationId xmlns:a16="http://schemas.microsoft.com/office/drawing/2014/main" id="{DCEDDDDA-9CFF-50AD-221E-5D8CE980A598}"/>
              </a:ext>
            </a:extLst>
          </p:cNvPr>
          <p:cNvSpPr>
            <a:spLocks noGrp="1"/>
          </p:cNvSpPr>
          <p:nvPr>
            <p:ph type="body" sz="quarter" idx="13"/>
          </p:nvPr>
        </p:nvSpPr>
        <p:spPr>
          <a:xfrm>
            <a:off x="825501" y="924060"/>
            <a:ext cx="10477500" cy="525461"/>
          </a:xfrm>
        </p:spPr>
        <p:txBody>
          <a:bodyPr/>
          <a:lstStyle/>
          <a:p>
            <a:r>
              <a:rPr lang="en-US" dirty="0"/>
              <a:t>Reactive Brains</a:t>
            </a:r>
          </a:p>
        </p:txBody>
      </p:sp>
      <p:grpSp>
        <p:nvGrpSpPr>
          <p:cNvPr id="8" name="Group 7">
            <a:extLst>
              <a:ext uri="{FF2B5EF4-FFF2-40B4-BE49-F238E27FC236}">
                <a16:creationId xmlns:a16="http://schemas.microsoft.com/office/drawing/2014/main" id="{0D7A3B5C-52B8-AD01-6AB6-4ADC6E8C130A}"/>
              </a:ext>
            </a:extLst>
          </p:cNvPr>
          <p:cNvGrpSpPr/>
          <p:nvPr/>
        </p:nvGrpSpPr>
        <p:grpSpPr>
          <a:xfrm>
            <a:off x="7147900" y="3557178"/>
            <a:ext cx="2600384" cy="635001"/>
            <a:chOff x="6618355" y="4082640"/>
            <a:chExt cx="2600384" cy="635001"/>
          </a:xfrm>
        </p:grpSpPr>
        <p:sp>
          <p:nvSpPr>
            <p:cNvPr id="23" name="Lower Brain">
              <a:extLst>
                <a:ext uri="{FF2B5EF4-FFF2-40B4-BE49-F238E27FC236}">
                  <a16:creationId xmlns:a16="http://schemas.microsoft.com/office/drawing/2014/main" id="{5EC4D802-437B-E00F-1779-CAD9D2143E6C}"/>
                </a:ext>
              </a:extLst>
            </p:cNvPr>
            <p:cNvSpPr/>
            <p:nvPr/>
          </p:nvSpPr>
          <p:spPr>
            <a:xfrm>
              <a:off x="6618355" y="4082640"/>
              <a:ext cx="2600384" cy="635001"/>
            </a:xfrm>
            <a:prstGeom prst="rect">
              <a:avLst/>
            </a:prstGeom>
            <a:solidFill>
              <a:srgbClr val="F7941D"/>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5000">
                  <a:solidFill>
                    <a:srgbClr val="FFFFFF"/>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a:t>
              </a:r>
              <a:r>
                <a:rPr kumimoji="0" sz="26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Lower Brain</a:t>
              </a:r>
            </a:p>
          </p:txBody>
        </p:sp>
        <p:grpSp>
          <p:nvGrpSpPr>
            <p:cNvPr id="27" name="Group 26">
              <a:extLst>
                <a:ext uri="{FF2B5EF4-FFF2-40B4-BE49-F238E27FC236}">
                  <a16:creationId xmlns:a16="http://schemas.microsoft.com/office/drawing/2014/main" id="{3A695015-1BB7-26C0-DB3D-350420709797}"/>
                </a:ext>
              </a:extLst>
            </p:cNvPr>
            <p:cNvGrpSpPr/>
            <p:nvPr/>
          </p:nvGrpSpPr>
          <p:grpSpPr>
            <a:xfrm>
              <a:off x="8514835" y="4137215"/>
              <a:ext cx="525849" cy="525849"/>
              <a:chOff x="8476788" y="3094098"/>
              <a:chExt cx="525849" cy="525849"/>
            </a:xfrm>
          </p:grpSpPr>
          <p:sp>
            <p:nvSpPr>
              <p:cNvPr id="28" name="Oval 27">
                <a:extLst>
                  <a:ext uri="{FF2B5EF4-FFF2-40B4-BE49-F238E27FC236}">
                    <a16:creationId xmlns:a16="http://schemas.microsoft.com/office/drawing/2014/main" id="{BADAA8B8-3AFA-AA3A-F4D3-74DF83ABE466}"/>
                  </a:ext>
                </a:extLst>
              </p:cNvPr>
              <p:cNvSpPr/>
              <p:nvPr/>
            </p:nvSpPr>
            <p:spPr>
              <a:xfrm>
                <a:off x="8476788" y="3094098"/>
                <a:ext cx="525849" cy="5258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A yellow lizard with black background&#10;&#10;Description automatically generated">
                <a:extLst>
                  <a:ext uri="{FF2B5EF4-FFF2-40B4-BE49-F238E27FC236}">
                    <a16:creationId xmlns:a16="http://schemas.microsoft.com/office/drawing/2014/main" id="{105DFFFF-58B2-826F-09C2-B2C0B9AD2E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4424">
                <a:off x="8542210" y="3188152"/>
                <a:ext cx="382221" cy="371098"/>
              </a:xfrm>
              <a:prstGeom prst="rect">
                <a:avLst/>
              </a:prstGeom>
            </p:spPr>
          </p:pic>
        </p:grpSp>
      </p:grpSp>
      <p:pic>
        <p:nvPicPr>
          <p:cNvPr id="10" name="Picture 9">
            <a:extLst>
              <a:ext uri="{FF2B5EF4-FFF2-40B4-BE49-F238E27FC236}">
                <a16:creationId xmlns:a16="http://schemas.microsoft.com/office/drawing/2014/main" id="{76F61F76-D5B2-DC39-7EDA-B126FCA543A8}"/>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3064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childTnLst>
                          </p:cTn>
                        </p:par>
                        <p:par>
                          <p:cTn id="14" fill="hold">
                            <p:stCondLst>
                              <p:cond delay="2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200"/>
                                        <p:tgtEl>
                                          <p:spTgt spid="26"/>
                                        </p:tgtEl>
                                      </p:cBhvr>
                                    </p:animEffect>
                                  </p:childTnLst>
                                </p:cTn>
                              </p:par>
                            </p:childTnLst>
                          </p:cTn>
                        </p:par>
                        <p:par>
                          <p:cTn id="21" fill="hold">
                            <p:stCondLst>
                              <p:cond delay="4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00"/>
                                        <p:tgtEl>
                                          <p:spTgt spid="22"/>
                                        </p:tgtEl>
                                      </p:cBhvr>
                                    </p:animEffect>
                                  </p:childTnLst>
                                </p:cTn>
                              </p:par>
                            </p:childTnLst>
                          </p:cTn>
                        </p:par>
                        <p:par>
                          <p:cTn id="33" fill="hold">
                            <p:stCondLst>
                              <p:cond delay="200"/>
                            </p:stCondLst>
                            <p:childTnLst>
                              <p:par>
                                <p:cTn id="34" presetID="10" presetClass="entr" presetSubtype="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
                                        <p:tgtEl>
                                          <p:spTgt spid="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200"/>
                                        <p:tgtEl>
                                          <p:spTgt spid="3">
                                            <p:txEl>
                                              <p:pRg st="7" end="7"/>
                                            </p:txEl>
                                          </p:spTgt>
                                        </p:tgtEl>
                                      </p:cBhvr>
                                    </p:animEffect>
                                  </p:childTnLst>
                                </p:cTn>
                              </p:par>
                            </p:childTnLst>
                          </p:cTn>
                        </p:par>
                        <p:par>
                          <p:cTn id="40" fill="hold">
                            <p:stCondLst>
                              <p:cond delay="400"/>
                            </p:stCondLst>
                            <p:childTnLst>
                              <p:par>
                                <p:cTn id="41" presetID="10" presetClass="entr" presetSubtype="0" fill="hold"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00"/>
                                        <p:tgtEl>
                                          <p:spTgt spid="3">
                                            <p:txEl>
                                              <p:pRg st="8" end="8"/>
                                            </p:txEl>
                                          </p:spTgt>
                                        </p:tgtEl>
                                      </p:cBhvr>
                                    </p:animEffect>
                                  </p:childTnLst>
                                </p:cTn>
                              </p:par>
                            </p:childTnLst>
                          </p:cTn>
                        </p:par>
                        <p:par>
                          <p:cTn id="44" fill="hold">
                            <p:stCondLst>
                              <p:cond delay="600"/>
                            </p:stCondLst>
                            <p:childTnLst>
                              <p:par>
                                <p:cTn id="45" presetID="10" presetClass="entr" presetSubtype="0" fill="hold"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200"/>
                                        <p:tgtEl>
                                          <p:spTgt spid="3">
                                            <p:txEl>
                                              <p:pRg st="9" end="9"/>
                                            </p:txEl>
                                          </p:spTgt>
                                        </p:tgtEl>
                                      </p:cBhvr>
                                    </p:animEffect>
                                  </p:childTnLst>
                                </p:cTn>
                              </p:par>
                            </p:childTnLst>
                          </p:cTn>
                        </p:par>
                        <p:par>
                          <p:cTn id="48" fill="hold">
                            <p:stCondLst>
                              <p:cond delay="800"/>
                            </p:stCondLst>
                            <p:childTnLst>
                              <p:par>
                                <p:cTn id="49" presetID="10" presetClass="entr" presetSubtype="0" fill="hold"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2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00"/>
                                        <p:tgtEl>
                                          <p:spTgt spid="21"/>
                                        </p:tgtEl>
                                      </p:cBhvr>
                                    </p:animEffect>
                                  </p:childTnLst>
                                </p:cTn>
                              </p:par>
                            </p:childTnLst>
                          </p:cTn>
                        </p:par>
                        <p:par>
                          <p:cTn id="57" fill="hold">
                            <p:stCondLst>
                              <p:cond delay="200"/>
                            </p:stCondLst>
                            <p:childTnLst>
                              <p:par>
                                <p:cTn id="58" presetID="10" presetClass="entr" presetSubtype="0" fill="hold" nodeType="after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Effect transition="in" filter="fade">
                                      <p:cBhvr>
                                        <p:cTn id="60" dur="200"/>
                                        <p:tgtEl>
                                          <p:spTgt spid="3">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fade">
                                      <p:cBhvr>
                                        <p:cTn id="63" dur="200"/>
                                        <p:tgtEl>
                                          <p:spTgt spid="3">
                                            <p:txEl>
                                              <p:pRg st="1" end="1"/>
                                            </p:txEl>
                                          </p:spTgt>
                                        </p:tgtEl>
                                      </p:cBhvr>
                                    </p:animEffect>
                                  </p:childTnLst>
                                </p:cTn>
                              </p:par>
                            </p:childTnLst>
                          </p:cTn>
                        </p:par>
                        <p:par>
                          <p:cTn id="64" fill="hold">
                            <p:stCondLst>
                              <p:cond delay="400"/>
                            </p:stCondLst>
                            <p:childTnLst>
                              <p:par>
                                <p:cTn id="65" presetID="10" presetClass="entr" presetSubtype="0" fill="hold" nodeType="after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Effect transition="in" filter="fade">
                                      <p:cBhvr>
                                        <p:cTn id="67" dur="200"/>
                                        <p:tgtEl>
                                          <p:spTgt spid="3">
                                            <p:txEl>
                                              <p:pRg st="2" end="2"/>
                                            </p:txEl>
                                          </p:spTgt>
                                        </p:tgtEl>
                                      </p:cBhvr>
                                    </p:animEffect>
                                  </p:childTnLst>
                                </p:cTn>
                              </p:par>
                            </p:childTnLst>
                          </p:cTn>
                        </p:par>
                        <p:par>
                          <p:cTn id="68" fill="hold">
                            <p:stCondLst>
                              <p:cond delay="600"/>
                            </p:stCondLst>
                            <p:childTnLst>
                              <p:par>
                                <p:cTn id="69" presetID="10" presetClass="entr" presetSubtype="0" fill="hold" nodeType="afterEffect">
                                  <p:stCondLst>
                                    <p:cond delay="0"/>
                                  </p:stCondLst>
                                  <p:childTnLst>
                                    <p:set>
                                      <p:cBhvr>
                                        <p:cTn id="70" dur="1" fill="hold">
                                          <p:stCondLst>
                                            <p:cond delay="0"/>
                                          </p:stCondLst>
                                        </p:cTn>
                                        <p:tgtEl>
                                          <p:spTgt spid="3">
                                            <p:txEl>
                                              <p:pRg st="3" end="3"/>
                                            </p:txEl>
                                          </p:spTgt>
                                        </p:tgtEl>
                                        <p:attrNameLst>
                                          <p:attrName>style.visibility</p:attrName>
                                        </p:attrNameLst>
                                      </p:cBhvr>
                                      <p:to>
                                        <p:strVal val="visible"/>
                                      </p:to>
                                    </p:set>
                                    <p:animEffect transition="in" filter="fade">
                                      <p:cBhvr>
                                        <p:cTn id="71" dur="200"/>
                                        <p:tgtEl>
                                          <p:spTgt spid="3">
                                            <p:txEl>
                                              <p:pRg st="3" end="3"/>
                                            </p:txEl>
                                          </p:spTgt>
                                        </p:tgtEl>
                                      </p:cBhvr>
                                    </p:animEffect>
                                  </p:childTnLst>
                                </p:cTn>
                              </p:par>
                            </p:childTnLst>
                          </p:cTn>
                        </p:par>
                        <p:par>
                          <p:cTn id="72" fill="hold">
                            <p:stCondLst>
                              <p:cond delay="800"/>
                            </p:stCondLst>
                            <p:childTnLst>
                              <p:par>
                                <p:cTn id="73" presetID="10" presetClass="entr" presetSubtype="0" fill="hold" nodeType="after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fade">
                                      <p:cBhvr>
                                        <p:cTn id="75" dur="200"/>
                                        <p:tgtEl>
                                          <p:spTgt spid="3">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5" end="5"/>
                                            </p:txEl>
                                          </p:spTgt>
                                        </p:tgtEl>
                                        <p:attrNameLst>
                                          <p:attrName>style.visibility</p:attrName>
                                        </p:attrNameLst>
                                      </p:cBhvr>
                                      <p:to>
                                        <p:strVal val="visible"/>
                                      </p:to>
                                    </p:set>
                                    <p:animEffect transition="in" filter="fade">
                                      <p:cBhvr>
                                        <p:cTn id="80" dur="200"/>
                                        <p:tgtEl>
                                          <p:spTgt spid="3">
                                            <p:txEl>
                                              <p:pRg st="5" end="5"/>
                                            </p:txEl>
                                          </p:spTgt>
                                        </p:tgtEl>
                                      </p:cBhvr>
                                    </p:animEffect>
                                  </p:childTnLst>
                                </p:cTn>
                              </p:par>
                            </p:childTnLst>
                          </p:cTn>
                        </p:par>
                        <p:par>
                          <p:cTn id="81" fill="hold">
                            <p:stCondLst>
                              <p:cond delay="200"/>
                            </p:stCondLst>
                            <p:childTnLst>
                              <p:par>
                                <p:cTn id="82" presetID="10" presetClass="entr" presetSubtype="0" fill="hold"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E8CD96-F251-FD59-85C4-C56AD3E709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4876" y="1703184"/>
            <a:ext cx="1847248" cy="1847248"/>
          </a:xfrm>
          <a:prstGeom prst="ellipse">
            <a:avLst/>
          </a:prstGeom>
        </p:spPr>
      </p:pic>
      <p:pic>
        <p:nvPicPr>
          <p:cNvPr id="7" name="Picture 6">
            <a:extLst>
              <a:ext uri="{FF2B5EF4-FFF2-40B4-BE49-F238E27FC236}">
                <a16:creationId xmlns:a16="http://schemas.microsoft.com/office/drawing/2014/main" id="{28DD176C-F1E3-EC63-5F8F-97048CC185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03230" y="2091343"/>
            <a:ext cx="1836247" cy="1836247"/>
          </a:xfrm>
          <a:prstGeom prst="ellipse">
            <a:avLst/>
          </a:prstGeom>
        </p:spPr>
      </p:pic>
      <p:pic>
        <p:nvPicPr>
          <p:cNvPr id="2" name="Picture 1">
            <a:extLst>
              <a:ext uri="{FF2B5EF4-FFF2-40B4-BE49-F238E27FC236}">
                <a16:creationId xmlns:a16="http://schemas.microsoft.com/office/drawing/2014/main" id="{5104F819-265F-21F8-555E-88EE3B2684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4876" y="3685767"/>
            <a:ext cx="2035045" cy="2005680"/>
          </a:xfrm>
          <a:prstGeom prst="rect">
            <a:avLst/>
          </a:prstGeom>
        </p:spPr>
      </p:pic>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p:txBody>
          <a:bodyPr anchor="b">
            <a:noAutofit/>
          </a:bodyPr>
          <a:lstStyle/>
          <a:p>
            <a:r>
              <a:rPr lang="en-US" dirty="0"/>
              <a:t>Identify Psychological Safety</a:t>
            </a:r>
            <a:endParaRPr lang="en-US" dirty="0">
              <a:solidFill>
                <a:srgbClr val="013D54"/>
              </a:solidFill>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52687" y="907190"/>
            <a:ext cx="4566204"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808285"/>
                </a:solidFill>
                <a:effectLst/>
                <a:uLnTx/>
                <a:uFillTx/>
                <a:latin typeface="Corbel" panose="020B0503020204020204" pitchFamily="34" charset="0"/>
                <a:ea typeface="+mn-ea"/>
                <a:cs typeface="+mn-cs"/>
              </a:rPr>
              <a:t>Negativity bias</a:t>
            </a:r>
          </a:p>
        </p:txBody>
      </p:sp>
      <p:pic>
        <p:nvPicPr>
          <p:cNvPr id="4" name="Picture 3">
            <a:extLst>
              <a:ext uri="{FF2B5EF4-FFF2-40B4-BE49-F238E27FC236}">
                <a16:creationId xmlns:a16="http://schemas.microsoft.com/office/drawing/2014/main" id="{84A9AE7C-68C1-1B8D-2C9B-1681E2C645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92230" y="4216982"/>
            <a:ext cx="1943100" cy="1943100"/>
          </a:xfrm>
          <a:prstGeom prst="ellipse">
            <a:avLst/>
          </a:prstGeom>
        </p:spPr>
      </p:pic>
      <p:sp>
        <p:nvSpPr>
          <p:cNvPr id="5" name="Text Placeholder 4">
            <a:extLst>
              <a:ext uri="{FF2B5EF4-FFF2-40B4-BE49-F238E27FC236}">
                <a16:creationId xmlns:a16="http://schemas.microsoft.com/office/drawing/2014/main" id="{0E339D32-5CC5-C087-6446-B4DBE973EA14}"/>
              </a:ext>
            </a:extLst>
          </p:cNvPr>
          <p:cNvSpPr txBox="1">
            <a:spLocks/>
          </p:cNvSpPr>
          <p:nvPr/>
        </p:nvSpPr>
        <p:spPr>
          <a:xfrm>
            <a:off x="5230425" y="1432652"/>
            <a:ext cx="6754089" cy="4658253"/>
          </a:xfrm>
          <a:prstGeom prst="rect">
            <a:avLst/>
          </a:prstGeom>
        </p:spPr>
        <p:txBody>
          <a:bodyPr vert="horz" lIns="91440" tIns="45720" rIns="91440" bIns="45720" rtlCol="0">
            <a:noAutofit/>
          </a:bodyPr>
          <a:lstStyle>
            <a:lvl1pPr marL="279400" indent="-279400" algn="l" defTabSz="914400" rtl="0" eaLnBrk="1" latinLnBrk="0" hangingPunct="1">
              <a:lnSpc>
                <a:spcPct val="100000"/>
              </a:lnSpc>
              <a:spcBef>
                <a:spcPts val="2800"/>
              </a:spcBef>
              <a:buFont typeface="Arial" panose="020B0604020202020204" pitchFamily="34" charset="0"/>
              <a:buChar char="•"/>
              <a:tabLst/>
              <a:defRPr sz="2600" kern="1200">
                <a:solidFill>
                  <a:srgbClr val="013D54"/>
                </a:solidFill>
                <a:latin typeface="Arial" panose="020B0604020202020204" pitchFamily="34" charset="0"/>
                <a:ea typeface="+mn-ea"/>
                <a:cs typeface="Arial" panose="020B0604020202020204" pitchFamily="34" charset="0"/>
              </a:defRPr>
            </a:lvl1pPr>
            <a:lvl2pPr marL="622300" indent="-279400" algn="l" defTabSz="914400" rtl="0" eaLnBrk="1" latinLnBrk="0" hangingPunct="1">
              <a:lnSpc>
                <a:spcPct val="100000"/>
              </a:lnSpc>
              <a:spcBef>
                <a:spcPts val="500"/>
              </a:spcBef>
              <a:buFont typeface="Arial" panose="020B0604020202020204" pitchFamily="34" charset="0"/>
              <a:buChar char="•"/>
              <a:tabLst/>
              <a:defRPr sz="2300" kern="1200">
                <a:solidFill>
                  <a:srgbClr val="013D54"/>
                </a:solidFill>
                <a:latin typeface="Arial" panose="020B0604020202020204" pitchFamily="34" charset="0"/>
                <a:ea typeface="+mn-ea"/>
                <a:cs typeface="Arial" panose="020B0604020202020204" pitchFamily="34" charset="0"/>
              </a:defRPr>
            </a:lvl2pPr>
            <a:lvl3pPr marL="914400" indent="-292100" algn="l" defTabSz="914400" rtl="0" eaLnBrk="1" latinLnBrk="0" hangingPunct="1">
              <a:lnSpc>
                <a:spcPct val="100000"/>
              </a:lnSpc>
              <a:spcBef>
                <a:spcPts val="500"/>
              </a:spcBef>
              <a:buFont typeface=".Hiragino Kaku Gothic Interface W3"/>
              <a:buChar char="▫"/>
              <a:tabLst/>
              <a:defRPr sz="2000" kern="1200">
                <a:solidFill>
                  <a:srgbClr val="013D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13D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13D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3" marR="0" lvl="0" indent="-236533"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Recognizing differences keyed survival</a:t>
            </a:r>
          </a:p>
          <a:p>
            <a:pPr marL="236533" marR="0" lvl="0" indent="-236533"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Difference = threat = </a:t>
            </a:r>
            <a:r>
              <a:rPr kumimoji="0" lang="en-US" sz="3200" b="1" i="0" u="none" strike="noStrike" kern="1200" cap="none" spc="31" normalizeH="0" baseline="0" noProof="0" dirty="0">
                <a:ln>
                  <a:noFill/>
                </a:ln>
                <a:solidFill>
                  <a:srgbClr val="FF8181"/>
                </a:solidFill>
                <a:effectLst/>
                <a:uLnTx/>
                <a:uFillTx/>
                <a:latin typeface="Franklin Gothic Book" panose="020B0503020102020204" pitchFamily="34" charset="0"/>
                <a:ea typeface="+mn-ea"/>
                <a:cs typeface="Arial" panose="020B0604020202020204" pitchFamily="34" charset="0"/>
              </a:rPr>
              <a:t>UNSAFE</a:t>
            </a:r>
          </a:p>
          <a:p>
            <a:pPr marL="236533" marR="0" lvl="0" indent="-236533"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Negativity bias evolved in ALL of us</a:t>
            </a:r>
          </a:p>
          <a:p>
            <a:pPr marL="236533" marR="0" lvl="0" indent="-236533"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Threat radar for differences</a:t>
            </a:r>
          </a:p>
          <a:p>
            <a:pPr marL="236533" marR="0" lvl="0" indent="-236533"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Constant on alert; generates </a:t>
            </a:r>
            <a:r>
              <a:rPr kumimoji="0" lang="en-US" sz="3200" b="1" i="0" u="none" strike="noStrike" kern="1200" cap="none" spc="31" normalizeH="0" baseline="0" noProof="0" dirty="0">
                <a:ln>
                  <a:noFill/>
                </a:ln>
                <a:solidFill>
                  <a:srgbClr val="FF8181"/>
                </a:solidFill>
                <a:effectLst/>
                <a:uLnTx/>
                <a:uFillTx/>
                <a:latin typeface="Franklin Gothic Book" panose="020B0503020102020204" pitchFamily="34" charset="0"/>
                <a:ea typeface="+mn-ea"/>
                <a:cs typeface="Arial" panose="020B0604020202020204" pitchFamily="34" charset="0"/>
              </a:rPr>
              <a:t>ANXIETY</a:t>
            </a:r>
          </a:p>
          <a:p>
            <a:pPr marL="236533" marR="0" lvl="0" indent="-236533"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Limits our ability to listen and be curious</a:t>
            </a:r>
          </a:p>
          <a:p>
            <a:pPr marL="236533" marR="0" lvl="0" indent="-236533"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Less able to accept difference and connect</a:t>
            </a:r>
          </a:p>
          <a:p>
            <a:pPr marL="236533" marR="0" lvl="0" indent="-236533"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Objection to difference seeds much conflict</a:t>
            </a:r>
          </a:p>
        </p:txBody>
      </p:sp>
      <p:pic>
        <p:nvPicPr>
          <p:cNvPr id="6" name="Picture 5">
            <a:extLst>
              <a:ext uri="{FF2B5EF4-FFF2-40B4-BE49-F238E27FC236}">
                <a16:creationId xmlns:a16="http://schemas.microsoft.com/office/drawing/2014/main" id="{F4283164-24EE-EB2B-2907-660AE915BE6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157764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
                                        <p:tgtEl>
                                          <p:spTgt spid="3"/>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
                                        <p:tgtEl>
                                          <p:spTgt spid="5">
                                            <p:txEl>
                                              <p:pRg st="1" end="1"/>
                                            </p:txEl>
                                          </p:spTgt>
                                        </p:tgtEl>
                                      </p:cBhvr>
                                    </p:animEffect>
                                  </p:childTnLst>
                                </p:cTn>
                              </p:par>
                            </p:childTnLst>
                          </p:cTn>
                        </p:par>
                        <p:par>
                          <p:cTn id="21" fill="hold">
                            <p:stCondLst>
                              <p:cond delay="1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
                                        <p:tgtEl>
                                          <p:spTgt spid="5">
                                            <p:txEl>
                                              <p:pRg st="3" end="3"/>
                                            </p:txEl>
                                          </p:spTgt>
                                        </p:tgtEl>
                                      </p:cBhvr>
                                    </p:animEffect>
                                  </p:childTnLst>
                                </p:cTn>
                              </p:par>
                            </p:childTnLst>
                          </p:cTn>
                        </p:par>
                        <p:par>
                          <p:cTn id="30" fill="hold">
                            <p:stCondLst>
                              <p:cond delay="1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100"/>
                                        <p:tgtEl>
                                          <p:spTgt spid="5">
                                            <p:txEl>
                                              <p:pRg st="4" end="4"/>
                                            </p:txEl>
                                          </p:spTgt>
                                        </p:tgtEl>
                                      </p:cBhvr>
                                    </p:animEffect>
                                  </p:childTnLst>
                                </p:cTn>
                              </p:par>
                            </p:childTnLst>
                          </p:cTn>
                        </p:par>
                        <p:par>
                          <p:cTn id="39" fill="hold">
                            <p:stCondLst>
                              <p:cond delay="100"/>
                            </p:stCondLst>
                            <p:childTnLst>
                              <p:par>
                                <p:cTn id="40" presetID="10" presetClass="entr" presetSubtype="0" fill="hold"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
                                        <p:tgtEl>
                                          <p:spTgt spid="5">
                                            <p:txEl>
                                              <p:pRg st="5" end="5"/>
                                            </p:txEl>
                                          </p:spTgt>
                                        </p:tgtEl>
                                      </p:cBhvr>
                                    </p:animEffect>
                                  </p:childTnLst>
                                </p:cTn>
                              </p:par>
                            </p:childTnLst>
                          </p:cTn>
                        </p:par>
                        <p:par>
                          <p:cTn id="43" fill="hold">
                            <p:stCondLst>
                              <p:cond delay="200"/>
                            </p:stCondLst>
                            <p:childTnLst>
                              <p:par>
                                <p:cTn id="44" presetID="10" presetClass="entr" presetSubtype="0" fill="hold" nodeType="after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100"/>
                                        <p:tgtEl>
                                          <p:spTgt spid="5">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fade">
                                      <p:cBhvr>
                                        <p:cTn id="51" dur="100"/>
                                        <p:tgtEl>
                                          <p:spTgt spid="5">
                                            <p:txEl>
                                              <p:pRg st="7" end="7"/>
                                            </p:txEl>
                                          </p:spTgt>
                                        </p:tgtEl>
                                      </p:cBhvr>
                                    </p:animEffect>
                                  </p:childTnLst>
                                </p:cTn>
                              </p:par>
                            </p:childTnLst>
                          </p:cTn>
                        </p:par>
                        <p:par>
                          <p:cTn id="52" fill="hold">
                            <p:stCondLst>
                              <p:cond delay="100"/>
                            </p:stCondLst>
                            <p:childTnLst>
                              <p:par>
                                <p:cTn id="53" presetID="1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595B03C-E93D-68AC-066D-44A77178DDB2}"/>
              </a:ext>
            </a:extLst>
          </p:cNvPr>
          <p:cNvSpPr/>
          <p:nvPr/>
        </p:nvSpPr>
        <p:spPr>
          <a:xfrm>
            <a:off x="9150193" y="-822062"/>
            <a:ext cx="3073765" cy="30737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DA1BF5-E442-4EFF-6C38-37AFCE74A3E3}"/>
              </a:ext>
            </a:extLst>
          </p:cNvPr>
          <p:cNvSpPr>
            <a:spLocks noGrp="1"/>
          </p:cNvSpPr>
          <p:nvPr>
            <p:ph type="title"/>
          </p:nvPr>
        </p:nvSpPr>
        <p:spPr>
          <a:xfrm>
            <a:off x="805387" y="452090"/>
            <a:ext cx="10515600" cy="525463"/>
          </a:xfrm>
        </p:spPr>
        <p:txBody>
          <a:bodyPr/>
          <a:lstStyle/>
          <a:p>
            <a:r>
              <a:rPr lang="en-US"/>
              <a:t>Identify Psychological Safety</a:t>
            </a:r>
            <a:endParaRPr lang="en-US" dirty="0"/>
          </a:p>
        </p:txBody>
      </p:sp>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3"/>
          </p:nvPr>
        </p:nvSpPr>
        <p:spPr/>
        <p:txBody>
          <a:bodyPr/>
          <a:lstStyle/>
          <a:p>
            <a:r>
              <a:rPr lang="en-US" noProof="0" dirty="0"/>
              <a:t>Objection to difference</a:t>
            </a:r>
            <a:endParaRPr lang="en-US" dirty="0"/>
          </a:p>
        </p:txBody>
      </p:sp>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3" marR="0" lvl="0" indent="-236533"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1"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grpSp>
        <p:nvGrpSpPr>
          <p:cNvPr id="4" name="Group 3">
            <a:extLst>
              <a:ext uri="{FF2B5EF4-FFF2-40B4-BE49-F238E27FC236}">
                <a16:creationId xmlns:a16="http://schemas.microsoft.com/office/drawing/2014/main" id="{F718BF81-D43E-8582-3466-90A63BCF7478}"/>
              </a:ext>
            </a:extLst>
          </p:cNvPr>
          <p:cNvGrpSpPr/>
          <p:nvPr/>
        </p:nvGrpSpPr>
        <p:grpSpPr>
          <a:xfrm>
            <a:off x="5216218" y="4434398"/>
            <a:ext cx="1977391" cy="277000"/>
            <a:chOff x="487451" y="5997627"/>
            <a:chExt cx="1977390" cy="277000"/>
          </a:xfrm>
        </p:grpSpPr>
        <p:sp>
          <p:nvSpPr>
            <p:cNvPr id="6" name="TextBox 5">
              <a:extLst>
                <a:ext uri="{FF2B5EF4-FFF2-40B4-BE49-F238E27FC236}">
                  <a16:creationId xmlns:a16="http://schemas.microsoft.com/office/drawing/2014/main" id="{E2B5C0EB-AE8B-4929-22AC-4FAC8EF7078A}"/>
                </a:ext>
              </a:extLst>
            </p:cNvPr>
            <p:cNvSpPr txBox="1"/>
            <p:nvPr/>
          </p:nvSpPr>
          <p:spPr>
            <a:xfrm>
              <a:off x="487451" y="5997628"/>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flora</a:t>
              </a:r>
            </a:p>
          </p:txBody>
        </p:sp>
        <p:sp>
          <p:nvSpPr>
            <p:cNvPr id="8" name="TextBox 7">
              <a:extLst>
                <a:ext uri="{FF2B5EF4-FFF2-40B4-BE49-F238E27FC236}">
                  <a16:creationId xmlns:a16="http://schemas.microsoft.com/office/drawing/2014/main" id="{E16FC79B-7FBD-5633-8EE4-07496ECD7545}"/>
                </a:ext>
              </a:extLst>
            </p:cNvPr>
            <p:cNvSpPr txBox="1"/>
            <p:nvPr/>
          </p:nvSpPr>
          <p:spPr>
            <a:xfrm>
              <a:off x="1561871" y="5997627"/>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fauna</a:t>
              </a:r>
            </a:p>
          </p:txBody>
        </p:sp>
      </p:grpSp>
      <p:grpSp>
        <p:nvGrpSpPr>
          <p:cNvPr id="10" name="Group 9">
            <a:extLst>
              <a:ext uri="{FF2B5EF4-FFF2-40B4-BE49-F238E27FC236}">
                <a16:creationId xmlns:a16="http://schemas.microsoft.com/office/drawing/2014/main" id="{745F0E6D-7A91-B42C-5CF8-FC4A6D2896EC}"/>
              </a:ext>
            </a:extLst>
          </p:cNvPr>
          <p:cNvGrpSpPr/>
          <p:nvPr/>
        </p:nvGrpSpPr>
        <p:grpSpPr>
          <a:xfrm>
            <a:off x="460364" y="5952281"/>
            <a:ext cx="1900555" cy="276999"/>
            <a:chOff x="5003627" y="4377297"/>
            <a:chExt cx="1900555" cy="276999"/>
          </a:xfrm>
        </p:grpSpPr>
        <p:sp>
          <p:nvSpPr>
            <p:cNvPr id="11" name="TextBox 10">
              <a:extLst>
                <a:ext uri="{FF2B5EF4-FFF2-40B4-BE49-F238E27FC236}">
                  <a16:creationId xmlns:a16="http://schemas.microsoft.com/office/drawing/2014/main" id="{9E1A1A79-64B7-8005-B6A1-5A4A08337CFA}"/>
                </a:ext>
              </a:extLst>
            </p:cNvPr>
            <p:cNvSpPr txBox="1"/>
            <p:nvPr/>
          </p:nvSpPr>
          <p:spPr>
            <a:xfrm>
              <a:off x="5003627" y="4377297"/>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sunlight</a:t>
              </a:r>
            </a:p>
          </p:txBody>
        </p:sp>
        <p:sp>
          <p:nvSpPr>
            <p:cNvPr id="12" name="TextBox 11">
              <a:extLst>
                <a:ext uri="{FF2B5EF4-FFF2-40B4-BE49-F238E27FC236}">
                  <a16:creationId xmlns:a16="http://schemas.microsoft.com/office/drawing/2014/main" id="{D68A6F17-4008-6FB8-9E78-117E737D6B5C}"/>
                </a:ext>
              </a:extLst>
            </p:cNvPr>
            <p:cNvSpPr txBox="1"/>
            <p:nvPr/>
          </p:nvSpPr>
          <p:spPr>
            <a:xfrm>
              <a:off x="6001213" y="4377297"/>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shade</a:t>
              </a:r>
            </a:p>
          </p:txBody>
        </p:sp>
      </p:grpSp>
      <p:grpSp>
        <p:nvGrpSpPr>
          <p:cNvPr id="15" name="Group 14">
            <a:extLst>
              <a:ext uri="{FF2B5EF4-FFF2-40B4-BE49-F238E27FC236}">
                <a16:creationId xmlns:a16="http://schemas.microsoft.com/office/drawing/2014/main" id="{B376C0FB-1878-7BE0-2F08-C7F296D6EB89}"/>
              </a:ext>
            </a:extLst>
          </p:cNvPr>
          <p:cNvGrpSpPr/>
          <p:nvPr/>
        </p:nvGrpSpPr>
        <p:grpSpPr>
          <a:xfrm>
            <a:off x="3037372" y="1421545"/>
            <a:ext cx="1900555" cy="276999"/>
            <a:chOff x="3046355" y="1449518"/>
            <a:chExt cx="1900555" cy="276999"/>
          </a:xfrm>
        </p:grpSpPr>
        <p:sp>
          <p:nvSpPr>
            <p:cNvPr id="16" name="TextBox 15">
              <a:extLst>
                <a:ext uri="{FF2B5EF4-FFF2-40B4-BE49-F238E27FC236}">
                  <a16:creationId xmlns:a16="http://schemas.microsoft.com/office/drawing/2014/main" id="{5B0B4200-95CA-01C0-CC57-676BDB9337F5}"/>
                </a:ext>
              </a:extLst>
            </p:cNvPr>
            <p:cNvSpPr txBox="1"/>
            <p:nvPr/>
          </p:nvSpPr>
          <p:spPr>
            <a:xfrm>
              <a:off x="3046355" y="1449518"/>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moist</a:t>
              </a:r>
            </a:p>
          </p:txBody>
        </p:sp>
        <p:sp>
          <p:nvSpPr>
            <p:cNvPr id="18" name="TextBox 17">
              <a:extLst>
                <a:ext uri="{FF2B5EF4-FFF2-40B4-BE49-F238E27FC236}">
                  <a16:creationId xmlns:a16="http://schemas.microsoft.com/office/drawing/2014/main" id="{5E719CB3-7AA0-7456-AA28-7DDC3D4934EC}"/>
                </a:ext>
              </a:extLst>
            </p:cNvPr>
            <p:cNvSpPr txBox="1"/>
            <p:nvPr/>
          </p:nvSpPr>
          <p:spPr>
            <a:xfrm>
              <a:off x="4043941" y="1449518"/>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arid</a:t>
              </a:r>
            </a:p>
          </p:txBody>
        </p:sp>
      </p:grpSp>
      <p:grpSp>
        <p:nvGrpSpPr>
          <p:cNvPr id="19" name="Group 18">
            <a:extLst>
              <a:ext uri="{FF2B5EF4-FFF2-40B4-BE49-F238E27FC236}">
                <a16:creationId xmlns:a16="http://schemas.microsoft.com/office/drawing/2014/main" id="{3F9BD8D8-5919-F64A-266F-1DE59C972DFA}"/>
              </a:ext>
            </a:extLst>
          </p:cNvPr>
          <p:cNvGrpSpPr/>
          <p:nvPr/>
        </p:nvGrpSpPr>
        <p:grpSpPr>
          <a:xfrm>
            <a:off x="2516672" y="1927505"/>
            <a:ext cx="1900555" cy="276999"/>
            <a:chOff x="2290070" y="1917166"/>
            <a:chExt cx="1900555" cy="276999"/>
          </a:xfrm>
        </p:grpSpPr>
        <p:sp>
          <p:nvSpPr>
            <p:cNvPr id="20" name="TextBox 19">
              <a:extLst>
                <a:ext uri="{FF2B5EF4-FFF2-40B4-BE49-F238E27FC236}">
                  <a16:creationId xmlns:a16="http://schemas.microsoft.com/office/drawing/2014/main" id="{2DD409EC-6DB6-0D9A-80F5-3B3C87C1AED4}"/>
                </a:ext>
              </a:extLst>
            </p:cNvPr>
            <p:cNvSpPr txBox="1"/>
            <p:nvPr/>
          </p:nvSpPr>
          <p:spPr>
            <a:xfrm>
              <a:off x="2290070" y="1917166"/>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indifferent</a:t>
              </a:r>
            </a:p>
          </p:txBody>
        </p:sp>
        <p:sp>
          <p:nvSpPr>
            <p:cNvPr id="21" name="TextBox 20">
              <a:extLst>
                <a:ext uri="{FF2B5EF4-FFF2-40B4-BE49-F238E27FC236}">
                  <a16:creationId xmlns:a16="http://schemas.microsoft.com/office/drawing/2014/main" id="{DC42903A-63C9-EA91-F616-656F5C91CD9B}"/>
                </a:ext>
              </a:extLst>
            </p:cNvPr>
            <p:cNvSpPr txBox="1"/>
            <p:nvPr/>
          </p:nvSpPr>
          <p:spPr>
            <a:xfrm>
              <a:off x="3287656" y="1917166"/>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particular</a:t>
              </a:r>
            </a:p>
          </p:txBody>
        </p:sp>
      </p:grpSp>
      <p:grpSp>
        <p:nvGrpSpPr>
          <p:cNvPr id="22" name="Group 21">
            <a:extLst>
              <a:ext uri="{FF2B5EF4-FFF2-40B4-BE49-F238E27FC236}">
                <a16:creationId xmlns:a16="http://schemas.microsoft.com/office/drawing/2014/main" id="{3096F9FF-3A78-849A-72DE-57D32F72CBC2}"/>
              </a:ext>
            </a:extLst>
          </p:cNvPr>
          <p:cNvGrpSpPr/>
          <p:nvPr/>
        </p:nvGrpSpPr>
        <p:grpSpPr>
          <a:xfrm>
            <a:off x="2673835" y="2433466"/>
            <a:ext cx="1900555" cy="276999"/>
            <a:chOff x="2833093" y="2461726"/>
            <a:chExt cx="1900555" cy="276999"/>
          </a:xfrm>
        </p:grpSpPr>
        <p:sp>
          <p:nvSpPr>
            <p:cNvPr id="23" name="TextBox 22">
              <a:extLst>
                <a:ext uri="{FF2B5EF4-FFF2-40B4-BE49-F238E27FC236}">
                  <a16:creationId xmlns:a16="http://schemas.microsoft.com/office/drawing/2014/main" id="{AB6DE608-6131-4107-DA6D-206B50894DAB}"/>
                </a:ext>
              </a:extLst>
            </p:cNvPr>
            <p:cNvSpPr txBox="1"/>
            <p:nvPr/>
          </p:nvSpPr>
          <p:spPr>
            <a:xfrm>
              <a:off x="2833093" y="2461726"/>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talkative</a:t>
              </a:r>
            </a:p>
          </p:txBody>
        </p:sp>
        <p:sp>
          <p:nvSpPr>
            <p:cNvPr id="24" name="TextBox 23">
              <a:extLst>
                <a:ext uri="{FF2B5EF4-FFF2-40B4-BE49-F238E27FC236}">
                  <a16:creationId xmlns:a16="http://schemas.microsoft.com/office/drawing/2014/main" id="{7702F510-ECD6-524E-F0DF-39BD093A292A}"/>
                </a:ext>
              </a:extLst>
            </p:cNvPr>
            <p:cNvSpPr txBox="1"/>
            <p:nvPr/>
          </p:nvSpPr>
          <p:spPr>
            <a:xfrm>
              <a:off x="3830679" y="2461726"/>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taciturn</a:t>
              </a:r>
            </a:p>
          </p:txBody>
        </p:sp>
      </p:grpSp>
      <p:grpSp>
        <p:nvGrpSpPr>
          <p:cNvPr id="25" name="Group 24">
            <a:extLst>
              <a:ext uri="{FF2B5EF4-FFF2-40B4-BE49-F238E27FC236}">
                <a16:creationId xmlns:a16="http://schemas.microsoft.com/office/drawing/2014/main" id="{392A333C-7C85-B2A3-D83B-8E8674CF5A91}"/>
              </a:ext>
            </a:extLst>
          </p:cNvPr>
          <p:cNvGrpSpPr/>
          <p:nvPr/>
        </p:nvGrpSpPr>
        <p:grpSpPr>
          <a:xfrm>
            <a:off x="2263307" y="2939426"/>
            <a:ext cx="1900555" cy="276999"/>
            <a:chOff x="2247257" y="3030354"/>
            <a:chExt cx="1900555" cy="276999"/>
          </a:xfrm>
        </p:grpSpPr>
        <p:sp>
          <p:nvSpPr>
            <p:cNvPr id="26" name="TextBox 25">
              <a:extLst>
                <a:ext uri="{FF2B5EF4-FFF2-40B4-BE49-F238E27FC236}">
                  <a16:creationId xmlns:a16="http://schemas.microsoft.com/office/drawing/2014/main" id="{449CCE7F-418D-B30D-4C44-C5A3BAFD9D03}"/>
                </a:ext>
              </a:extLst>
            </p:cNvPr>
            <p:cNvSpPr txBox="1"/>
            <p:nvPr/>
          </p:nvSpPr>
          <p:spPr>
            <a:xfrm>
              <a:off x="2247257" y="3030354"/>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wet</a:t>
              </a:r>
            </a:p>
          </p:txBody>
        </p:sp>
        <p:sp>
          <p:nvSpPr>
            <p:cNvPr id="27" name="TextBox 26">
              <a:extLst>
                <a:ext uri="{FF2B5EF4-FFF2-40B4-BE49-F238E27FC236}">
                  <a16:creationId xmlns:a16="http://schemas.microsoft.com/office/drawing/2014/main" id="{DB104979-2233-B3B8-DF48-F9BA40F1A976}"/>
                </a:ext>
              </a:extLst>
            </p:cNvPr>
            <p:cNvSpPr txBox="1"/>
            <p:nvPr/>
          </p:nvSpPr>
          <p:spPr>
            <a:xfrm>
              <a:off x="3244843" y="3030354"/>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dry</a:t>
              </a:r>
            </a:p>
          </p:txBody>
        </p:sp>
      </p:grpSp>
      <p:grpSp>
        <p:nvGrpSpPr>
          <p:cNvPr id="28" name="Group 27">
            <a:extLst>
              <a:ext uri="{FF2B5EF4-FFF2-40B4-BE49-F238E27FC236}">
                <a16:creationId xmlns:a16="http://schemas.microsoft.com/office/drawing/2014/main" id="{1223C6E5-C3CE-8F50-12F3-C0F9C345A4C0}"/>
              </a:ext>
            </a:extLst>
          </p:cNvPr>
          <p:cNvGrpSpPr/>
          <p:nvPr/>
        </p:nvGrpSpPr>
        <p:grpSpPr>
          <a:xfrm>
            <a:off x="2635099" y="3928446"/>
            <a:ext cx="1900555" cy="276999"/>
            <a:chOff x="2741196" y="3922934"/>
            <a:chExt cx="1900555" cy="276999"/>
          </a:xfrm>
        </p:grpSpPr>
        <p:sp>
          <p:nvSpPr>
            <p:cNvPr id="29" name="TextBox 28">
              <a:extLst>
                <a:ext uri="{FF2B5EF4-FFF2-40B4-BE49-F238E27FC236}">
                  <a16:creationId xmlns:a16="http://schemas.microsoft.com/office/drawing/2014/main" id="{9532DADC-68A3-8F82-0744-5E174644995C}"/>
                </a:ext>
              </a:extLst>
            </p:cNvPr>
            <p:cNvSpPr txBox="1"/>
            <p:nvPr/>
          </p:nvSpPr>
          <p:spPr>
            <a:xfrm>
              <a:off x="2741196" y="3922934"/>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visual</a:t>
              </a:r>
            </a:p>
          </p:txBody>
        </p:sp>
        <p:sp>
          <p:nvSpPr>
            <p:cNvPr id="30" name="TextBox 29">
              <a:extLst>
                <a:ext uri="{FF2B5EF4-FFF2-40B4-BE49-F238E27FC236}">
                  <a16:creationId xmlns:a16="http://schemas.microsoft.com/office/drawing/2014/main" id="{7FA6B77D-2399-7DD1-6019-CDCE55699759}"/>
                </a:ext>
              </a:extLst>
            </p:cNvPr>
            <p:cNvSpPr txBox="1"/>
            <p:nvPr/>
          </p:nvSpPr>
          <p:spPr>
            <a:xfrm>
              <a:off x="3738782" y="3922934"/>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auditory</a:t>
              </a:r>
            </a:p>
          </p:txBody>
        </p:sp>
      </p:grpSp>
      <p:grpSp>
        <p:nvGrpSpPr>
          <p:cNvPr id="31" name="Group 30">
            <a:extLst>
              <a:ext uri="{FF2B5EF4-FFF2-40B4-BE49-F238E27FC236}">
                <a16:creationId xmlns:a16="http://schemas.microsoft.com/office/drawing/2014/main" id="{AB673D28-DB28-DB64-B6E6-52652642C88E}"/>
              </a:ext>
            </a:extLst>
          </p:cNvPr>
          <p:cNvGrpSpPr/>
          <p:nvPr/>
        </p:nvGrpSpPr>
        <p:grpSpPr>
          <a:xfrm>
            <a:off x="2483197" y="5460563"/>
            <a:ext cx="1900555" cy="276999"/>
            <a:chOff x="2516064" y="4353912"/>
            <a:chExt cx="1900555" cy="276999"/>
          </a:xfrm>
        </p:grpSpPr>
        <p:sp>
          <p:nvSpPr>
            <p:cNvPr id="32" name="TextBox 31">
              <a:extLst>
                <a:ext uri="{FF2B5EF4-FFF2-40B4-BE49-F238E27FC236}">
                  <a16:creationId xmlns:a16="http://schemas.microsoft.com/office/drawing/2014/main" id="{BC367D29-D705-BFC1-EF24-3EE1A314F1B3}"/>
                </a:ext>
              </a:extLst>
            </p:cNvPr>
            <p:cNvSpPr txBox="1"/>
            <p:nvPr/>
          </p:nvSpPr>
          <p:spPr>
            <a:xfrm>
              <a:off x="2516064" y="4353912"/>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brave</a:t>
              </a:r>
            </a:p>
          </p:txBody>
        </p:sp>
        <p:sp>
          <p:nvSpPr>
            <p:cNvPr id="33" name="TextBox 32">
              <a:extLst>
                <a:ext uri="{FF2B5EF4-FFF2-40B4-BE49-F238E27FC236}">
                  <a16:creationId xmlns:a16="http://schemas.microsoft.com/office/drawing/2014/main" id="{43A3BFF1-810A-E663-BCB6-83F0654A4097}"/>
                </a:ext>
              </a:extLst>
            </p:cNvPr>
            <p:cNvSpPr txBox="1"/>
            <p:nvPr/>
          </p:nvSpPr>
          <p:spPr>
            <a:xfrm>
              <a:off x="3513650" y="4353912"/>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cowardly</a:t>
              </a:r>
            </a:p>
          </p:txBody>
        </p:sp>
      </p:grpSp>
      <p:grpSp>
        <p:nvGrpSpPr>
          <p:cNvPr id="34" name="Group 33">
            <a:extLst>
              <a:ext uri="{FF2B5EF4-FFF2-40B4-BE49-F238E27FC236}">
                <a16:creationId xmlns:a16="http://schemas.microsoft.com/office/drawing/2014/main" id="{8DD6AE46-E598-CFEF-661D-24EFACE32684}"/>
              </a:ext>
            </a:extLst>
          </p:cNvPr>
          <p:cNvGrpSpPr/>
          <p:nvPr/>
        </p:nvGrpSpPr>
        <p:grpSpPr>
          <a:xfrm>
            <a:off x="2752160" y="4940363"/>
            <a:ext cx="1900555" cy="276999"/>
            <a:chOff x="2836170" y="4792579"/>
            <a:chExt cx="1900555" cy="276999"/>
          </a:xfrm>
        </p:grpSpPr>
        <p:sp>
          <p:nvSpPr>
            <p:cNvPr id="35" name="TextBox 34">
              <a:extLst>
                <a:ext uri="{FF2B5EF4-FFF2-40B4-BE49-F238E27FC236}">
                  <a16:creationId xmlns:a16="http://schemas.microsoft.com/office/drawing/2014/main" id="{6E2B15E5-1D50-1444-D47C-E8F8307BFEB2}"/>
                </a:ext>
              </a:extLst>
            </p:cNvPr>
            <p:cNvSpPr txBox="1"/>
            <p:nvPr/>
          </p:nvSpPr>
          <p:spPr>
            <a:xfrm>
              <a:off x="2836170" y="4792579"/>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poor</a:t>
              </a:r>
            </a:p>
          </p:txBody>
        </p:sp>
        <p:sp>
          <p:nvSpPr>
            <p:cNvPr id="36" name="TextBox 35">
              <a:extLst>
                <a:ext uri="{FF2B5EF4-FFF2-40B4-BE49-F238E27FC236}">
                  <a16:creationId xmlns:a16="http://schemas.microsoft.com/office/drawing/2014/main" id="{D722EC14-4C95-39F9-54B6-8D99ED3E7E49}"/>
                </a:ext>
              </a:extLst>
            </p:cNvPr>
            <p:cNvSpPr txBox="1"/>
            <p:nvPr/>
          </p:nvSpPr>
          <p:spPr>
            <a:xfrm>
              <a:off x="3833756" y="4792579"/>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rich</a:t>
              </a:r>
            </a:p>
          </p:txBody>
        </p:sp>
      </p:grpSp>
      <p:grpSp>
        <p:nvGrpSpPr>
          <p:cNvPr id="37" name="Group 36">
            <a:extLst>
              <a:ext uri="{FF2B5EF4-FFF2-40B4-BE49-F238E27FC236}">
                <a16:creationId xmlns:a16="http://schemas.microsoft.com/office/drawing/2014/main" id="{C98FE086-AD7A-7BAB-D415-4DC110F0ADDD}"/>
              </a:ext>
            </a:extLst>
          </p:cNvPr>
          <p:cNvGrpSpPr/>
          <p:nvPr/>
        </p:nvGrpSpPr>
        <p:grpSpPr>
          <a:xfrm>
            <a:off x="2906086" y="4450626"/>
            <a:ext cx="1972311" cy="276999"/>
            <a:chOff x="2340870" y="5349757"/>
            <a:chExt cx="1972310" cy="277000"/>
          </a:xfrm>
        </p:grpSpPr>
        <p:sp>
          <p:nvSpPr>
            <p:cNvPr id="38" name="TextBox 37">
              <a:extLst>
                <a:ext uri="{FF2B5EF4-FFF2-40B4-BE49-F238E27FC236}">
                  <a16:creationId xmlns:a16="http://schemas.microsoft.com/office/drawing/2014/main" id="{BD4D1F13-C2C1-CD75-485C-377073627ECC}"/>
                </a:ext>
              </a:extLst>
            </p:cNvPr>
            <p:cNvSpPr txBox="1"/>
            <p:nvPr/>
          </p:nvSpPr>
          <p:spPr>
            <a:xfrm>
              <a:off x="2340870" y="5349757"/>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considerate</a:t>
              </a:r>
            </a:p>
          </p:txBody>
        </p:sp>
        <p:sp>
          <p:nvSpPr>
            <p:cNvPr id="39" name="TextBox 38">
              <a:extLst>
                <a:ext uri="{FF2B5EF4-FFF2-40B4-BE49-F238E27FC236}">
                  <a16:creationId xmlns:a16="http://schemas.microsoft.com/office/drawing/2014/main" id="{5BDD5A76-97D4-8DFB-638C-C2FBB89E3AC5}"/>
                </a:ext>
              </a:extLst>
            </p:cNvPr>
            <p:cNvSpPr txBox="1"/>
            <p:nvPr/>
          </p:nvSpPr>
          <p:spPr>
            <a:xfrm>
              <a:off x="3410210" y="5349757"/>
              <a:ext cx="902970" cy="277000"/>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rude</a:t>
              </a:r>
            </a:p>
          </p:txBody>
        </p:sp>
      </p:grpSp>
      <p:grpSp>
        <p:nvGrpSpPr>
          <p:cNvPr id="40" name="Group 39">
            <a:extLst>
              <a:ext uri="{FF2B5EF4-FFF2-40B4-BE49-F238E27FC236}">
                <a16:creationId xmlns:a16="http://schemas.microsoft.com/office/drawing/2014/main" id="{7C76BCD9-1CE6-76CC-348D-C1543A3D6C05}"/>
              </a:ext>
            </a:extLst>
          </p:cNvPr>
          <p:cNvGrpSpPr/>
          <p:nvPr/>
        </p:nvGrpSpPr>
        <p:grpSpPr>
          <a:xfrm>
            <a:off x="2921059" y="5952286"/>
            <a:ext cx="2068831" cy="276999"/>
            <a:chOff x="2908910" y="5906934"/>
            <a:chExt cx="2068830" cy="276999"/>
          </a:xfrm>
        </p:grpSpPr>
        <p:sp>
          <p:nvSpPr>
            <p:cNvPr id="41" name="TextBox 40">
              <a:extLst>
                <a:ext uri="{FF2B5EF4-FFF2-40B4-BE49-F238E27FC236}">
                  <a16:creationId xmlns:a16="http://schemas.microsoft.com/office/drawing/2014/main" id="{8BE47232-7F3F-1363-CAB9-428428C6F655}"/>
                </a:ext>
              </a:extLst>
            </p:cNvPr>
            <p:cNvSpPr txBox="1"/>
            <p:nvPr/>
          </p:nvSpPr>
          <p:spPr>
            <a:xfrm>
              <a:off x="2908910" y="5906934"/>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unicellular</a:t>
              </a:r>
            </a:p>
          </p:txBody>
        </p:sp>
        <p:sp>
          <p:nvSpPr>
            <p:cNvPr id="42" name="TextBox 41">
              <a:extLst>
                <a:ext uri="{FF2B5EF4-FFF2-40B4-BE49-F238E27FC236}">
                  <a16:creationId xmlns:a16="http://schemas.microsoft.com/office/drawing/2014/main" id="{3DADE9D2-2334-D241-621B-56AAA33A39D4}"/>
                </a:ext>
              </a:extLst>
            </p:cNvPr>
            <p:cNvSpPr txBox="1"/>
            <p:nvPr/>
          </p:nvSpPr>
          <p:spPr>
            <a:xfrm>
              <a:off x="3978250" y="5906934"/>
              <a:ext cx="99949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multicellular</a:t>
              </a:r>
            </a:p>
          </p:txBody>
        </p:sp>
      </p:grpSp>
      <p:grpSp>
        <p:nvGrpSpPr>
          <p:cNvPr id="43" name="Group 42">
            <a:extLst>
              <a:ext uri="{FF2B5EF4-FFF2-40B4-BE49-F238E27FC236}">
                <a16:creationId xmlns:a16="http://schemas.microsoft.com/office/drawing/2014/main" id="{AD3D6136-EFD5-7AAB-42FF-ACEE445234C9}"/>
              </a:ext>
            </a:extLst>
          </p:cNvPr>
          <p:cNvGrpSpPr/>
          <p:nvPr/>
        </p:nvGrpSpPr>
        <p:grpSpPr>
          <a:xfrm>
            <a:off x="2750052" y="3445386"/>
            <a:ext cx="1900555" cy="276999"/>
            <a:chOff x="2332817" y="3481370"/>
            <a:chExt cx="1900555" cy="276999"/>
          </a:xfrm>
        </p:grpSpPr>
        <p:sp>
          <p:nvSpPr>
            <p:cNvPr id="44" name="TextBox 43">
              <a:extLst>
                <a:ext uri="{FF2B5EF4-FFF2-40B4-BE49-F238E27FC236}">
                  <a16:creationId xmlns:a16="http://schemas.microsoft.com/office/drawing/2014/main" id="{DE027B52-F198-BD30-F6FC-62B4926BB66C}"/>
                </a:ext>
              </a:extLst>
            </p:cNvPr>
            <p:cNvSpPr txBox="1"/>
            <p:nvPr/>
          </p:nvSpPr>
          <p:spPr>
            <a:xfrm>
              <a:off x="2332817" y="3481370"/>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tolerant</a:t>
              </a:r>
            </a:p>
          </p:txBody>
        </p:sp>
        <p:sp>
          <p:nvSpPr>
            <p:cNvPr id="45" name="TextBox 44">
              <a:extLst>
                <a:ext uri="{FF2B5EF4-FFF2-40B4-BE49-F238E27FC236}">
                  <a16:creationId xmlns:a16="http://schemas.microsoft.com/office/drawing/2014/main" id="{63281124-7D4F-2CDF-9D51-2D5DAB8AF92D}"/>
                </a:ext>
              </a:extLst>
            </p:cNvPr>
            <p:cNvSpPr txBox="1"/>
            <p:nvPr/>
          </p:nvSpPr>
          <p:spPr>
            <a:xfrm>
              <a:off x="3330403" y="3481370"/>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intolerant</a:t>
              </a:r>
            </a:p>
          </p:txBody>
        </p:sp>
      </p:grpSp>
      <p:grpSp>
        <p:nvGrpSpPr>
          <p:cNvPr id="46" name="Group 45">
            <a:extLst>
              <a:ext uri="{FF2B5EF4-FFF2-40B4-BE49-F238E27FC236}">
                <a16:creationId xmlns:a16="http://schemas.microsoft.com/office/drawing/2014/main" id="{09795F20-0E4F-B885-11D9-BF6B407C016C}"/>
              </a:ext>
            </a:extLst>
          </p:cNvPr>
          <p:cNvGrpSpPr/>
          <p:nvPr/>
        </p:nvGrpSpPr>
        <p:grpSpPr>
          <a:xfrm>
            <a:off x="550036" y="1421543"/>
            <a:ext cx="1900555" cy="277002"/>
            <a:chOff x="550035" y="1449515"/>
            <a:chExt cx="1900555" cy="277001"/>
          </a:xfrm>
        </p:grpSpPr>
        <p:sp>
          <p:nvSpPr>
            <p:cNvPr id="47" name="TextBox 46">
              <a:extLst>
                <a:ext uri="{FF2B5EF4-FFF2-40B4-BE49-F238E27FC236}">
                  <a16:creationId xmlns:a16="http://schemas.microsoft.com/office/drawing/2014/main" id="{57F216CB-C8BF-E391-CD46-FB2063C75F8B}"/>
                </a:ext>
              </a:extLst>
            </p:cNvPr>
            <p:cNvSpPr txBox="1"/>
            <p:nvPr/>
          </p:nvSpPr>
          <p:spPr>
            <a:xfrm>
              <a:off x="550035" y="1449518"/>
              <a:ext cx="902969" cy="276998"/>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light</a:t>
              </a:r>
            </a:p>
          </p:txBody>
        </p:sp>
        <p:sp>
          <p:nvSpPr>
            <p:cNvPr id="48" name="TextBox 47">
              <a:extLst>
                <a:ext uri="{FF2B5EF4-FFF2-40B4-BE49-F238E27FC236}">
                  <a16:creationId xmlns:a16="http://schemas.microsoft.com/office/drawing/2014/main" id="{C463DA79-C845-09D5-E06B-964986C73FD0}"/>
                </a:ext>
              </a:extLst>
            </p:cNvPr>
            <p:cNvSpPr txBox="1"/>
            <p:nvPr/>
          </p:nvSpPr>
          <p:spPr>
            <a:xfrm>
              <a:off x="1547621" y="1449515"/>
              <a:ext cx="902969" cy="276998"/>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dark</a:t>
              </a:r>
            </a:p>
          </p:txBody>
        </p:sp>
      </p:grpSp>
      <p:grpSp>
        <p:nvGrpSpPr>
          <p:cNvPr id="49" name="Group 48">
            <a:extLst>
              <a:ext uri="{FF2B5EF4-FFF2-40B4-BE49-F238E27FC236}">
                <a16:creationId xmlns:a16="http://schemas.microsoft.com/office/drawing/2014/main" id="{3A097BB0-0F3F-359D-0317-54478A681F1C}"/>
              </a:ext>
            </a:extLst>
          </p:cNvPr>
          <p:cNvGrpSpPr/>
          <p:nvPr/>
        </p:nvGrpSpPr>
        <p:grpSpPr>
          <a:xfrm>
            <a:off x="-90680" y="1927107"/>
            <a:ext cx="2060575" cy="276999"/>
            <a:chOff x="-90680" y="2006694"/>
            <a:chExt cx="2060575" cy="738665"/>
          </a:xfrm>
        </p:grpSpPr>
        <p:sp>
          <p:nvSpPr>
            <p:cNvPr id="50" name="TextBox 49">
              <a:extLst>
                <a:ext uri="{FF2B5EF4-FFF2-40B4-BE49-F238E27FC236}">
                  <a16:creationId xmlns:a16="http://schemas.microsoft.com/office/drawing/2014/main" id="{603ABAF3-EEFA-1648-4E8F-93B8A8345102}"/>
                </a:ext>
              </a:extLst>
            </p:cNvPr>
            <p:cNvSpPr txBox="1"/>
            <p:nvPr/>
          </p:nvSpPr>
          <p:spPr>
            <a:xfrm>
              <a:off x="-90680" y="2006694"/>
              <a:ext cx="902969" cy="738665"/>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liberal</a:t>
              </a:r>
            </a:p>
          </p:txBody>
        </p:sp>
        <p:sp>
          <p:nvSpPr>
            <p:cNvPr id="51" name="TextBox 50">
              <a:extLst>
                <a:ext uri="{FF2B5EF4-FFF2-40B4-BE49-F238E27FC236}">
                  <a16:creationId xmlns:a16="http://schemas.microsoft.com/office/drawing/2014/main" id="{32111F56-AE9A-7DFC-D9A9-87AF84FD99F2}"/>
                </a:ext>
              </a:extLst>
            </p:cNvPr>
            <p:cNvSpPr txBox="1"/>
            <p:nvPr/>
          </p:nvSpPr>
          <p:spPr>
            <a:xfrm>
              <a:off x="906905" y="2006694"/>
              <a:ext cx="1062990" cy="738665"/>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conservative</a:t>
              </a:r>
            </a:p>
          </p:txBody>
        </p:sp>
      </p:grpSp>
      <p:grpSp>
        <p:nvGrpSpPr>
          <p:cNvPr id="52" name="Group 51">
            <a:extLst>
              <a:ext uri="{FF2B5EF4-FFF2-40B4-BE49-F238E27FC236}">
                <a16:creationId xmlns:a16="http://schemas.microsoft.com/office/drawing/2014/main" id="{7D0BADFA-0829-20FE-8248-BB2A0803457D}"/>
              </a:ext>
            </a:extLst>
          </p:cNvPr>
          <p:cNvGrpSpPr/>
          <p:nvPr/>
        </p:nvGrpSpPr>
        <p:grpSpPr>
          <a:xfrm>
            <a:off x="189357" y="2432667"/>
            <a:ext cx="1896745" cy="303477"/>
            <a:chOff x="360805" y="2563871"/>
            <a:chExt cx="1896745" cy="303477"/>
          </a:xfrm>
        </p:grpSpPr>
        <p:sp>
          <p:nvSpPr>
            <p:cNvPr id="53" name="TextBox 52">
              <a:extLst>
                <a:ext uri="{FF2B5EF4-FFF2-40B4-BE49-F238E27FC236}">
                  <a16:creationId xmlns:a16="http://schemas.microsoft.com/office/drawing/2014/main" id="{2CA5601A-A5EC-B7D3-E8C2-D236B6B62220}"/>
                </a:ext>
              </a:extLst>
            </p:cNvPr>
            <p:cNvSpPr txBox="1"/>
            <p:nvPr/>
          </p:nvSpPr>
          <p:spPr>
            <a:xfrm>
              <a:off x="360805" y="2563871"/>
              <a:ext cx="902971"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facts</a:t>
              </a:r>
            </a:p>
          </p:txBody>
        </p:sp>
        <p:sp>
          <p:nvSpPr>
            <p:cNvPr id="54" name="TextBox 53">
              <a:extLst>
                <a:ext uri="{FF2B5EF4-FFF2-40B4-BE49-F238E27FC236}">
                  <a16:creationId xmlns:a16="http://schemas.microsoft.com/office/drawing/2014/main" id="{11EC76C2-C290-DD01-0476-046E5EBAF436}"/>
                </a:ext>
              </a:extLst>
            </p:cNvPr>
            <p:cNvSpPr txBox="1"/>
            <p:nvPr/>
          </p:nvSpPr>
          <p:spPr>
            <a:xfrm>
              <a:off x="1354580" y="2566958"/>
              <a:ext cx="902970" cy="300390"/>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feelings</a:t>
              </a:r>
            </a:p>
          </p:txBody>
        </p:sp>
      </p:grpSp>
      <p:grpSp>
        <p:nvGrpSpPr>
          <p:cNvPr id="55" name="Group 54">
            <a:extLst>
              <a:ext uri="{FF2B5EF4-FFF2-40B4-BE49-F238E27FC236}">
                <a16:creationId xmlns:a16="http://schemas.microsoft.com/office/drawing/2014/main" id="{4AE51F34-F75D-90DA-F214-291D00213A64}"/>
              </a:ext>
            </a:extLst>
          </p:cNvPr>
          <p:cNvGrpSpPr/>
          <p:nvPr/>
        </p:nvGrpSpPr>
        <p:grpSpPr>
          <a:xfrm>
            <a:off x="-224030" y="2941809"/>
            <a:ext cx="1900555" cy="276999"/>
            <a:chOff x="-224030" y="3121049"/>
            <a:chExt cx="1900555" cy="443199"/>
          </a:xfrm>
        </p:grpSpPr>
        <p:sp>
          <p:nvSpPr>
            <p:cNvPr id="56" name="TextBox 55">
              <a:extLst>
                <a:ext uri="{FF2B5EF4-FFF2-40B4-BE49-F238E27FC236}">
                  <a16:creationId xmlns:a16="http://schemas.microsoft.com/office/drawing/2014/main" id="{94B6B6A4-0756-77EE-7FB2-6FE6FBDA33DF}"/>
                </a:ext>
              </a:extLst>
            </p:cNvPr>
            <p:cNvSpPr txBox="1"/>
            <p:nvPr/>
          </p:nvSpPr>
          <p:spPr>
            <a:xfrm>
              <a:off x="-224030" y="3121049"/>
              <a:ext cx="902969" cy="4431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pack</a:t>
              </a:r>
            </a:p>
          </p:txBody>
        </p:sp>
        <p:sp>
          <p:nvSpPr>
            <p:cNvPr id="57" name="TextBox 56">
              <a:extLst>
                <a:ext uri="{FF2B5EF4-FFF2-40B4-BE49-F238E27FC236}">
                  <a16:creationId xmlns:a16="http://schemas.microsoft.com/office/drawing/2014/main" id="{6F3BDF42-3394-76C8-1050-118701459522}"/>
                </a:ext>
              </a:extLst>
            </p:cNvPr>
            <p:cNvSpPr txBox="1"/>
            <p:nvPr/>
          </p:nvSpPr>
          <p:spPr>
            <a:xfrm>
              <a:off x="773556" y="3121049"/>
              <a:ext cx="902969" cy="4431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loner</a:t>
              </a:r>
            </a:p>
          </p:txBody>
        </p:sp>
      </p:grpSp>
      <p:grpSp>
        <p:nvGrpSpPr>
          <p:cNvPr id="58" name="Group 57">
            <a:extLst>
              <a:ext uri="{FF2B5EF4-FFF2-40B4-BE49-F238E27FC236}">
                <a16:creationId xmlns:a16="http://schemas.microsoft.com/office/drawing/2014/main" id="{8B25E527-0F93-987C-32FE-7A399EA81B49}"/>
              </a:ext>
            </a:extLst>
          </p:cNvPr>
          <p:cNvGrpSpPr/>
          <p:nvPr/>
        </p:nvGrpSpPr>
        <p:grpSpPr>
          <a:xfrm>
            <a:off x="191261" y="3447370"/>
            <a:ext cx="1972311" cy="276999"/>
            <a:chOff x="153160" y="3678225"/>
            <a:chExt cx="1972310" cy="276999"/>
          </a:xfrm>
        </p:grpSpPr>
        <p:sp>
          <p:nvSpPr>
            <p:cNvPr id="59" name="TextBox 58">
              <a:extLst>
                <a:ext uri="{FF2B5EF4-FFF2-40B4-BE49-F238E27FC236}">
                  <a16:creationId xmlns:a16="http://schemas.microsoft.com/office/drawing/2014/main" id="{179F97DF-7BC8-DB9F-462D-426DB229E6DF}"/>
                </a:ext>
              </a:extLst>
            </p:cNvPr>
            <p:cNvSpPr txBox="1"/>
            <p:nvPr/>
          </p:nvSpPr>
          <p:spPr>
            <a:xfrm>
              <a:off x="153160" y="3678225"/>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beginner</a:t>
              </a:r>
            </a:p>
          </p:txBody>
        </p:sp>
        <p:sp>
          <p:nvSpPr>
            <p:cNvPr id="60" name="TextBox 59">
              <a:extLst>
                <a:ext uri="{FF2B5EF4-FFF2-40B4-BE49-F238E27FC236}">
                  <a16:creationId xmlns:a16="http://schemas.microsoft.com/office/drawing/2014/main" id="{0978E201-FD32-D04A-EBE7-869BCAD3B44B}"/>
                </a:ext>
              </a:extLst>
            </p:cNvPr>
            <p:cNvSpPr txBox="1"/>
            <p:nvPr/>
          </p:nvSpPr>
          <p:spPr>
            <a:xfrm>
              <a:off x="1222500" y="3678225"/>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expert</a:t>
              </a:r>
            </a:p>
          </p:txBody>
        </p:sp>
      </p:grpSp>
      <p:grpSp>
        <p:nvGrpSpPr>
          <p:cNvPr id="61" name="Group 60">
            <a:extLst>
              <a:ext uri="{FF2B5EF4-FFF2-40B4-BE49-F238E27FC236}">
                <a16:creationId xmlns:a16="http://schemas.microsoft.com/office/drawing/2014/main" id="{D47D5A21-B7CC-6093-A6FC-0BEDBE90533F}"/>
              </a:ext>
            </a:extLst>
          </p:cNvPr>
          <p:cNvGrpSpPr/>
          <p:nvPr/>
        </p:nvGrpSpPr>
        <p:grpSpPr>
          <a:xfrm>
            <a:off x="176021" y="3952931"/>
            <a:ext cx="1972311" cy="276999"/>
            <a:chOff x="176020" y="4235402"/>
            <a:chExt cx="1972310" cy="276999"/>
          </a:xfrm>
        </p:grpSpPr>
        <p:sp>
          <p:nvSpPr>
            <p:cNvPr id="62" name="TextBox 61">
              <a:extLst>
                <a:ext uri="{FF2B5EF4-FFF2-40B4-BE49-F238E27FC236}">
                  <a16:creationId xmlns:a16="http://schemas.microsoft.com/office/drawing/2014/main" id="{ACE441CB-3148-0855-B89F-B8648EEDE078}"/>
                </a:ext>
              </a:extLst>
            </p:cNvPr>
            <p:cNvSpPr txBox="1"/>
            <p:nvPr/>
          </p:nvSpPr>
          <p:spPr>
            <a:xfrm>
              <a:off x="176020" y="4235402"/>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shallow</a:t>
              </a:r>
            </a:p>
          </p:txBody>
        </p:sp>
        <p:sp>
          <p:nvSpPr>
            <p:cNvPr id="63" name="TextBox 62">
              <a:extLst>
                <a:ext uri="{FF2B5EF4-FFF2-40B4-BE49-F238E27FC236}">
                  <a16:creationId xmlns:a16="http://schemas.microsoft.com/office/drawing/2014/main" id="{6B740E93-D57B-A188-4D57-23552F015203}"/>
                </a:ext>
              </a:extLst>
            </p:cNvPr>
            <p:cNvSpPr txBox="1"/>
            <p:nvPr/>
          </p:nvSpPr>
          <p:spPr>
            <a:xfrm>
              <a:off x="1245360" y="4235402"/>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deep</a:t>
              </a:r>
            </a:p>
          </p:txBody>
        </p:sp>
      </p:grpSp>
      <p:grpSp>
        <p:nvGrpSpPr>
          <p:cNvPr id="64" name="Group 63">
            <a:extLst>
              <a:ext uri="{FF2B5EF4-FFF2-40B4-BE49-F238E27FC236}">
                <a16:creationId xmlns:a16="http://schemas.microsoft.com/office/drawing/2014/main" id="{2651CC9B-4A45-6987-6D45-E1DD747A39D0}"/>
              </a:ext>
            </a:extLst>
          </p:cNvPr>
          <p:cNvGrpSpPr/>
          <p:nvPr/>
        </p:nvGrpSpPr>
        <p:grpSpPr>
          <a:xfrm>
            <a:off x="629015" y="4458497"/>
            <a:ext cx="1972311" cy="276999"/>
            <a:chOff x="400415" y="4687179"/>
            <a:chExt cx="1972310" cy="276999"/>
          </a:xfrm>
        </p:grpSpPr>
        <p:sp>
          <p:nvSpPr>
            <p:cNvPr id="65" name="TextBox 64">
              <a:extLst>
                <a:ext uri="{FF2B5EF4-FFF2-40B4-BE49-F238E27FC236}">
                  <a16:creationId xmlns:a16="http://schemas.microsoft.com/office/drawing/2014/main" id="{8F49D814-54C4-8884-7773-76079B36AE71}"/>
                </a:ext>
              </a:extLst>
            </p:cNvPr>
            <p:cNvSpPr txBox="1"/>
            <p:nvPr/>
          </p:nvSpPr>
          <p:spPr>
            <a:xfrm>
              <a:off x="400415" y="4687179"/>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hunter</a:t>
              </a:r>
            </a:p>
          </p:txBody>
        </p:sp>
        <p:sp>
          <p:nvSpPr>
            <p:cNvPr id="66" name="TextBox 65">
              <a:extLst>
                <a:ext uri="{FF2B5EF4-FFF2-40B4-BE49-F238E27FC236}">
                  <a16:creationId xmlns:a16="http://schemas.microsoft.com/office/drawing/2014/main" id="{66199E83-3A63-9CF1-9EE6-0F1E12D3DD7D}"/>
                </a:ext>
              </a:extLst>
            </p:cNvPr>
            <p:cNvSpPr txBox="1"/>
            <p:nvPr/>
          </p:nvSpPr>
          <p:spPr>
            <a:xfrm>
              <a:off x="1469755" y="4687179"/>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gatherer</a:t>
              </a:r>
            </a:p>
          </p:txBody>
        </p:sp>
      </p:grpSp>
      <p:grpSp>
        <p:nvGrpSpPr>
          <p:cNvPr id="67" name="Group 66">
            <a:extLst>
              <a:ext uri="{FF2B5EF4-FFF2-40B4-BE49-F238E27FC236}">
                <a16:creationId xmlns:a16="http://schemas.microsoft.com/office/drawing/2014/main" id="{FEF08AC4-7F4F-E6A5-5B03-404DFF0F5F43}"/>
              </a:ext>
            </a:extLst>
          </p:cNvPr>
          <p:cNvGrpSpPr/>
          <p:nvPr/>
        </p:nvGrpSpPr>
        <p:grpSpPr>
          <a:xfrm>
            <a:off x="-37975" y="5446716"/>
            <a:ext cx="1977390" cy="276999"/>
            <a:chOff x="76325" y="5541170"/>
            <a:chExt cx="1977390" cy="738665"/>
          </a:xfrm>
        </p:grpSpPr>
        <p:sp>
          <p:nvSpPr>
            <p:cNvPr id="68" name="TextBox 67">
              <a:extLst>
                <a:ext uri="{FF2B5EF4-FFF2-40B4-BE49-F238E27FC236}">
                  <a16:creationId xmlns:a16="http://schemas.microsoft.com/office/drawing/2014/main" id="{891B32BB-4962-D5B7-03AD-6B3A4B634815}"/>
                </a:ext>
              </a:extLst>
            </p:cNvPr>
            <p:cNvSpPr txBox="1"/>
            <p:nvPr/>
          </p:nvSpPr>
          <p:spPr>
            <a:xfrm>
              <a:off x="76325" y="5541170"/>
              <a:ext cx="979805" cy="738665"/>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fit</a:t>
              </a:r>
            </a:p>
          </p:txBody>
        </p:sp>
        <p:sp>
          <p:nvSpPr>
            <p:cNvPr id="69" name="TextBox 68">
              <a:extLst>
                <a:ext uri="{FF2B5EF4-FFF2-40B4-BE49-F238E27FC236}">
                  <a16:creationId xmlns:a16="http://schemas.microsoft.com/office/drawing/2014/main" id="{BAB162A3-9412-7D38-74EF-7E61C8612D60}"/>
                </a:ext>
              </a:extLst>
            </p:cNvPr>
            <p:cNvSpPr txBox="1"/>
            <p:nvPr/>
          </p:nvSpPr>
          <p:spPr>
            <a:xfrm>
              <a:off x="1150745" y="5541170"/>
              <a:ext cx="902970" cy="738665"/>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unhealthy</a:t>
              </a:r>
            </a:p>
          </p:txBody>
        </p:sp>
      </p:grpSp>
      <p:grpSp>
        <p:nvGrpSpPr>
          <p:cNvPr id="70" name="Group 69">
            <a:extLst>
              <a:ext uri="{FF2B5EF4-FFF2-40B4-BE49-F238E27FC236}">
                <a16:creationId xmlns:a16="http://schemas.microsoft.com/office/drawing/2014/main" id="{99AED8FD-237C-D966-3F81-636D17248193}"/>
              </a:ext>
            </a:extLst>
          </p:cNvPr>
          <p:cNvGrpSpPr/>
          <p:nvPr/>
        </p:nvGrpSpPr>
        <p:grpSpPr>
          <a:xfrm>
            <a:off x="211318" y="4964057"/>
            <a:ext cx="1977391" cy="276999"/>
            <a:chOff x="211317" y="5128817"/>
            <a:chExt cx="1977390" cy="276999"/>
          </a:xfrm>
        </p:grpSpPr>
        <p:sp>
          <p:nvSpPr>
            <p:cNvPr id="71" name="TextBox 70">
              <a:extLst>
                <a:ext uri="{FF2B5EF4-FFF2-40B4-BE49-F238E27FC236}">
                  <a16:creationId xmlns:a16="http://schemas.microsoft.com/office/drawing/2014/main" id="{95834F43-139F-28C3-D142-2CA1739C72FB}"/>
                </a:ext>
              </a:extLst>
            </p:cNvPr>
            <p:cNvSpPr txBox="1"/>
            <p:nvPr/>
          </p:nvSpPr>
          <p:spPr>
            <a:xfrm>
              <a:off x="211317" y="5128817"/>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contentious</a:t>
              </a:r>
            </a:p>
          </p:txBody>
        </p:sp>
        <p:sp>
          <p:nvSpPr>
            <p:cNvPr id="72" name="TextBox 71">
              <a:extLst>
                <a:ext uri="{FF2B5EF4-FFF2-40B4-BE49-F238E27FC236}">
                  <a16:creationId xmlns:a16="http://schemas.microsoft.com/office/drawing/2014/main" id="{142EEF84-93ED-F770-083F-74F82C81F75A}"/>
                </a:ext>
              </a:extLst>
            </p:cNvPr>
            <p:cNvSpPr txBox="1"/>
            <p:nvPr/>
          </p:nvSpPr>
          <p:spPr>
            <a:xfrm>
              <a:off x="1285737" y="5128817"/>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amiable</a:t>
              </a:r>
            </a:p>
          </p:txBody>
        </p:sp>
      </p:grpSp>
      <p:grpSp>
        <p:nvGrpSpPr>
          <p:cNvPr id="73" name="Group 72">
            <a:extLst>
              <a:ext uri="{FF2B5EF4-FFF2-40B4-BE49-F238E27FC236}">
                <a16:creationId xmlns:a16="http://schemas.microsoft.com/office/drawing/2014/main" id="{296D2719-2166-8E7A-CC57-759A91E8390A}"/>
              </a:ext>
            </a:extLst>
          </p:cNvPr>
          <p:cNvGrpSpPr/>
          <p:nvPr/>
        </p:nvGrpSpPr>
        <p:grpSpPr>
          <a:xfrm>
            <a:off x="8012044" y="1421545"/>
            <a:ext cx="1900555" cy="276999"/>
            <a:chOff x="8147858" y="1449518"/>
            <a:chExt cx="1900555" cy="276999"/>
          </a:xfrm>
        </p:grpSpPr>
        <p:sp>
          <p:nvSpPr>
            <p:cNvPr id="74" name="TextBox 73">
              <a:extLst>
                <a:ext uri="{FF2B5EF4-FFF2-40B4-BE49-F238E27FC236}">
                  <a16:creationId xmlns:a16="http://schemas.microsoft.com/office/drawing/2014/main" id="{303BE76D-DD3A-849C-48A9-1E862F0F265A}"/>
                </a:ext>
              </a:extLst>
            </p:cNvPr>
            <p:cNvSpPr txBox="1"/>
            <p:nvPr/>
          </p:nvSpPr>
          <p:spPr>
            <a:xfrm>
              <a:off x="8147858" y="1449518"/>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social</a:t>
              </a:r>
            </a:p>
          </p:txBody>
        </p:sp>
        <p:sp>
          <p:nvSpPr>
            <p:cNvPr id="75" name="TextBox 74">
              <a:extLst>
                <a:ext uri="{FF2B5EF4-FFF2-40B4-BE49-F238E27FC236}">
                  <a16:creationId xmlns:a16="http://schemas.microsoft.com/office/drawing/2014/main" id="{0953C415-FAC4-53EE-EEDA-D982FA7EFB92}"/>
                </a:ext>
              </a:extLst>
            </p:cNvPr>
            <p:cNvSpPr txBox="1"/>
            <p:nvPr/>
          </p:nvSpPr>
          <p:spPr>
            <a:xfrm>
              <a:off x="9145444" y="1449518"/>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asocial</a:t>
              </a:r>
            </a:p>
          </p:txBody>
        </p:sp>
      </p:grpSp>
      <p:grpSp>
        <p:nvGrpSpPr>
          <p:cNvPr id="76" name="Group 75">
            <a:extLst>
              <a:ext uri="{FF2B5EF4-FFF2-40B4-BE49-F238E27FC236}">
                <a16:creationId xmlns:a16="http://schemas.microsoft.com/office/drawing/2014/main" id="{28C0A609-4232-E773-EA3E-FB845F76734F}"/>
              </a:ext>
            </a:extLst>
          </p:cNvPr>
          <p:cNvGrpSpPr/>
          <p:nvPr/>
        </p:nvGrpSpPr>
        <p:grpSpPr>
          <a:xfrm>
            <a:off x="7411333" y="1927506"/>
            <a:ext cx="1900555" cy="276999"/>
            <a:chOff x="7507143" y="2006695"/>
            <a:chExt cx="1900555" cy="276999"/>
          </a:xfrm>
        </p:grpSpPr>
        <p:sp>
          <p:nvSpPr>
            <p:cNvPr id="77" name="TextBox 76">
              <a:extLst>
                <a:ext uri="{FF2B5EF4-FFF2-40B4-BE49-F238E27FC236}">
                  <a16:creationId xmlns:a16="http://schemas.microsoft.com/office/drawing/2014/main" id="{920B6242-5D7D-97BE-132F-5FFB25C83096}"/>
                </a:ext>
              </a:extLst>
            </p:cNvPr>
            <p:cNvSpPr txBox="1"/>
            <p:nvPr/>
          </p:nvSpPr>
          <p:spPr>
            <a:xfrm>
              <a:off x="7507143" y="2006695"/>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sanguine</a:t>
              </a:r>
            </a:p>
          </p:txBody>
        </p:sp>
        <p:sp>
          <p:nvSpPr>
            <p:cNvPr id="78" name="TextBox 77">
              <a:extLst>
                <a:ext uri="{FF2B5EF4-FFF2-40B4-BE49-F238E27FC236}">
                  <a16:creationId xmlns:a16="http://schemas.microsoft.com/office/drawing/2014/main" id="{8D62AE6E-0A11-0B0C-2813-337B8479D3EC}"/>
                </a:ext>
              </a:extLst>
            </p:cNvPr>
            <p:cNvSpPr txBox="1"/>
            <p:nvPr/>
          </p:nvSpPr>
          <p:spPr>
            <a:xfrm>
              <a:off x="8504729" y="2006695"/>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choleric</a:t>
              </a:r>
            </a:p>
          </p:txBody>
        </p:sp>
      </p:grpSp>
      <p:grpSp>
        <p:nvGrpSpPr>
          <p:cNvPr id="79" name="Group 78">
            <a:extLst>
              <a:ext uri="{FF2B5EF4-FFF2-40B4-BE49-F238E27FC236}">
                <a16:creationId xmlns:a16="http://schemas.microsoft.com/office/drawing/2014/main" id="{835B8005-DC02-155E-98ED-5FE831820339}"/>
              </a:ext>
            </a:extLst>
          </p:cNvPr>
          <p:cNvGrpSpPr/>
          <p:nvPr/>
        </p:nvGrpSpPr>
        <p:grpSpPr>
          <a:xfrm>
            <a:off x="7650412" y="2433465"/>
            <a:ext cx="1900555" cy="276999"/>
            <a:chOff x="7958628" y="2500807"/>
            <a:chExt cx="1900555" cy="276999"/>
          </a:xfrm>
        </p:grpSpPr>
        <p:sp>
          <p:nvSpPr>
            <p:cNvPr id="80" name="TextBox 79">
              <a:extLst>
                <a:ext uri="{FF2B5EF4-FFF2-40B4-BE49-F238E27FC236}">
                  <a16:creationId xmlns:a16="http://schemas.microsoft.com/office/drawing/2014/main" id="{FABDF2AC-F8F9-9603-6152-D38466E8071C}"/>
                </a:ext>
              </a:extLst>
            </p:cNvPr>
            <p:cNvSpPr txBox="1"/>
            <p:nvPr/>
          </p:nvSpPr>
          <p:spPr>
            <a:xfrm>
              <a:off x="7958628" y="2500807"/>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smart</a:t>
              </a:r>
            </a:p>
          </p:txBody>
        </p:sp>
        <p:sp>
          <p:nvSpPr>
            <p:cNvPr id="81" name="TextBox 80">
              <a:extLst>
                <a:ext uri="{FF2B5EF4-FFF2-40B4-BE49-F238E27FC236}">
                  <a16:creationId xmlns:a16="http://schemas.microsoft.com/office/drawing/2014/main" id="{44B92DE3-B137-D4A7-2F67-21E7FDD9D754}"/>
                </a:ext>
              </a:extLst>
            </p:cNvPr>
            <p:cNvSpPr txBox="1"/>
            <p:nvPr/>
          </p:nvSpPr>
          <p:spPr>
            <a:xfrm>
              <a:off x="8956214" y="2500807"/>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unwise</a:t>
              </a:r>
            </a:p>
          </p:txBody>
        </p:sp>
      </p:grpSp>
      <p:grpSp>
        <p:nvGrpSpPr>
          <p:cNvPr id="82" name="Group 81">
            <a:extLst>
              <a:ext uri="{FF2B5EF4-FFF2-40B4-BE49-F238E27FC236}">
                <a16:creationId xmlns:a16="http://schemas.microsoft.com/office/drawing/2014/main" id="{FBC4FB6B-B5BA-F95E-EA30-924B8ABC97BB}"/>
              </a:ext>
            </a:extLst>
          </p:cNvPr>
          <p:cNvGrpSpPr/>
          <p:nvPr/>
        </p:nvGrpSpPr>
        <p:grpSpPr>
          <a:xfrm>
            <a:off x="7237979" y="2939425"/>
            <a:ext cx="1900555" cy="276999"/>
            <a:chOff x="7303088" y="2985833"/>
            <a:chExt cx="1900555" cy="276999"/>
          </a:xfrm>
        </p:grpSpPr>
        <p:sp>
          <p:nvSpPr>
            <p:cNvPr id="83" name="TextBox 82">
              <a:extLst>
                <a:ext uri="{FF2B5EF4-FFF2-40B4-BE49-F238E27FC236}">
                  <a16:creationId xmlns:a16="http://schemas.microsoft.com/office/drawing/2014/main" id="{5B3DDBD5-B928-F152-2F3A-712703FF4318}"/>
                </a:ext>
              </a:extLst>
            </p:cNvPr>
            <p:cNvSpPr txBox="1"/>
            <p:nvPr/>
          </p:nvSpPr>
          <p:spPr>
            <a:xfrm>
              <a:off x="7303088" y="2985833"/>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smooth</a:t>
              </a:r>
            </a:p>
          </p:txBody>
        </p:sp>
        <p:sp>
          <p:nvSpPr>
            <p:cNvPr id="84" name="TextBox 83">
              <a:extLst>
                <a:ext uri="{FF2B5EF4-FFF2-40B4-BE49-F238E27FC236}">
                  <a16:creationId xmlns:a16="http://schemas.microsoft.com/office/drawing/2014/main" id="{F793DD66-842E-FAAE-2CBB-C8E842665CB4}"/>
                </a:ext>
              </a:extLst>
            </p:cNvPr>
            <p:cNvSpPr txBox="1"/>
            <p:nvPr/>
          </p:nvSpPr>
          <p:spPr>
            <a:xfrm>
              <a:off x="8300674" y="2985833"/>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rough</a:t>
              </a:r>
            </a:p>
          </p:txBody>
        </p:sp>
      </p:grpSp>
      <p:grpSp>
        <p:nvGrpSpPr>
          <p:cNvPr id="85" name="Group 84">
            <a:extLst>
              <a:ext uri="{FF2B5EF4-FFF2-40B4-BE49-F238E27FC236}">
                <a16:creationId xmlns:a16="http://schemas.microsoft.com/office/drawing/2014/main" id="{80C896B6-1A1F-AAF7-91FF-60FE9CC518BE}"/>
              </a:ext>
            </a:extLst>
          </p:cNvPr>
          <p:cNvGrpSpPr/>
          <p:nvPr/>
        </p:nvGrpSpPr>
        <p:grpSpPr>
          <a:xfrm>
            <a:off x="7724123" y="3445385"/>
            <a:ext cx="1972311" cy="276999"/>
            <a:chOff x="7795045" y="3463687"/>
            <a:chExt cx="1972310" cy="276999"/>
          </a:xfrm>
        </p:grpSpPr>
        <p:sp>
          <p:nvSpPr>
            <p:cNvPr id="86" name="TextBox 85">
              <a:extLst>
                <a:ext uri="{FF2B5EF4-FFF2-40B4-BE49-F238E27FC236}">
                  <a16:creationId xmlns:a16="http://schemas.microsoft.com/office/drawing/2014/main" id="{B22E8E94-21C0-FA21-678B-CD5FE8F05D31}"/>
                </a:ext>
              </a:extLst>
            </p:cNvPr>
            <p:cNvSpPr txBox="1"/>
            <p:nvPr/>
          </p:nvSpPr>
          <p:spPr>
            <a:xfrm>
              <a:off x="7795045" y="3463687"/>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adept</a:t>
              </a:r>
            </a:p>
          </p:txBody>
        </p:sp>
        <p:sp>
          <p:nvSpPr>
            <p:cNvPr id="87" name="TextBox 86">
              <a:extLst>
                <a:ext uri="{FF2B5EF4-FFF2-40B4-BE49-F238E27FC236}">
                  <a16:creationId xmlns:a16="http://schemas.microsoft.com/office/drawing/2014/main" id="{C93CC1A8-56CA-EBE0-D5CA-1E163C2650E4}"/>
                </a:ext>
              </a:extLst>
            </p:cNvPr>
            <p:cNvSpPr txBox="1"/>
            <p:nvPr/>
          </p:nvSpPr>
          <p:spPr>
            <a:xfrm>
              <a:off x="8864385" y="3463687"/>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clumsy</a:t>
              </a:r>
            </a:p>
          </p:txBody>
        </p:sp>
      </p:grpSp>
      <p:grpSp>
        <p:nvGrpSpPr>
          <p:cNvPr id="88" name="Group 87">
            <a:extLst>
              <a:ext uri="{FF2B5EF4-FFF2-40B4-BE49-F238E27FC236}">
                <a16:creationId xmlns:a16="http://schemas.microsoft.com/office/drawing/2014/main" id="{D2392F8C-5F78-C5BC-C350-D7EB107EF7E7}"/>
              </a:ext>
            </a:extLst>
          </p:cNvPr>
          <p:cNvGrpSpPr/>
          <p:nvPr/>
        </p:nvGrpSpPr>
        <p:grpSpPr>
          <a:xfrm>
            <a:off x="7602529" y="4434406"/>
            <a:ext cx="1977391" cy="276999"/>
            <a:chOff x="7524923" y="4452915"/>
            <a:chExt cx="1977390" cy="276999"/>
          </a:xfrm>
        </p:grpSpPr>
        <p:sp>
          <p:nvSpPr>
            <p:cNvPr id="89" name="TextBox 88">
              <a:extLst>
                <a:ext uri="{FF2B5EF4-FFF2-40B4-BE49-F238E27FC236}">
                  <a16:creationId xmlns:a16="http://schemas.microsoft.com/office/drawing/2014/main" id="{A920B610-8C3E-916E-6089-36035FFDDCCB}"/>
                </a:ext>
              </a:extLst>
            </p:cNvPr>
            <p:cNvSpPr txBox="1"/>
            <p:nvPr/>
          </p:nvSpPr>
          <p:spPr>
            <a:xfrm>
              <a:off x="7524923" y="4452915"/>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principled</a:t>
              </a:r>
            </a:p>
          </p:txBody>
        </p:sp>
        <p:sp>
          <p:nvSpPr>
            <p:cNvPr id="90" name="TextBox 89">
              <a:extLst>
                <a:ext uri="{FF2B5EF4-FFF2-40B4-BE49-F238E27FC236}">
                  <a16:creationId xmlns:a16="http://schemas.microsoft.com/office/drawing/2014/main" id="{6F363C4D-64C3-C9BC-0E58-F43108A912D4}"/>
                </a:ext>
              </a:extLst>
            </p:cNvPr>
            <p:cNvSpPr txBox="1"/>
            <p:nvPr/>
          </p:nvSpPr>
          <p:spPr>
            <a:xfrm>
              <a:off x="8599343" y="4452915"/>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immoral</a:t>
              </a:r>
            </a:p>
          </p:txBody>
        </p:sp>
      </p:grpSp>
      <p:grpSp>
        <p:nvGrpSpPr>
          <p:cNvPr id="91" name="Group 90">
            <a:extLst>
              <a:ext uri="{FF2B5EF4-FFF2-40B4-BE49-F238E27FC236}">
                <a16:creationId xmlns:a16="http://schemas.microsoft.com/office/drawing/2014/main" id="{8EB132B6-FBC7-5876-4C5B-FD4817160E36}"/>
              </a:ext>
            </a:extLst>
          </p:cNvPr>
          <p:cNvGrpSpPr/>
          <p:nvPr/>
        </p:nvGrpSpPr>
        <p:grpSpPr>
          <a:xfrm>
            <a:off x="7757009" y="4940366"/>
            <a:ext cx="1977391" cy="276999"/>
            <a:chOff x="7787178" y="4921216"/>
            <a:chExt cx="1977390" cy="276999"/>
          </a:xfrm>
        </p:grpSpPr>
        <p:sp>
          <p:nvSpPr>
            <p:cNvPr id="92" name="TextBox 91">
              <a:extLst>
                <a:ext uri="{FF2B5EF4-FFF2-40B4-BE49-F238E27FC236}">
                  <a16:creationId xmlns:a16="http://schemas.microsoft.com/office/drawing/2014/main" id="{EBC9CDE7-2F34-028D-43F8-6FAE75AD9DA0}"/>
                </a:ext>
              </a:extLst>
            </p:cNvPr>
            <p:cNvSpPr txBox="1"/>
            <p:nvPr/>
          </p:nvSpPr>
          <p:spPr>
            <a:xfrm>
              <a:off x="7787178" y="4921216"/>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blonde</a:t>
              </a:r>
            </a:p>
          </p:txBody>
        </p:sp>
        <p:sp>
          <p:nvSpPr>
            <p:cNvPr id="93" name="TextBox 92">
              <a:extLst>
                <a:ext uri="{FF2B5EF4-FFF2-40B4-BE49-F238E27FC236}">
                  <a16:creationId xmlns:a16="http://schemas.microsoft.com/office/drawing/2014/main" id="{DDFA0CA7-0A7D-3BF0-92EA-E6237CF117AF}"/>
                </a:ext>
              </a:extLst>
            </p:cNvPr>
            <p:cNvSpPr txBox="1"/>
            <p:nvPr/>
          </p:nvSpPr>
          <p:spPr>
            <a:xfrm>
              <a:off x="8861598" y="4921216"/>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brunette</a:t>
              </a:r>
            </a:p>
          </p:txBody>
        </p:sp>
      </p:grpSp>
      <p:grpSp>
        <p:nvGrpSpPr>
          <p:cNvPr id="94" name="Group 93">
            <a:extLst>
              <a:ext uri="{FF2B5EF4-FFF2-40B4-BE49-F238E27FC236}">
                <a16:creationId xmlns:a16="http://schemas.microsoft.com/office/drawing/2014/main" id="{6A02EEFA-58D4-4C4B-2120-9C68F1DCAC29}"/>
              </a:ext>
            </a:extLst>
          </p:cNvPr>
          <p:cNvGrpSpPr/>
          <p:nvPr/>
        </p:nvGrpSpPr>
        <p:grpSpPr>
          <a:xfrm>
            <a:off x="7295606" y="5446326"/>
            <a:ext cx="1972311" cy="276999"/>
            <a:chOff x="7347118" y="5428587"/>
            <a:chExt cx="1972310" cy="276999"/>
          </a:xfrm>
        </p:grpSpPr>
        <p:sp>
          <p:nvSpPr>
            <p:cNvPr id="95" name="TextBox 94">
              <a:extLst>
                <a:ext uri="{FF2B5EF4-FFF2-40B4-BE49-F238E27FC236}">
                  <a16:creationId xmlns:a16="http://schemas.microsoft.com/office/drawing/2014/main" id="{4852D81C-6FEE-B373-85DA-6E8D2CA14AE1}"/>
                </a:ext>
              </a:extLst>
            </p:cNvPr>
            <p:cNvSpPr txBox="1"/>
            <p:nvPr/>
          </p:nvSpPr>
          <p:spPr>
            <a:xfrm>
              <a:off x="7347118" y="5428587"/>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clever</a:t>
              </a:r>
            </a:p>
          </p:txBody>
        </p:sp>
        <p:sp>
          <p:nvSpPr>
            <p:cNvPr id="96" name="TextBox 95">
              <a:extLst>
                <a:ext uri="{FF2B5EF4-FFF2-40B4-BE49-F238E27FC236}">
                  <a16:creationId xmlns:a16="http://schemas.microsoft.com/office/drawing/2014/main" id="{14E60E08-C407-6ACE-9AB2-CEF02D9FCC47}"/>
                </a:ext>
              </a:extLst>
            </p:cNvPr>
            <p:cNvSpPr txBox="1"/>
            <p:nvPr/>
          </p:nvSpPr>
          <p:spPr>
            <a:xfrm>
              <a:off x="8416458" y="5428587"/>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dull</a:t>
              </a:r>
            </a:p>
          </p:txBody>
        </p:sp>
      </p:grpSp>
      <p:grpSp>
        <p:nvGrpSpPr>
          <p:cNvPr id="97" name="Group 96">
            <a:extLst>
              <a:ext uri="{FF2B5EF4-FFF2-40B4-BE49-F238E27FC236}">
                <a16:creationId xmlns:a16="http://schemas.microsoft.com/office/drawing/2014/main" id="{6E488C1F-45BD-4F05-5D39-D4CED7CB56C1}"/>
              </a:ext>
            </a:extLst>
          </p:cNvPr>
          <p:cNvGrpSpPr/>
          <p:nvPr/>
        </p:nvGrpSpPr>
        <p:grpSpPr>
          <a:xfrm>
            <a:off x="7879715" y="5952285"/>
            <a:ext cx="1972311" cy="276999"/>
            <a:chOff x="7956723" y="5906934"/>
            <a:chExt cx="1972310" cy="276999"/>
          </a:xfrm>
        </p:grpSpPr>
        <p:sp>
          <p:nvSpPr>
            <p:cNvPr id="98" name="TextBox 97">
              <a:extLst>
                <a:ext uri="{FF2B5EF4-FFF2-40B4-BE49-F238E27FC236}">
                  <a16:creationId xmlns:a16="http://schemas.microsoft.com/office/drawing/2014/main" id="{8B3F3F6F-36C5-45F5-6CD1-48D7228318C1}"/>
                </a:ext>
              </a:extLst>
            </p:cNvPr>
            <p:cNvSpPr txBox="1"/>
            <p:nvPr/>
          </p:nvSpPr>
          <p:spPr>
            <a:xfrm>
              <a:off x="7956723" y="5906934"/>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extrovert</a:t>
              </a:r>
            </a:p>
          </p:txBody>
        </p:sp>
        <p:sp>
          <p:nvSpPr>
            <p:cNvPr id="99" name="TextBox 98">
              <a:extLst>
                <a:ext uri="{FF2B5EF4-FFF2-40B4-BE49-F238E27FC236}">
                  <a16:creationId xmlns:a16="http://schemas.microsoft.com/office/drawing/2014/main" id="{BB1D54BB-333E-9066-21C2-C697FB7BFDD0}"/>
                </a:ext>
              </a:extLst>
            </p:cNvPr>
            <p:cNvSpPr txBox="1"/>
            <p:nvPr/>
          </p:nvSpPr>
          <p:spPr>
            <a:xfrm>
              <a:off x="9026063" y="5906934"/>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introvert</a:t>
              </a:r>
            </a:p>
          </p:txBody>
        </p:sp>
      </p:grpSp>
      <p:grpSp>
        <p:nvGrpSpPr>
          <p:cNvPr id="100" name="Group 99">
            <a:extLst>
              <a:ext uri="{FF2B5EF4-FFF2-40B4-BE49-F238E27FC236}">
                <a16:creationId xmlns:a16="http://schemas.microsoft.com/office/drawing/2014/main" id="{3C354DEE-17EB-AACE-561C-1B27BB63381C}"/>
              </a:ext>
            </a:extLst>
          </p:cNvPr>
          <p:cNvGrpSpPr/>
          <p:nvPr/>
        </p:nvGrpSpPr>
        <p:grpSpPr>
          <a:xfrm>
            <a:off x="7481501" y="3951347"/>
            <a:ext cx="1977391" cy="276999"/>
            <a:chOff x="7347118" y="3953217"/>
            <a:chExt cx="1977390" cy="276999"/>
          </a:xfrm>
        </p:grpSpPr>
        <p:sp>
          <p:nvSpPr>
            <p:cNvPr id="101" name="TextBox 100">
              <a:extLst>
                <a:ext uri="{FF2B5EF4-FFF2-40B4-BE49-F238E27FC236}">
                  <a16:creationId xmlns:a16="http://schemas.microsoft.com/office/drawing/2014/main" id="{83DFE2C1-0D8E-09E9-A168-32F76A328989}"/>
                </a:ext>
              </a:extLst>
            </p:cNvPr>
            <p:cNvSpPr txBox="1"/>
            <p:nvPr/>
          </p:nvSpPr>
          <p:spPr>
            <a:xfrm>
              <a:off x="7347118" y="3953217"/>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obtuse</a:t>
              </a:r>
            </a:p>
          </p:txBody>
        </p:sp>
        <p:sp>
          <p:nvSpPr>
            <p:cNvPr id="102" name="TextBox 101">
              <a:extLst>
                <a:ext uri="{FF2B5EF4-FFF2-40B4-BE49-F238E27FC236}">
                  <a16:creationId xmlns:a16="http://schemas.microsoft.com/office/drawing/2014/main" id="{7C68088C-0154-CA16-E137-45DAA6DFCAA8}"/>
                </a:ext>
              </a:extLst>
            </p:cNvPr>
            <p:cNvSpPr txBox="1"/>
            <p:nvPr/>
          </p:nvSpPr>
          <p:spPr>
            <a:xfrm>
              <a:off x="8421538" y="3953217"/>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self-aware</a:t>
              </a:r>
            </a:p>
          </p:txBody>
        </p:sp>
      </p:grpSp>
      <p:grpSp>
        <p:nvGrpSpPr>
          <p:cNvPr id="103" name="Group 102">
            <a:extLst>
              <a:ext uri="{FF2B5EF4-FFF2-40B4-BE49-F238E27FC236}">
                <a16:creationId xmlns:a16="http://schemas.microsoft.com/office/drawing/2014/main" id="{3271C7DF-5C3D-DD30-37EA-D547DE10CA41}"/>
              </a:ext>
            </a:extLst>
          </p:cNvPr>
          <p:cNvGrpSpPr/>
          <p:nvPr/>
        </p:nvGrpSpPr>
        <p:grpSpPr>
          <a:xfrm>
            <a:off x="5524708" y="1421545"/>
            <a:ext cx="1900555" cy="276999"/>
            <a:chOff x="5601374" y="1393570"/>
            <a:chExt cx="1900555" cy="276999"/>
          </a:xfrm>
        </p:grpSpPr>
        <p:sp>
          <p:nvSpPr>
            <p:cNvPr id="104" name="TextBox 103">
              <a:extLst>
                <a:ext uri="{FF2B5EF4-FFF2-40B4-BE49-F238E27FC236}">
                  <a16:creationId xmlns:a16="http://schemas.microsoft.com/office/drawing/2014/main" id="{CB3DD394-4632-2C85-7D3F-9CD824C7AB07}"/>
                </a:ext>
              </a:extLst>
            </p:cNvPr>
            <p:cNvSpPr txBox="1"/>
            <p:nvPr/>
          </p:nvSpPr>
          <p:spPr>
            <a:xfrm>
              <a:off x="5601374" y="1393570"/>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brassy</a:t>
              </a:r>
            </a:p>
          </p:txBody>
        </p:sp>
        <p:sp>
          <p:nvSpPr>
            <p:cNvPr id="105" name="TextBox 104">
              <a:extLst>
                <a:ext uri="{FF2B5EF4-FFF2-40B4-BE49-F238E27FC236}">
                  <a16:creationId xmlns:a16="http://schemas.microsoft.com/office/drawing/2014/main" id="{A023611E-918A-2112-83EB-F5161EE453D8}"/>
                </a:ext>
              </a:extLst>
            </p:cNvPr>
            <p:cNvSpPr txBox="1"/>
            <p:nvPr/>
          </p:nvSpPr>
          <p:spPr>
            <a:xfrm>
              <a:off x="6598960" y="1393570"/>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timid</a:t>
              </a:r>
            </a:p>
          </p:txBody>
        </p:sp>
      </p:grpSp>
      <p:grpSp>
        <p:nvGrpSpPr>
          <p:cNvPr id="106" name="Group 105">
            <a:extLst>
              <a:ext uri="{FF2B5EF4-FFF2-40B4-BE49-F238E27FC236}">
                <a16:creationId xmlns:a16="http://schemas.microsoft.com/office/drawing/2014/main" id="{0292B266-E301-E79B-1B66-B5EFFF91B76F}"/>
              </a:ext>
            </a:extLst>
          </p:cNvPr>
          <p:cNvGrpSpPr/>
          <p:nvPr/>
        </p:nvGrpSpPr>
        <p:grpSpPr>
          <a:xfrm>
            <a:off x="4750643" y="2916525"/>
            <a:ext cx="1900555" cy="276999"/>
            <a:chOff x="5055274" y="2854097"/>
            <a:chExt cx="1900555" cy="276999"/>
          </a:xfrm>
        </p:grpSpPr>
        <p:sp>
          <p:nvSpPr>
            <p:cNvPr id="107" name="TextBox 106">
              <a:extLst>
                <a:ext uri="{FF2B5EF4-FFF2-40B4-BE49-F238E27FC236}">
                  <a16:creationId xmlns:a16="http://schemas.microsoft.com/office/drawing/2014/main" id="{C5CF8F44-FF69-412E-90D1-18E75BC9C894}"/>
                </a:ext>
              </a:extLst>
            </p:cNvPr>
            <p:cNvSpPr txBox="1"/>
            <p:nvPr/>
          </p:nvSpPr>
          <p:spPr>
            <a:xfrm>
              <a:off x="5055274" y="2854097"/>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daytime</a:t>
              </a:r>
            </a:p>
          </p:txBody>
        </p:sp>
        <p:sp>
          <p:nvSpPr>
            <p:cNvPr id="108" name="TextBox 107">
              <a:extLst>
                <a:ext uri="{FF2B5EF4-FFF2-40B4-BE49-F238E27FC236}">
                  <a16:creationId xmlns:a16="http://schemas.microsoft.com/office/drawing/2014/main" id="{5E42CE98-2B93-DF22-7678-A4A5ADB0E849}"/>
                </a:ext>
              </a:extLst>
            </p:cNvPr>
            <p:cNvSpPr txBox="1"/>
            <p:nvPr/>
          </p:nvSpPr>
          <p:spPr>
            <a:xfrm>
              <a:off x="6052860" y="2854097"/>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nighttime</a:t>
              </a:r>
            </a:p>
          </p:txBody>
        </p:sp>
      </p:grpSp>
      <p:grpSp>
        <p:nvGrpSpPr>
          <p:cNvPr id="109" name="Group 108">
            <a:extLst>
              <a:ext uri="{FF2B5EF4-FFF2-40B4-BE49-F238E27FC236}">
                <a16:creationId xmlns:a16="http://schemas.microsoft.com/office/drawing/2014/main" id="{738CE5AC-8A51-6BCE-BEB3-A54F16E258AE}"/>
              </a:ext>
            </a:extLst>
          </p:cNvPr>
          <p:cNvGrpSpPr/>
          <p:nvPr/>
        </p:nvGrpSpPr>
        <p:grpSpPr>
          <a:xfrm>
            <a:off x="5237088" y="3422483"/>
            <a:ext cx="1900555" cy="276999"/>
            <a:chOff x="4833725" y="3338737"/>
            <a:chExt cx="1900555" cy="276999"/>
          </a:xfrm>
        </p:grpSpPr>
        <p:sp>
          <p:nvSpPr>
            <p:cNvPr id="110" name="TextBox 109">
              <a:extLst>
                <a:ext uri="{FF2B5EF4-FFF2-40B4-BE49-F238E27FC236}">
                  <a16:creationId xmlns:a16="http://schemas.microsoft.com/office/drawing/2014/main" id="{90A013B9-5906-3C40-7E56-C4E2A392E522}"/>
                </a:ext>
              </a:extLst>
            </p:cNvPr>
            <p:cNvSpPr txBox="1"/>
            <p:nvPr/>
          </p:nvSpPr>
          <p:spPr>
            <a:xfrm>
              <a:off x="4833725" y="3338737"/>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flexible</a:t>
              </a:r>
            </a:p>
          </p:txBody>
        </p:sp>
        <p:sp>
          <p:nvSpPr>
            <p:cNvPr id="111" name="TextBox 110">
              <a:extLst>
                <a:ext uri="{FF2B5EF4-FFF2-40B4-BE49-F238E27FC236}">
                  <a16:creationId xmlns:a16="http://schemas.microsoft.com/office/drawing/2014/main" id="{13352282-ADAD-3D0B-6E8F-531A2A4BD47C}"/>
                </a:ext>
              </a:extLst>
            </p:cNvPr>
            <p:cNvSpPr txBox="1"/>
            <p:nvPr/>
          </p:nvSpPr>
          <p:spPr>
            <a:xfrm>
              <a:off x="5831311" y="3338737"/>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inflexible</a:t>
              </a:r>
            </a:p>
          </p:txBody>
        </p:sp>
      </p:grpSp>
      <p:grpSp>
        <p:nvGrpSpPr>
          <p:cNvPr id="112" name="Group 111">
            <a:extLst>
              <a:ext uri="{FF2B5EF4-FFF2-40B4-BE49-F238E27FC236}">
                <a16:creationId xmlns:a16="http://schemas.microsoft.com/office/drawing/2014/main" id="{D4122D8E-927B-F439-FC61-87FF5A160F0B}"/>
              </a:ext>
            </a:extLst>
          </p:cNvPr>
          <p:cNvGrpSpPr/>
          <p:nvPr/>
        </p:nvGrpSpPr>
        <p:grpSpPr>
          <a:xfrm>
            <a:off x="5022422" y="3928443"/>
            <a:ext cx="1972311" cy="276999"/>
            <a:chOff x="5230957" y="3851652"/>
            <a:chExt cx="1972310" cy="276999"/>
          </a:xfrm>
        </p:grpSpPr>
        <p:sp>
          <p:nvSpPr>
            <p:cNvPr id="113" name="TextBox 112">
              <a:extLst>
                <a:ext uri="{FF2B5EF4-FFF2-40B4-BE49-F238E27FC236}">
                  <a16:creationId xmlns:a16="http://schemas.microsoft.com/office/drawing/2014/main" id="{749D5350-D98D-90A1-C170-0180CA3F2B59}"/>
                </a:ext>
              </a:extLst>
            </p:cNvPr>
            <p:cNvSpPr txBox="1"/>
            <p:nvPr/>
          </p:nvSpPr>
          <p:spPr>
            <a:xfrm>
              <a:off x="5230957" y="3851652"/>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adept</a:t>
              </a:r>
            </a:p>
          </p:txBody>
        </p:sp>
        <p:sp>
          <p:nvSpPr>
            <p:cNvPr id="114" name="TextBox 113">
              <a:extLst>
                <a:ext uri="{FF2B5EF4-FFF2-40B4-BE49-F238E27FC236}">
                  <a16:creationId xmlns:a16="http://schemas.microsoft.com/office/drawing/2014/main" id="{34E874B4-BDDA-0749-0BCB-E061F81A5240}"/>
                </a:ext>
              </a:extLst>
            </p:cNvPr>
            <p:cNvSpPr txBox="1"/>
            <p:nvPr/>
          </p:nvSpPr>
          <p:spPr>
            <a:xfrm>
              <a:off x="6300297" y="3851652"/>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clumsy</a:t>
              </a:r>
            </a:p>
          </p:txBody>
        </p:sp>
      </p:grpSp>
      <p:grpSp>
        <p:nvGrpSpPr>
          <p:cNvPr id="115" name="Group 114">
            <a:extLst>
              <a:ext uri="{FF2B5EF4-FFF2-40B4-BE49-F238E27FC236}">
                <a16:creationId xmlns:a16="http://schemas.microsoft.com/office/drawing/2014/main" id="{C7EAEEB8-8A9D-4CE7-1F81-D322F1AA31B0}"/>
              </a:ext>
            </a:extLst>
          </p:cNvPr>
          <p:cNvGrpSpPr/>
          <p:nvPr/>
        </p:nvGrpSpPr>
        <p:grpSpPr>
          <a:xfrm>
            <a:off x="5216166" y="4940366"/>
            <a:ext cx="1977391" cy="276999"/>
            <a:chOff x="5397962" y="4934473"/>
            <a:chExt cx="1977390" cy="276999"/>
          </a:xfrm>
        </p:grpSpPr>
        <p:sp>
          <p:nvSpPr>
            <p:cNvPr id="116" name="TextBox 115">
              <a:extLst>
                <a:ext uri="{FF2B5EF4-FFF2-40B4-BE49-F238E27FC236}">
                  <a16:creationId xmlns:a16="http://schemas.microsoft.com/office/drawing/2014/main" id="{ABC0C767-9652-96B6-D656-5D9FCD0792E5}"/>
                </a:ext>
              </a:extLst>
            </p:cNvPr>
            <p:cNvSpPr txBox="1"/>
            <p:nvPr/>
          </p:nvSpPr>
          <p:spPr>
            <a:xfrm>
              <a:off x="5397962" y="4934473"/>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principled</a:t>
              </a:r>
            </a:p>
          </p:txBody>
        </p:sp>
        <p:sp>
          <p:nvSpPr>
            <p:cNvPr id="117" name="TextBox 116">
              <a:extLst>
                <a:ext uri="{FF2B5EF4-FFF2-40B4-BE49-F238E27FC236}">
                  <a16:creationId xmlns:a16="http://schemas.microsoft.com/office/drawing/2014/main" id="{B88B831B-3262-906D-3CF3-8D36327C5097}"/>
                </a:ext>
              </a:extLst>
            </p:cNvPr>
            <p:cNvSpPr txBox="1"/>
            <p:nvPr/>
          </p:nvSpPr>
          <p:spPr>
            <a:xfrm>
              <a:off x="6472382" y="4934473"/>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immoral</a:t>
              </a:r>
            </a:p>
          </p:txBody>
        </p:sp>
      </p:grpSp>
      <p:grpSp>
        <p:nvGrpSpPr>
          <p:cNvPr id="118" name="Group 117">
            <a:extLst>
              <a:ext uri="{FF2B5EF4-FFF2-40B4-BE49-F238E27FC236}">
                <a16:creationId xmlns:a16="http://schemas.microsoft.com/office/drawing/2014/main" id="{7AE1D97F-7F8E-A5D7-BAC0-1E3F98501637}"/>
              </a:ext>
            </a:extLst>
          </p:cNvPr>
          <p:cNvGrpSpPr/>
          <p:nvPr/>
        </p:nvGrpSpPr>
        <p:grpSpPr>
          <a:xfrm>
            <a:off x="4849386" y="5446323"/>
            <a:ext cx="1977391" cy="276999"/>
            <a:chOff x="4791417" y="5444353"/>
            <a:chExt cx="1977390" cy="276999"/>
          </a:xfrm>
        </p:grpSpPr>
        <p:sp>
          <p:nvSpPr>
            <p:cNvPr id="119" name="TextBox 118">
              <a:extLst>
                <a:ext uri="{FF2B5EF4-FFF2-40B4-BE49-F238E27FC236}">
                  <a16:creationId xmlns:a16="http://schemas.microsoft.com/office/drawing/2014/main" id="{38A0AB9E-9810-E953-10F4-99C2709DF96A}"/>
                </a:ext>
              </a:extLst>
            </p:cNvPr>
            <p:cNvSpPr txBox="1"/>
            <p:nvPr/>
          </p:nvSpPr>
          <p:spPr>
            <a:xfrm>
              <a:off x="4791417" y="5444353"/>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hairy</a:t>
              </a:r>
            </a:p>
          </p:txBody>
        </p:sp>
        <p:sp>
          <p:nvSpPr>
            <p:cNvPr id="120" name="TextBox 119">
              <a:extLst>
                <a:ext uri="{FF2B5EF4-FFF2-40B4-BE49-F238E27FC236}">
                  <a16:creationId xmlns:a16="http://schemas.microsoft.com/office/drawing/2014/main" id="{FA56815B-117C-02E3-40AA-87C1EEE0BAAD}"/>
                </a:ext>
              </a:extLst>
            </p:cNvPr>
            <p:cNvSpPr txBox="1"/>
            <p:nvPr/>
          </p:nvSpPr>
          <p:spPr>
            <a:xfrm>
              <a:off x="5865837" y="5444353"/>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bald</a:t>
              </a:r>
            </a:p>
          </p:txBody>
        </p:sp>
      </p:grpSp>
      <p:grpSp>
        <p:nvGrpSpPr>
          <p:cNvPr id="121" name="Group 120">
            <a:extLst>
              <a:ext uri="{FF2B5EF4-FFF2-40B4-BE49-F238E27FC236}">
                <a16:creationId xmlns:a16="http://schemas.microsoft.com/office/drawing/2014/main" id="{FAF28AAA-176E-482C-4A63-5A8879BC362C}"/>
              </a:ext>
            </a:extLst>
          </p:cNvPr>
          <p:cNvGrpSpPr/>
          <p:nvPr/>
        </p:nvGrpSpPr>
        <p:grpSpPr>
          <a:xfrm>
            <a:off x="5446107" y="5952286"/>
            <a:ext cx="1977391" cy="276999"/>
            <a:chOff x="5539567" y="5906934"/>
            <a:chExt cx="1977390" cy="276999"/>
          </a:xfrm>
        </p:grpSpPr>
        <p:sp>
          <p:nvSpPr>
            <p:cNvPr id="122" name="TextBox 121">
              <a:extLst>
                <a:ext uri="{FF2B5EF4-FFF2-40B4-BE49-F238E27FC236}">
                  <a16:creationId xmlns:a16="http://schemas.microsoft.com/office/drawing/2014/main" id="{6B96E5DD-CB27-D3F7-CBD2-0D8D1A9DBEB7}"/>
                </a:ext>
              </a:extLst>
            </p:cNvPr>
            <p:cNvSpPr txBox="1"/>
            <p:nvPr/>
          </p:nvSpPr>
          <p:spPr>
            <a:xfrm>
              <a:off x="5539567" y="5906934"/>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passive</a:t>
              </a:r>
            </a:p>
          </p:txBody>
        </p:sp>
        <p:sp>
          <p:nvSpPr>
            <p:cNvPr id="123" name="TextBox 122">
              <a:extLst>
                <a:ext uri="{FF2B5EF4-FFF2-40B4-BE49-F238E27FC236}">
                  <a16:creationId xmlns:a16="http://schemas.microsoft.com/office/drawing/2014/main" id="{B8D23673-DAB7-2D9B-0511-23DB26773B67}"/>
                </a:ext>
              </a:extLst>
            </p:cNvPr>
            <p:cNvSpPr txBox="1"/>
            <p:nvPr/>
          </p:nvSpPr>
          <p:spPr>
            <a:xfrm>
              <a:off x="6613987" y="5906934"/>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aggressive</a:t>
              </a:r>
            </a:p>
          </p:txBody>
        </p:sp>
      </p:grpSp>
      <p:grpSp>
        <p:nvGrpSpPr>
          <p:cNvPr id="124" name="Group 123">
            <a:extLst>
              <a:ext uri="{FF2B5EF4-FFF2-40B4-BE49-F238E27FC236}">
                <a16:creationId xmlns:a16="http://schemas.microsoft.com/office/drawing/2014/main" id="{0AFF0A87-7F43-55C5-1A9D-9BCF8A07B899}"/>
              </a:ext>
            </a:extLst>
          </p:cNvPr>
          <p:cNvGrpSpPr/>
          <p:nvPr/>
        </p:nvGrpSpPr>
        <p:grpSpPr>
          <a:xfrm>
            <a:off x="5162124" y="2433466"/>
            <a:ext cx="1900555" cy="276999"/>
            <a:chOff x="5319737" y="2376594"/>
            <a:chExt cx="1900555" cy="276999"/>
          </a:xfrm>
        </p:grpSpPr>
        <p:sp>
          <p:nvSpPr>
            <p:cNvPr id="125" name="TextBox 124">
              <a:extLst>
                <a:ext uri="{FF2B5EF4-FFF2-40B4-BE49-F238E27FC236}">
                  <a16:creationId xmlns:a16="http://schemas.microsoft.com/office/drawing/2014/main" id="{ABE5FA01-7204-68A7-1070-C9F4C6842719}"/>
                </a:ext>
              </a:extLst>
            </p:cNvPr>
            <p:cNvSpPr txBox="1"/>
            <p:nvPr/>
          </p:nvSpPr>
          <p:spPr>
            <a:xfrm>
              <a:off x="5319737" y="2376594"/>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selfish</a:t>
              </a:r>
            </a:p>
          </p:txBody>
        </p:sp>
        <p:sp>
          <p:nvSpPr>
            <p:cNvPr id="126" name="TextBox 125">
              <a:extLst>
                <a:ext uri="{FF2B5EF4-FFF2-40B4-BE49-F238E27FC236}">
                  <a16:creationId xmlns:a16="http://schemas.microsoft.com/office/drawing/2014/main" id="{1E5898E3-EF9B-AFB1-4746-37B117838F5F}"/>
                </a:ext>
              </a:extLst>
            </p:cNvPr>
            <p:cNvSpPr txBox="1"/>
            <p:nvPr/>
          </p:nvSpPr>
          <p:spPr>
            <a:xfrm>
              <a:off x="6317323" y="2376594"/>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generous</a:t>
              </a:r>
            </a:p>
          </p:txBody>
        </p:sp>
      </p:grpSp>
      <p:grpSp>
        <p:nvGrpSpPr>
          <p:cNvPr id="127" name="Group 126">
            <a:extLst>
              <a:ext uri="{FF2B5EF4-FFF2-40B4-BE49-F238E27FC236}">
                <a16:creationId xmlns:a16="http://schemas.microsoft.com/office/drawing/2014/main" id="{311CC42F-0FB9-C7B9-CBEC-654BFF697F8B}"/>
              </a:ext>
            </a:extLst>
          </p:cNvPr>
          <p:cNvGrpSpPr/>
          <p:nvPr/>
        </p:nvGrpSpPr>
        <p:grpSpPr>
          <a:xfrm>
            <a:off x="10499380" y="1421545"/>
            <a:ext cx="1900555" cy="276999"/>
            <a:chOff x="10499379" y="1449518"/>
            <a:chExt cx="1900555" cy="276999"/>
          </a:xfrm>
        </p:grpSpPr>
        <p:sp>
          <p:nvSpPr>
            <p:cNvPr id="128" name="TextBox 127">
              <a:extLst>
                <a:ext uri="{FF2B5EF4-FFF2-40B4-BE49-F238E27FC236}">
                  <a16:creationId xmlns:a16="http://schemas.microsoft.com/office/drawing/2014/main" id="{15FD05C6-D584-5E01-2D75-F746690D16C4}"/>
                </a:ext>
              </a:extLst>
            </p:cNvPr>
            <p:cNvSpPr txBox="1"/>
            <p:nvPr/>
          </p:nvSpPr>
          <p:spPr>
            <a:xfrm>
              <a:off x="10499379" y="1449518"/>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mean</a:t>
              </a:r>
            </a:p>
          </p:txBody>
        </p:sp>
        <p:sp>
          <p:nvSpPr>
            <p:cNvPr id="129" name="TextBox 128">
              <a:extLst>
                <a:ext uri="{FF2B5EF4-FFF2-40B4-BE49-F238E27FC236}">
                  <a16:creationId xmlns:a16="http://schemas.microsoft.com/office/drawing/2014/main" id="{BBD8D7ED-D104-3979-0DEF-D24F8EC70BDB}"/>
                </a:ext>
              </a:extLst>
            </p:cNvPr>
            <p:cNvSpPr txBox="1"/>
            <p:nvPr/>
          </p:nvSpPr>
          <p:spPr>
            <a:xfrm>
              <a:off x="11496965" y="1449518"/>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nice</a:t>
              </a:r>
            </a:p>
          </p:txBody>
        </p:sp>
      </p:grpSp>
      <p:grpSp>
        <p:nvGrpSpPr>
          <p:cNvPr id="130" name="Group 129">
            <a:extLst>
              <a:ext uri="{FF2B5EF4-FFF2-40B4-BE49-F238E27FC236}">
                <a16:creationId xmlns:a16="http://schemas.microsoft.com/office/drawing/2014/main" id="{87708967-60C2-C17A-0AA3-B0205C9D9E4E}"/>
              </a:ext>
            </a:extLst>
          </p:cNvPr>
          <p:cNvGrpSpPr/>
          <p:nvPr/>
        </p:nvGrpSpPr>
        <p:grpSpPr>
          <a:xfrm>
            <a:off x="9858665" y="1927506"/>
            <a:ext cx="1900555" cy="276999"/>
            <a:chOff x="9858664" y="2006695"/>
            <a:chExt cx="1900555" cy="276999"/>
          </a:xfrm>
        </p:grpSpPr>
        <p:sp>
          <p:nvSpPr>
            <p:cNvPr id="131" name="TextBox 130">
              <a:extLst>
                <a:ext uri="{FF2B5EF4-FFF2-40B4-BE49-F238E27FC236}">
                  <a16:creationId xmlns:a16="http://schemas.microsoft.com/office/drawing/2014/main" id="{691196EC-B4C2-0C99-6E9C-FCAEEA1465B7}"/>
                </a:ext>
              </a:extLst>
            </p:cNvPr>
            <p:cNvSpPr txBox="1"/>
            <p:nvPr/>
          </p:nvSpPr>
          <p:spPr>
            <a:xfrm>
              <a:off x="9858664" y="2006695"/>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juvenile</a:t>
              </a:r>
            </a:p>
          </p:txBody>
        </p:sp>
        <p:sp>
          <p:nvSpPr>
            <p:cNvPr id="132" name="TextBox 131">
              <a:extLst>
                <a:ext uri="{FF2B5EF4-FFF2-40B4-BE49-F238E27FC236}">
                  <a16:creationId xmlns:a16="http://schemas.microsoft.com/office/drawing/2014/main" id="{7782FAC6-0CB0-DDDE-B799-B0D0BA286BAB}"/>
                </a:ext>
              </a:extLst>
            </p:cNvPr>
            <p:cNvSpPr txBox="1"/>
            <p:nvPr/>
          </p:nvSpPr>
          <p:spPr>
            <a:xfrm>
              <a:off x="10856250" y="2006695"/>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mature</a:t>
              </a:r>
            </a:p>
          </p:txBody>
        </p:sp>
      </p:grpSp>
      <p:grpSp>
        <p:nvGrpSpPr>
          <p:cNvPr id="133" name="Group 132">
            <a:extLst>
              <a:ext uri="{FF2B5EF4-FFF2-40B4-BE49-F238E27FC236}">
                <a16:creationId xmlns:a16="http://schemas.microsoft.com/office/drawing/2014/main" id="{AAD76F84-9C87-1FBC-36BC-D0D2C2AFB8B0}"/>
              </a:ext>
            </a:extLst>
          </p:cNvPr>
          <p:cNvGrpSpPr/>
          <p:nvPr/>
        </p:nvGrpSpPr>
        <p:grpSpPr>
          <a:xfrm>
            <a:off x="10138700" y="2433465"/>
            <a:ext cx="1900555" cy="276999"/>
            <a:chOff x="10310149" y="2485041"/>
            <a:chExt cx="1900555" cy="276999"/>
          </a:xfrm>
        </p:grpSpPr>
        <p:sp>
          <p:nvSpPr>
            <p:cNvPr id="134" name="TextBox 133">
              <a:extLst>
                <a:ext uri="{FF2B5EF4-FFF2-40B4-BE49-F238E27FC236}">
                  <a16:creationId xmlns:a16="http://schemas.microsoft.com/office/drawing/2014/main" id="{820BA050-44E6-8824-2DBF-8D5E197A6EEE}"/>
                </a:ext>
              </a:extLst>
            </p:cNvPr>
            <p:cNvSpPr txBox="1"/>
            <p:nvPr/>
          </p:nvSpPr>
          <p:spPr>
            <a:xfrm>
              <a:off x="10310149" y="2485041"/>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serious</a:t>
              </a:r>
            </a:p>
          </p:txBody>
        </p:sp>
        <p:sp>
          <p:nvSpPr>
            <p:cNvPr id="135" name="TextBox 134">
              <a:extLst>
                <a:ext uri="{FF2B5EF4-FFF2-40B4-BE49-F238E27FC236}">
                  <a16:creationId xmlns:a16="http://schemas.microsoft.com/office/drawing/2014/main" id="{DA1F46CC-F610-AAE1-E41F-E4CBE8FBEABE}"/>
                </a:ext>
              </a:extLst>
            </p:cNvPr>
            <p:cNvSpPr txBox="1"/>
            <p:nvPr/>
          </p:nvSpPr>
          <p:spPr>
            <a:xfrm>
              <a:off x="11307735" y="2485041"/>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silly</a:t>
              </a:r>
            </a:p>
          </p:txBody>
        </p:sp>
      </p:grpSp>
      <p:grpSp>
        <p:nvGrpSpPr>
          <p:cNvPr id="136" name="Group 135">
            <a:extLst>
              <a:ext uri="{FF2B5EF4-FFF2-40B4-BE49-F238E27FC236}">
                <a16:creationId xmlns:a16="http://schemas.microsoft.com/office/drawing/2014/main" id="{4476DC73-11F7-D6A9-EB35-4A127A81ADD7}"/>
              </a:ext>
            </a:extLst>
          </p:cNvPr>
          <p:cNvGrpSpPr/>
          <p:nvPr/>
        </p:nvGrpSpPr>
        <p:grpSpPr>
          <a:xfrm>
            <a:off x="9725315" y="2939425"/>
            <a:ext cx="1900555" cy="276999"/>
            <a:chOff x="9725314" y="2979155"/>
            <a:chExt cx="1900555" cy="276999"/>
          </a:xfrm>
        </p:grpSpPr>
        <p:sp>
          <p:nvSpPr>
            <p:cNvPr id="137" name="TextBox 136">
              <a:extLst>
                <a:ext uri="{FF2B5EF4-FFF2-40B4-BE49-F238E27FC236}">
                  <a16:creationId xmlns:a16="http://schemas.microsoft.com/office/drawing/2014/main" id="{61747E98-DD14-90BF-BC44-C5BF48E6E562}"/>
                </a:ext>
              </a:extLst>
            </p:cNvPr>
            <p:cNvSpPr txBox="1"/>
            <p:nvPr/>
          </p:nvSpPr>
          <p:spPr>
            <a:xfrm>
              <a:off x="9725314" y="2979155"/>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asleep</a:t>
              </a:r>
            </a:p>
          </p:txBody>
        </p:sp>
        <p:sp>
          <p:nvSpPr>
            <p:cNvPr id="138" name="TextBox 137">
              <a:extLst>
                <a:ext uri="{FF2B5EF4-FFF2-40B4-BE49-F238E27FC236}">
                  <a16:creationId xmlns:a16="http://schemas.microsoft.com/office/drawing/2014/main" id="{CCB8DE02-E482-BA9F-53F1-140FBFAEB823}"/>
                </a:ext>
              </a:extLst>
            </p:cNvPr>
            <p:cNvSpPr txBox="1"/>
            <p:nvPr/>
          </p:nvSpPr>
          <p:spPr>
            <a:xfrm>
              <a:off x="10722900" y="2979155"/>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awake</a:t>
              </a:r>
            </a:p>
          </p:txBody>
        </p:sp>
      </p:grpSp>
      <p:grpSp>
        <p:nvGrpSpPr>
          <p:cNvPr id="139" name="Group 138">
            <a:extLst>
              <a:ext uri="{FF2B5EF4-FFF2-40B4-BE49-F238E27FC236}">
                <a16:creationId xmlns:a16="http://schemas.microsoft.com/office/drawing/2014/main" id="{0383116C-4C86-9549-4AC0-F65C401BB9F3}"/>
              </a:ext>
            </a:extLst>
          </p:cNvPr>
          <p:cNvGrpSpPr/>
          <p:nvPr/>
        </p:nvGrpSpPr>
        <p:grpSpPr>
          <a:xfrm>
            <a:off x="10282915" y="3445386"/>
            <a:ext cx="1972311" cy="276999"/>
            <a:chOff x="10244815" y="3433676"/>
            <a:chExt cx="1972310" cy="276999"/>
          </a:xfrm>
        </p:grpSpPr>
        <p:sp>
          <p:nvSpPr>
            <p:cNvPr id="140" name="TextBox 139">
              <a:extLst>
                <a:ext uri="{FF2B5EF4-FFF2-40B4-BE49-F238E27FC236}">
                  <a16:creationId xmlns:a16="http://schemas.microsoft.com/office/drawing/2014/main" id="{81F41549-E994-E8D4-8D31-323CF16CEE7B}"/>
                </a:ext>
              </a:extLst>
            </p:cNvPr>
            <p:cNvSpPr txBox="1"/>
            <p:nvPr/>
          </p:nvSpPr>
          <p:spPr>
            <a:xfrm>
              <a:off x="10244815" y="3433676"/>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perceptive</a:t>
              </a:r>
            </a:p>
          </p:txBody>
        </p:sp>
        <p:sp>
          <p:nvSpPr>
            <p:cNvPr id="141" name="TextBox 140">
              <a:extLst>
                <a:ext uri="{FF2B5EF4-FFF2-40B4-BE49-F238E27FC236}">
                  <a16:creationId xmlns:a16="http://schemas.microsoft.com/office/drawing/2014/main" id="{2C1B78CA-BC72-C593-ACC9-14C87E703639}"/>
                </a:ext>
              </a:extLst>
            </p:cNvPr>
            <p:cNvSpPr txBox="1"/>
            <p:nvPr/>
          </p:nvSpPr>
          <p:spPr>
            <a:xfrm>
              <a:off x="11314155" y="3433676"/>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oblivious</a:t>
              </a:r>
            </a:p>
          </p:txBody>
        </p:sp>
      </p:grpSp>
      <p:grpSp>
        <p:nvGrpSpPr>
          <p:cNvPr id="142" name="Group 141">
            <a:extLst>
              <a:ext uri="{FF2B5EF4-FFF2-40B4-BE49-F238E27FC236}">
                <a16:creationId xmlns:a16="http://schemas.microsoft.com/office/drawing/2014/main" id="{21045516-75C3-183A-BA76-20D2FC6C4353}"/>
              </a:ext>
            </a:extLst>
          </p:cNvPr>
          <p:cNvGrpSpPr/>
          <p:nvPr/>
        </p:nvGrpSpPr>
        <p:grpSpPr>
          <a:xfrm>
            <a:off x="9979950" y="4434406"/>
            <a:ext cx="1977391" cy="276999"/>
            <a:chOff x="9751349" y="4385351"/>
            <a:chExt cx="1977390" cy="276999"/>
          </a:xfrm>
        </p:grpSpPr>
        <p:sp>
          <p:nvSpPr>
            <p:cNvPr id="143" name="TextBox 142">
              <a:extLst>
                <a:ext uri="{FF2B5EF4-FFF2-40B4-BE49-F238E27FC236}">
                  <a16:creationId xmlns:a16="http://schemas.microsoft.com/office/drawing/2014/main" id="{E77369DD-6D0A-ABF8-A434-7E027742D3E8}"/>
                </a:ext>
              </a:extLst>
            </p:cNvPr>
            <p:cNvSpPr txBox="1"/>
            <p:nvPr/>
          </p:nvSpPr>
          <p:spPr>
            <a:xfrm>
              <a:off x="9751349" y="4385351"/>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principled</a:t>
              </a:r>
            </a:p>
          </p:txBody>
        </p:sp>
        <p:sp>
          <p:nvSpPr>
            <p:cNvPr id="144" name="TextBox 143">
              <a:extLst>
                <a:ext uri="{FF2B5EF4-FFF2-40B4-BE49-F238E27FC236}">
                  <a16:creationId xmlns:a16="http://schemas.microsoft.com/office/drawing/2014/main" id="{A325A06C-B0A0-3C88-B90A-88CA3595BDB5}"/>
                </a:ext>
              </a:extLst>
            </p:cNvPr>
            <p:cNvSpPr txBox="1"/>
            <p:nvPr/>
          </p:nvSpPr>
          <p:spPr>
            <a:xfrm>
              <a:off x="10825769" y="4385351"/>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polite</a:t>
              </a:r>
            </a:p>
          </p:txBody>
        </p:sp>
      </p:grpSp>
      <p:grpSp>
        <p:nvGrpSpPr>
          <p:cNvPr id="145" name="Group 144">
            <a:extLst>
              <a:ext uri="{FF2B5EF4-FFF2-40B4-BE49-F238E27FC236}">
                <a16:creationId xmlns:a16="http://schemas.microsoft.com/office/drawing/2014/main" id="{3986FA19-E12C-65E0-8431-AA41517863F6}"/>
              </a:ext>
            </a:extLst>
          </p:cNvPr>
          <p:cNvGrpSpPr/>
          <p:nvPr/>
        </p:nvGrpSpPr>
        <p:grpSpPr>
          <a:xfrm>
            <a:off x="10297850" y="4940366"/>
            <a:ext cx="1977391" cy="276999"/>
            <a:chOff x="10297849" y="4871409"/>
            <a:chExt cx="1977390" cy="276999"/>
          </a:xfrm>
        </p:grpSpPr>
        <p:sp>
          <p:nvSpPr>
            <p:cNvPr id="146" name="TextBox 145">
              <a:extLst>
                <a:ext uri="{FF2B5EF4-FFF2-40B4-BE49-F238E27FC236}">
                  <a16:creationId xmlns:a16="http://schemas.microsoft.com/office/drawing/2014/main" id="{682C5C73-0476-877C-6B7D-282EE5F58A95}"/>
                </a:ext>
              </a:extLst>
            </p:cNvPr>
            <p:cNvSpPr txBox="1"/>
            <p:nvPr/>
          </p:nvSpPr>
          <p:spPr>
            <a:xfrm>
              <a:off x="10297849" y="4871409"/>
              <a:ext cx="97980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offensive</a:t>
              </a:r>
            </a:p>
          </p:txBody>
        </p:sp>
        <p:sp>
          <p:nvSpPr>
            <p:cNvPr id="147" name="TextBox 146">
              <a:extLst>
                <a:ext uri="{FF2B5EF4-FFF2-40B4-BE49-F238E27FC236}">
                  <a16:creationId xmlns:a16="http://schemas.microsoft.com/office/drawing/2014/main" id="{B8A8DDD3-A526-19A0-357E-79C6CEE8C1C2}"/>
                </a:ext>
              </a:extLst>
            </p:cNvPr>
            <p:cNvSpPr txBox="1"/>
            <p:nvPr/>
          </p:nvSpPr>
          <p:spPr>
            <a:xfrm>
              <a:off x="11372269" y="4871409"/>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defensive</a:t>
              </a:r>
            </a:p>
          </p:txBody>
        </p:sp>
      </p:grpSp>
      <p:grpSp>
        <p:nvGrpSpPr>
          <p:cNvPr id="148" name="Group 147">
            <a:extLst>
              <a:ext uri="{FF2B5EF4-FFF2-40B4-BE49-F238E27FC236}">
                <a16:creationId xmlns:a16="http://schemas.microsoft.com/office/drawing/2014/main" id="{31C78DC3-196D-179D-00FE-321C360AA79C}"/>
              </a:ext>
            </a:extLst>
          </p:cNvPr>
          <p:cNvGrpSpPr/>
          <p:nvPr/>
        </p:nvGrpSpPr>
        <p:grpSpPr>
          <a:xfrm>
            <a:off x="9736745" y="5446323"/>
            <a:ext cx="1972311" cy="276999"/>
            <a:chOff x="9851044" y="5349757"/>
            <a:chExt cx="1972310" cy="276999"/>
          </a:xfrm>
        </p:grpSpPr>
        <p:sp>
          <p:nvSpPr>
            <p:cNvPr id="149" name="TextBox 148">
              <a:extLst>
                <a:ext uri="{FF2B5EF4-FFF2-40B4-BE49-F238E27FC236}">
                  <a16:creationId xmlns:a16="http://schemas.microsoft.com/office/drawing/2014/main" id="{8DF0277A-4537-15D4-B011-D152D5D721CE}"/>
                </a:ext>
              </a:extLst>
            </p:cNvPr>
            <p:cNvSpPr txBox="1"/>
            <p:nvPr/>
          </p:nvSpPr>
          <p:spPr>
            <a:xfrm>
              <a:off x="9851044" y="5349757"/>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shiny</a:t>
              </a:r>
            </a:p>
          </p:txBody>
        </p:sp>
        <p:sp>
          <p:nvSpPr>
            <p:cNvPr id="150" name="TextBox 149">
              <a:extLst>
                <a:ext uri="{FF2B5EF4-FFF2-40B4-BE49-F238E27FC236}">
                  <a16:creationId xmlns:a16="http://schemas.microsoft.com/office/drawing/2014/main" id="{0FB6C965-0D46-12A6-038F-FDDE3EBFE4C7}"/>
                </a:ext>
              </a:extLst>
            </p:cNvPr>
            <p:cNvSpPr txBox="1"/>
            <p:nvPr/>
          </p:nvSpPr>
          <p:spPr>
            <a:xfrm>
              <a:off x="10920384" y="5349757"/>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dim</a:t>
              </a:r>
            </a:p>
          </p:txBody>
        </p:sp>
      </p:grpSp>
      <p:grpSp>
        <p:nvGrpSpPr>
          <p:cNvPr id="151" name="Group 150">
            <a:extLst>
              <a:ext uri="{FF2B5EF4-FFF2-40B4-BE49-F238E27FC236}">
                <a16:creationId xmlns:a16="http://schemas.microsoft.com/office/drawing/2014/main" id="{7EF1EAA8-5C59-2286-4D50-50A8FE661651}"/>
              </a:ext>
            </a:extLst>
          </p:cNvPr>
          <p:cNvGrpSpPr/>
          <p:nvPr/>
        </p:nvGrpSpPr>
        <p:grpSpPr>
          <a:xfrm>
            <a:off x="10308245" y="5952282"/>
            <a:ext cx="1972311" cy="276999"/>
            <a:chOff x="10308244" y="5906934"/>
            <a:chExt cx="1972310" cy="276999"/>
          </a:xfrm>
        </p:grpSpPr>
        <p:sp>
          <p:nvSpPr>
            <p:cNvPr id="152" name="TextBox 151">
              <a:extLst>
                <a:ext uri="{FF2B5EF4-FFF2-40B4-BE49-F238E27FC236}">
                  <a16:creationId xmlns:a16="http://schemas.microsoft.com/office/drawing/2014/main" id="{37248801-436D-C359-304F-30A6326F31E8}"/>
                </a:ext>
              </a:extLst>
            </p:cNvPr>
            <p:cNvSpPr txBox="1"/>
            <p:nvPr/>
          </p:nvSpPr>
          <p:spPr>
            <a:xfrm>
              <a:off x="10308244" y="5906934"/>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kind</a:t>
              </a:r>
            </a:p>
          </p:txBody>
        </p:sp>
        <p:sp>
          <p:nvSpPr>
            <p:cNvPr id="153" name="TextBox 152">
              <a:extLst>
                <a:ext uri="{FF2B5EF4-FFF2-40B4-BE49-F238E27FC236}">
                  <a16:creationId xmlns:a16="http://schemas.microsoft.com/office/drawing/2014/main" id="{9AFF285A-E633-EFA9-DD04-DE3718AC3D08}"/>
                </a:ext>
              </a:extLst>
            </p:cNvPr>
            <p:cNvSpPr txBox="1"/>
            <p:nvPr/>
          </p:nvSpPr>
          <p:spPr>
            <a:xfrm>
              <a:off x="11377584" y="5906934"/>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cruel</a:t>
              </a:r>
            </a:p>
          </p:txBody>
        </p:sp>
      </p:grpSp>
      <p:grpSp>
        <p:nvGrpSpPr>
          <p:cNvPr id="154" name="Group 153">
            <a:extLst>
              <a:ext uri="{FF2B5EF4-FFF2-40B4-BE49-F238E27FC236}">
                <a16:creationId xmlns:a16="http://schemas.microsoft.com/office/drawing/2014/main" id="{6F5DB112-81E7-436B-D835-2C7E205C75B7}"/>
              </a:ext>
            </a:extLst>
          </p:cNvPr>
          <p:cNvGrpSpPr/>
          <p:nvPr/>
        </p:nvGrpSpPr>
        <p:grpSpPr>
          <a:xfrm>
            <a:off x="9945659" y="3951348"/>
            <a:ext cx="1972311" cy="276999"/>
            <a:chOff x="9945659" y="3905919"/>
            <a:chExt cx="1972310" cy="276999"/>
          </a:xfrm>
        </p:grpSpPr>
        <p:sp>
          <p:nvSpPr>
            <p:cNvPr id="155" name="TextBox 154">
              <a:extLst>
                <a:ext uri="{FF2B5EF4-FFF2-40B4-BE49-F238E27FC236}">
                  <a16:creationId xmlns:a16="http://schemas.microsoft.com/office/drawing/2014/main" id="{E1A4457E-89A9-599E-21DC-4EE46623AD77}"/>
                </a:ext>
              </a:extLst>
            </p:cNvPr>
            <p:cNvSpPr txBox="1"/>
            <p:nvPr/>
          </p:nvSpPr>
          <p:spPr>
            <a:xfrm>
              <a:off x="9945659" y="3905919"/>
              <a:ext cx="974725"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judgmental</a:t>
              </a:r>
            </a:p>
          </p:txBody>
        </p:sp>
        <p:sp>
          <p:nvSpPr>
            <p:cNvPr id="156" name="TextBox 155">
              <a:extLst>
                <a:ext uri="{FF2B5EF4-FFF2-40B4-BE49-F238E27FC236}">
                  <a16:creationId xmlns:a16="http://schemas.microsoft.com/office/drawing/2014/main" id="{5D0328ED-D40D-F954-E2B6-2C4D040EB87E}"/>
                </a:ext>
              </a:extLst>
            </p:cNvPr>
            <p:cNvSpPr txBox="1"/>
            <p:nvPr/>
          </p:nvSpPr>
          <p:spPr>
            <a:xfrm>
              <a:off x="11014999" y="3905919"/>
              <a:ext cx="902970"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accepting</a:t>
              </a:r>
            </a:p>
          </p:txBody>
        </p:sp>
      </p:grpSp>
      <p:grpSp>
        <p:nvGrpSpPr>
          <p:cNvPr id="157" name="Group 156">
            <a:extLst>
              <a:ext uri="{FF2B5EF4-FFF2-40B4-BE49-F238E27FC236}">
                <a16:creationId xmlns:a16="http://schemas.microsoft.com/office/drawing/2014/main" id="{EE976E44-C862-34F9-0325-AFDF48FCABDB}"/>
              </a:ext>
            </a:extLst>
          </p:cNvPr>
          <p:cNvGrpSpPr/>
          <p:nvPr/>
        </p:nvGrpSpPr>
        <p:grpSpPr>
          <a:xfrm>
            <a:off x="4964003" y="1927505"/>
            <a:ext cx="1900555" cy="276999"/>
            <a:chOff x="4756612" y="1869891"/>
            <a:chExt cx="1900555" cy="276999"/>
          </a:xfrm>
        </p:grpSpPr>
        <p:sp>
          <p:nvSpPr>
            <p:cNvPr id="158" name="TextBox 157">
              <a:extLst>
                <a:ext uri="{FF2B5EF4-FFF2-40B4-BE49-F238E27FC236}">
                  <a16:creationId xmlns:a16="http://schemas.microsoft.com/office/drawing/2014/main" id="{4E4D1B1E-A9BC-6029-790E-9D5ADCCC496E}"/>
                </a:ext>
              </a:extLst>
            </p:cNvPr>
            <p:cNvSpPr txBox="1"/>
            <p:nvPr/>
          </p:nvSpPr>
          <p:spPr>
            <a:xfrm>
              <a:off x="4756612" y="1869891"/>
              <a:ext cx="902969" cy="276999"/>
            </a:xfrm>
            <a:prstGeom prst="rect">
              <a:avLst/>
            </a:prstGeom>
            <a:solidFill>
              <a:srgbClr val="F7AF48"/>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young </a:t>
              </a:r>
            </a:p>
          </p:txBody>
        </p:sp>
        <p:sp>
          <p:nvSpPr>
            <p:cNvPr id="159" name="TextBox 158">
              <a:extLst>
                <a:ext uri="{FF2B5EF4-FFF2-40B4-BE49-F238E27FC236}">
                  <a16:creationId xmlns:a16="http://schemas.microsoft.com/office/drawing/2014/main" id="{B1DFF88C-2915-B08B-DD0B-D82E9104CBDC}"/>
                </a:ext>
              </a:extLst>
            </p:cNvPr>
            <p:cNvSpPr txBox="1"/>
            <p:nvPr/>
          </p:nvSpPr>
          <p:spPr>
            <a:xfrm>
              <a:off x="5754198" y="1869891"/>
              <a:ext cx="902969" cy="276999"/>
            </a:xfrm>
            <a:prstGeom prst="rect">
              <a:avLst/>
            </a:prstGeom>
            <a:solidFill>
              <a:srgbClr val="2E7BA9"/>
            </a:solidFill>
            <a:ln w="3175">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Narrow" panose="020B0004020202020204" pitchFamily="34" charset="0"/>
                  <a:ea typeface="+mn-ea"/>
                  <a:cs typeface="+mn-cs"/>
                </a:rPr>
                <a:t>old</a:t>
              </a:r>
            </a:p>
          </p:txBody>
        </p:sp>
      </p:grpSp>
      <p:pic>
        <p:nvPicPr>
          <p:cNvPr id="3" name="Picture 2">
            <a:extLst>
              <a:ext uri="{FF2B5EF4-FFF2-40B4-BE49-F238E27FC236}">
                <a16:creationId xmlns:a16="http://schemas.microsoft.com/office/drawing/2014/main" id="{9231FF9F-028A-76EB-56A5-99B128A25F16}"/>
              </a:ext>
            </a:extLst>
          </p:cNvPr>
          <p:cNvPicPr>
            <a:picLocks noChangeAspect="1"/>
          </p:cNvPicPr>
          <p:nvPr/>
        </p:nvPicPr>
        <p:blipFill>
          <a:blip r:embed="rId4"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a:xfrm>
            <a:off x="9771037" y="173370"/>
            <a:ext cx="2001435" cy="1206283"/>
          </a:xfrm>
          <a:prstGeom prst="rect">
            <a:avLst/>
          </a:prstGeom>
        </p:spPr>
      </p:pic>
      <p:sp>
        <p:nvSpPr>
          <p:cNvPr id="9" name="TextBox 8">
            <a:extLst>
              <a:ext uri="{FF2B5EF4-FFF2-40B4-BE49-F238E27FC236}">
                <a16:creationId xmlns:a16="http://schemas.microsoft.com/office/drawing/2014/main" id="{E1C90DA7-985B-405B-1810-EA0E727ACF4B}"/>
              </a:ext>
            </a:extLst>
          </p:cNvPr>
          <p:cNvSpPr txBox="1"/>
          <p:nvPr/>
        </p:nvSpPr>
        <p:spPr>
          <a:xfrm>
            <a:off x="11403179" y="-21544"/>
            <a:ext cx="902971" cy="562973"/>
          </a:xfrm>
          <a:prstGeom prst="rect">
            <a:avLst/>
          </a:prstGeom>
        </p:spPr>
        <p:txBody>
          <a:bodyPr vert="horz" wrap="square" lIns="91440" tIns="45720" rIns="91440" bIns="45720" rtlCol="0" anchor="b">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31" normalizeH="0" baseline="0" noProof="0" dirty="0">
                <a:ln>
                  <a:noFill/>
                </a:ln>
                <a:solidFill>
                  <a:prstClr val="white">
                    <a:lumMod val="75000"/>
                  </a:prstClr>
                </a:solidFill>
                <a:effectLst/>
                <a:uLnTx/>
                <a:uFillTx/>
                <a:latin typeface="Aptos Black" panose="020F0502020204030204" pitchFamily="34" charset="0"/>
                <a:ea typeface="+mn-ea"/>
                <a:cs typeface="+mn-cs"/>
              </a:rPr>
              <a:t>(+)</a:t>
            </a:r>
          </a:p>
        </p:txBody>
      </p:sp>
      <p:sp>
        <p:nvSpPr>
          <p:cNvPr id="13" name="TextBox 12">
            <a:extLst>
              <a:ext uri="{FF2B5EF4-FFF2-40B4-BE49-F238E27FC236}">
                <a16:creationId xmlns:a16="http://schemas.microsoft.com/office/drawing/2014/main" id="{EB9347F5-8109-3DEE-4755-237B68B5CE00}"/>
              </a:ext>
            </a:extLst>
          </p:cNvPr>
          <p:cNvSpPr txBox="1"/>
          <p:nvPr/>
        </p:nvSpPr>
        <p:spPr>
          <a:xfrm>
            <a:off x="9102470" y="735039"/>
            <a:ext cx="902971" cy="562973"/>
          </a:xfrm>
          <a:prstGeom prst="rect">
            <a:avLst/>
          </a:prstGeom>
        </p:spPr>
        <p:txBody>
          <a:bodyPr vert="horz" wrap="square" lIns="91440" tIns="45720" rIns="91440" bIns="45720" rtlCol="0" anchor="b">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31" normalizeH="0" baseline="0" noProof="0" dirty="0">
                <a:ln>
                  <a:noFill/>
                </a:ln>
                <a:solidFill>
                  <a:prstClr val="white">
                    <a:lumMod val="75000"/>
                  </a:prstClr>
                </a:solidFill>
                <a:effectLst/>
                <a:uLnTx/>
                <a:uFillTx/>
                <a:latin typeface="Aptos Black" panose="020F0502020204030204" pitchFamily="34" charset="0"/>
                <a:ea typeface="+mn-ea"/>
                <a:cs typeface="+mn-cs"/>
              </a:rPr>
              <a:t>(-)</a:t>
            </a:r>
          </a:p>
        </p:txBody>
      </p:sp>
      <p:pic>
        <p:nvPicPr>
          <p:cNvPr id="17" name="Picture 16">
            <a:extLst>
              <a:ext uri="{FF2B5EF4-FFF2-40B4-BE49-F238E27FC236}">
                <a16:creationId xmlns:a16="http://schemas.microsoft.com/office/drawing/2014/main" id="{FEECA487-0CA3-D290-4781-7C03A71E8F1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42121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fade">
                                      <p:cBhvr>
                                        <p:cTn id="12" dur="350"/>
                                        <p:tgtEl>
                                          <p:spTgt spid="127"/>
                                        </p:tgtEl>
                                      </p:cBhvr>
                                    </p:animEffect>
                                  </p:childTnLst>
                                </p:cTn>
                              </p:par>
                            </p:childTnLst>
                          </p:cTn>
                        </p:par>
                        <p:par>
                          <p:cTn id="13" fill="hold">
                            <p:stCondLst>
                              <p:cond delay="350"/>
                            </p:stCondLst>
                            <p:childTnLst>
                              <p:par>
                                <p:cTn id="14" presetID="10" presetClass="entr" presetSubtype="0"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350"/>
                                        <p:tgtEl>
                                          <p:spTgt spid="94"/>
                                        </p:tgtEl>
                                      </p:cBhvr>
                                    </p:animEffect>
                                  </p:childTnLst>
                                </p:cTn>
                              </p:par>
                            </p:childTnLst>
                          </p:cTn>
                        </p:par>
                        <p:par>
                          <p:cTn id="17" fill="hold">
                            <p:stCondLst>
                              <p:cond delay="700"/>
                            </p:stCondLst>
                            <p:childTnLst>
                              <p:par>
                                <p:cTn id="18" presetID="10" presetClass="entr" presetSubtype="0" fill="hold" nodeType="afterEffect">
                                  <p:stCondLst>
                                    <p:cond delay="0"/>
                                  </p:stCondLst>
                                  <p:childTnLst>
                                    <p:set>
                                      <p:cBhvr>
                                        <p:cTn id="19" dur="1" fill="hold">
                                          <p:stCondLst>
                                            <p:cond delay="0"/>
                                          </p:stCondLst>
                                        </p:cTn>
                                        <p:tgtEl>
                                          <p:spTgt spid="157"/>
                                        </p:tgtEl>
                                        <p:attrNameLst>
                                          <p:attrName>style.visibility</p:attrName>
                                        </p:attrNameLst>
                                      </p:cBhvr>
                                      <p:to>
                                        <p:strVal val="visible"/>
                                      </p:to>
                                    </p:set>
                                    <p:animEffect transition="in" filter="fade">
                                      <p:cBhvr>
                                        <p:cTn id="20" dur="350"/>
                                        <p:tgtEl>
                                          <p:spTgt spid="157"/>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35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200"/>
                                        <p:tgtEl>
                                          <p:spTgt spid="46"/>
                                        </p:tgtEl>
                                      </p:cBhvr>
                                    </p:animEffect>
                                  </p:childTnLst>
                                </p:cTn>
                              </p:par>
                              <p:par>
                                <p:cTn id="30" presetID="10"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2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200"/>
                                        <p:tgtEl>
                                          <p:spTgt spid="55"/>
                                        </p:tgtEl>
                                      </p:cBhvr>
                                    </p:animEffect>
                                  </p:childTnLst>
                                </p:cTn>
                              </p:par>
                              <p:par>
                                <p:cTn id="39" presetID="10"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200"/>
                                        <p:tgtEl>
                                          <p:spTgt spid="64"/>
                                        </p:tgtEl>
                                      </p:cBhvr>
                                    </p:animEffect>
                                  </p:childTnLst>
                                </p:cTn>
                              </p:par>
                              <p:par>
                                <p:cTn id="45" presetID="10"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
                                        <p:tgtEl>
                                          <p:spTgt spid="67"/>
                                        </p:tgtEl>
                                      </p:cBhvr>
                                    </p:animEffect>
                                  </p:childTnLst>
                                </p:cTn>
                              </p:par>
                              <p:par>
                                <p:cTn id="48" presetID="10" presetClass="entr" presetSubtype="0" fill="hold"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200"/>
                                        <p:tgtEl>
                                          <p:spTgt spid="70"/>
                                        </p:tgtEl>
                                      </p:cBhvr>
                                    </p:animEffect>
                                  </p:childTnLst>
                                </p:cTn>
                              </p:par>
                            </p:childTnLst>
                          </p:cTn>
                        </p:par>
                        <p:par>
                          <p:cTn id="51" fill="hold">
                            <p:stCondLst>
                              <p:cond delay="20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2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200"/>
                                        <p:tgtEl>
                                          <p:spTgt spid="31"/>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200"/>
                                        <p:tgtEl>
                                          <p:spTgt spid="10"/>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2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200"/>
                                        <p:tgtEl>
                                          <p:spTgt spid="34"/>
                                        </p:tgtEl>
                                      </p:cBhvr>
                                    </p:animEffect>
                                  </p:childTnLst>
                                </p:cTn>
                              </p:par>
                              <p:par>
                                <p:cTn id="76" presetID="10"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200"/>
                                        <p:tgtEl>
                                          <p:spTgt spid="40"/>
                                        </p:tgtEl>
                                      </p:cBhvr>
                                    </p:animEffect>
                                  </p:childTnLst>
                                </p:cTn>
                              </p:par>
                              <p:par>
                                <p:cTn id="79" presetID="10"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200"/>
                                        <p:tgtEl>
                                          <p:spTgt spid="43"/>
                                        </p:tgtEl>
                                      </p:cBhvr>
                                    </p:animEffect>
                                  </p:childTnLst>
                                </p:cTn>
                              </p:par>
                            </p:childTnLst>
                          </p:cTn>
                        </p:par>
                        <p:par>
                          <p:cTn id="82" fill="hold">
                            <p:stCondLst>
                              <p:cond delay="400"/>
                            </p:stCondLst>
                            <p:childTnLst>
                              <p:par>
                                <p:cTn id="83" presetID="10" presetClass="entr" presetSubtype="0" fill="hold" nodeType="after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200"/>
                                        <p:tgtEl>
                                          <p:spTgt spid="4"/>
                                        </p:tgtEl>
                                      </p:cBhvr>
                                    </p:animEffect>
                                  </p:childTnLst>
                                </p:cTn>
                              </p:par>
                              <p:par>
                                <p:cTn id="86" presetID="10" presetClass="entr" presetSubtype="0" fill="hold" nodeType="withEffect">
                                  <p:stCondLst>
                                    <p:cond delay="0"/>
                                  </p:stCondLst>
                                  <p:childTnLst>
                                    <p:set>
                                      <p:cBhvr>
                                        <p:cTn id="87" dur="1" fill="hold">
                                          <p:stCondLst>
                                            <p:cond delay="0"/>
                                          </p:stCondLst>
                                        </p:cTn>
                                        <p:tgtEl>
                                          <p:spTgt spid="103"/>
                                        </p:tgtEl>
                                        <p:attrNameLst>
                                          <p:attrName>style.visibility</p:attrName>
                                        </p:attrNameLst>
                                      </p:cBhvr>
                                      <p:to>
                                        <p:strVal val="visible"/>
                                      </p:to>
                                    </p:set>
                                    <p:animEffect transition="in" filter="fade">
                                      <p:cBhvr>
                                        <p:cTn id="88" dur="200"/>
                                        <p:tgtEl>
                                          <p:spTgt spid="103"/>
                                        </p:tgtEl>
                                      </p:cBhvr>
                                    </p:animEffect>
                                  </p:childTnLst>
                                </p:cTn>
                              </p:par>
                              <p:par>
                                <p:cTn id="89" presetID="10" presetClass="entr" presetSubtype="0" fill="hold" nodeType="withEffect">
                                  <p:stCondLst>
                                    <p:cond delay="0"/>
                                  </p:stCondLst>
                                  <p:childTnLst>
                                    <p:set>
                                      <p:cBhvr>
                                        <p:cTn id="90" dur="1" fill="hold">
                                          <p:stCondLst>
                                            <p:cond delay="0"/>
                                          </p:stCondLst>
                                        </p:cTn>
                                        <p:tgtEl>
                                          <p:spTgt spid="106"/>
                                        </p:tgtEl>
                                        <p:attrNameLst>
                                          <p:attrName>style.visibility</p:attrName>
                                        </p:attrNameLst>
                                      </p:cBhvr>
                                      <p:to>
                                        <p:strVal val="visible"/>
                                      </p:to>
                                    </p:set>
                                    <p:animEffect transition="in" filter="fade">
                                      <p:cBhvr>
                                        <p:cTn id="91" dur="200"/>
                                        <p:tgtEl>
                                          <p:spTgt spid="106"/>
                                        </p:tgtEl>
                                      </p:cBhvr>
                                    </p:animEffect>
                                  </p:childTnLst>
                                </p:cTn>
                              </p:par>
                              <p:par>
                                <p:cTn id="92" presetID="10" presetClass="entr" presetSubtype="0" fill="hold" nodeType="withEffect">
                                  <p:stCondLst>
                                    <p:cond delay="0"/>
                                  </p:stCondLst>
                                  <p:childTnLst>
                                    <p:set>
                                      <p:cBhvr>
                                        <p:cTn id="93" dur="1" fill="hold">
                                          <p:stCondLst>
                                            <p:cond delay="0"/>
                                          </p:stCondLst>
                                        </p:cTn>
                                        <p:tgtEl>
                                          <p:spTgt spid="112"/>
                                        </p:tgtEl>
                                        <p:attrNameLst>
                                          <p:attrName>style.visibility</p:attrName>
                                        </p:attrNameLst>
                                      </p:cBhvr>
                                      <p:to>
                                        <p:strVal val="visible"/>
                                      </p:to>
                                    </p:set>
                                    <p:animEffect transition="in" filter="fade">
                                      <p:cBhvr>
                                        <p:cTn id="94" dur="200"/>
                                        <p:tgtEl>
                                          <p:spTgt spid="112"/>
                                        </p:tgtEl>
                                      </p:cBhvr>
                                    </p:animEffect>
                                  </p:childTnLst>
                                </p:cTn>
                              </p:par>
                              <p:par>
                                <p:cTn id="95" presetID="10" presetClass="entr" presetSubtype="0" fill="hold" nodeType="with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200"/>
                                        <p:tgtEl>
                                          <p:spTgt spid="109"/>
                                        </p:tgtEl>
                                      </p:cBhvr>
                                    </p:animEffect>
                                  </p:childTnLst>
                                </p:cTn>
                              </p:par>
                              <p:par>
                                <p:cTn id="98" presetID="10" presetClass="entr" presetSubtype="0" fill="hold" nodeType="withEffect">
                                  <p:stCondLst>
                                    <p:cond delay="0"/>
                                  </p:stCondLst>
                                  <p:childTnLst>
                                    <p:set>
                                      <p:cBhvr>
                                        <p:cTn id="99" dur="1" fill="hold">
                                          <p:stCondLst>
                                            <p:cond delay="0"/>
                                          </p:stCondLst>
                                        </p:cTn>
                                        <p:tgtEl>
                                          <p:spTgt spid="115"/>
                                        </p:tgtEl>
                                        <p:attrNameLst>
                                          <p:attrName>style.visibility</p:attrName>
                                        </p:attrNameLst>
                                      </p:cBhvr>
                                      <p:to>
                                        <p:strVal val="visible"/>
                                      </p:to>
                                    </p:set>
                                    <p:animEffect transition="in" filter="fade">
                                      <p:cBhvr>
                                        <p:cTn id="100" dur="200"/>
                                        <p:tgtEl>
                                          <p:spTgt spid="115"/>
                                        </p:tgtEl>
                                      </p:cBhvr>
                                    </p:animEffect>
                                  </p:childTnLst>
                                </p:cTn>
                              </p:par>
                              <p:par>
                                <p:cTn id="101" presetID="10" presetClass="entr" presetSubtype="0" fill="hold" nodeType="withEffect">
                                  <p:stCondLst>
                                    <p:cond delay="0"/>
                                  </p:stCondLst>
                                  <p:childTnLst>
                                    <p:set>
                                      <p:cBhvr>
                                        <p:cTn id="102" dur="1" fill="hold">
                                          <p:stCondLst>
                                            <p:cond delay="0"/>
                                          </p:stCondLst>
                                        </p:cTn>
                                        <p:tgtEl>
                                          <p:spTgt spid="118"/>
                                        </p:tgtEl>
                                        <p:attrNameLst>
                                          <p:attrName>style.visibility</p:attrName>
                                        </p:attrNameLst>
                                      </p:cBhvr>
                                      <p:to>
                                        <p:strVal val="visible"/>
                                      </p:to>
                                    </p:set>
                                    <p:animEffect transition="in" filter="fade">
                                      <p:cBhvr>
                                        <p:cTn id="103" dur="200"/>
                                        <p:tgtEl>
                                          <p:spTgt spid="118"/>
                                        </p:tgtEl>
                                      </p:cBhvr>
                                    </p:animEffect>
                                  </p:childTnLst>
                                </p:cTn>
                              </p:par>
                              <p:par>
                                <p:cTn id="104" presetID="10" presetClass="entr" presetSubtype="0" fill="hold" nodeType="withEffect">
                                  <p:stCondLst>
                                    <p:cond delay="0"/>
                                  </p:stCondLst>
                                  <p:childTnLst>
                                    <p:set>
                                      <p:cBhvr>
                                        <p:cTn id="105" dur="1" fill="hold">
                                          <p:stCondLst>
                                            <p:cond delay="0"/>
                                          </p:stCondLst>
                                        </p:cTn>
                                        <p:tgtEl>
                                          <p:spTgt spid="121"/>
                                        </p:tgtEl>
                                        <p:attrNameLst>
                                          <p:attrName>style.visibility</p:attrName>
                                        </p:attrNameLst>
                                      </p:cBhvr>
                                      <p:to>
                                        <p:strVal val="visible"/>
                                      </p:to>
                                    </p:set>
                                    <p:animEffect transition="in" filter="fade">
                                      <p:cBhvr>
                                        <p:cTn id="106" dur="200"/>
                                        <p:tgtEl>
                                          <p:spTgt spid="121"/>
                                        </p:tgtEl>
                                      </p:cBhvr>
                                    </p:animEffect>
                                  </p:childTnLst>
                                </p:cTn>
                              </p:par>
                              <p:par>
                                <p:cTn id="107" presetID="10" presetClass="entr" presetSubtype="0" fill="hold"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200"/>
                                        <p:tgtEl>
                                          <p:spTgt spid="124"/>
                                        </p:tgtEl>
                                      </p:cBhvr>
                                    </p:animEffect>
                                  </p:childTnLst>
                                </p:cTn>
                              </p:par>
                            </p:childTnLst>
                          </p:cTn>
                        </p:par>
                        <p:par>
                          <p:cTn id="110" fill="hold">
                            <p:stCondLst>
                              <p:cond delay="600"/>
                            </p:stCondLst>
                            <p:childTnLst>
                              <p:par>
                                <p:cTn id="111" presetID="10" presetClass="entr" presetSubtype="0" fill="hold" nodeType="afterEffect">
                                  <p:stCondLst>
                                    <p:cond delay="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200"/>
                                        <p:tgtEl>
                                          <p:spTgt spid="73"/>
                                        </p:tgtEl>
                                      </p:cBhvr>
                                    </p:animEffect>
                                  </p:childTnLst>
                                </p:cTn>
                              </p:par>
                              <p:par>
                                <p:cTn id="114" presetID="10" presetClass="entr" presetSubtype="0" fill="hold"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fade">
                                      <p:cBhvr>
                                        <p:cTn id="116" dur="200"/>
                                        <p:tgtEl>
                                          <p:spTgt spid="76"/>
                                        </p:tgtEl>
                                      </p:cBhvr>
                                    </p:animEffect>
                                  </p:childTnLst>
                                </p:cTn>
                              </p:par>
                              <p:par>
                                <p:cTn id="117" presetID="10" presetClass="entr" presetSubtype="0" fill="hold" nodeType="with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200"/>
                                        <p:tgtEl>
                                          <p:spTgt spid="82"/>
                                        </p:tgtEl>
                                      </p:cBhvr>
                                    </p:animEffect>
                                  </p:childTnLst>
                                </p:cTn>
                              </p:par>
                              <p:par>
                                <p:cTn id="120" presetID="10" presetClass="entr" presetSubtype="0" fill="hold" nodeType="with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fade">
                                      <p:cBhvr>
                                        <p:cTn id="122" dur="200"/>
                                        <p:tgtEl>
                                          <p:spTgt spid="85"/>
                                        </p:tgtEl>
                                      </p:cBhvr>
                                    </p:animEffect>
                                  </p:childTnLst>
                                </p:cTn>
                              </p:par>
                              <p:par>
                                <p:cTn id="123" presetID="10" presetClass="entr" presetSubtype="0" fill="hold" nodeType="withEffect">
                                  <p:stCondLst>
                                    <p:cond delay="0"/>
                                  </p:stCondLst>
                                  <p:childTnLst>
                                    <p:set>
                                      <p:cBhvr>
                                        <p:cTn id="124" dur="1" fill="hold">
                                          <p:stCondLst>
                                            <p:cond delay="0"/>
                                          </p:stCondLst>
                                        </p:cTn>
                                        <p:tgtEl>
                                          <p:spTgt spid="88"/>
                                        </p:tgtEl>
                                        <p:attrNameLst>
                                          <p:attrName>style.visibility</p:attrName>
                                        </p:attrNameLst>
                                      </p:cBhvr>
                                      <p:to>
                                        <p:strVal val="visible"/>
                                      </p:to>
                                    </p:set>
                                    <p:animEffect transition="in" filter="fade">
                                      <p:cBhvr>
                                        <p:cTn id="125" dur="200"/>
                                        <p:tgtEl>
                                          <p:spTgt spid="88"/>
                                        </p:tgtEl>
                                      </p:cBhvr>
                                    </p:animEffect>
                                  </p:childTnLst>
                                </p:cTn>
                              </p:par>
                              <p:par>
                                <p:cTn id="126" presetID="10" presetClass="entr" presetSubtype="0" fill="hold" nodeType="withEffect">
                                  <p:stCondLst>
                                    <p:cond delay="0"/>
                                  </p:stCondLst>
                                  <p:childTnLst>
                                    <p:set>
                                      <p:cBhvr>
                                        <p:cTn id="127" dur="1" fill="hold">
                                          <p:stCondLst>
                                            <p:cond delay="0"/>
                                          </p:stCondLst>
                                        </p:cTn>
                                        <p:tgtEl>
                                          <p:spTgt spid="91"/>
                                        </p:tgtEl>
                                        <p:attrNameLst>
                                          <p:attrName>style.visibility</p:attrName>
                                        </p:attrNameLst>
                                      </p:cBhvr>
                                      <p:to>
                                        <p:strVal val="visible"/>
                                      </p:to>
                                    </p:set>
                                    <p:animEffect transition="in" filter="fade">
                                      <p:cBhvr>
                                        <p:cTn id="128" dur="200"/>
                                        <p:tgtEl>
                                          <p:spTgt spid="91"/>
                                        </p:tgtEl>
                                      </p:cBhvr>
                                    </p:animEffect>
                                  </p:childTnLst>
                                </p:cTn>
                              </p:par>
                              <p:par>
                                <p:cTn id="129" presetID="10" presetClass="entr" presetSubtype="0" fill="hold" nodeType="with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in" filter="fade">
                                      <p:cBhvr>
                                        <p:cTn id="131" dur="200"/>
                                        <p:tgtEl>
                                          <p:spTgt spid="79"/>
                                        </p:tgtEl>
                                      </p:cBhvr>
                                    </p:animEffect>
                                  </p:childTnLst>
                                </p:cTn>
                              </p:par>
                              <p:par>
                                <p:cTn id="132" presetID="10" presetClass="entr" presetSubtype="0" fill="hold" nodeType="withEffect">
                                  <p:stCondLst>
                                    <p:cond delay="0"/>
                                  </p:stCondLst>
                                  <p:childTnLst>
                                    <p:set>
                                      <p:cBhvr>
                                        <p:cTn id="133" dur="1" fill="hold">
                                          <p:stCondLst>
                                            <p:cond delay="0"/>
                                          </p:stCondLst>
                                        </p:cTn>
                                        <p:tgtEl>
                                          <p:spTgt spid="97"/>
                                        </p:tgtEl>
                                        <p:attrNameLst>
                                          <p:attrName>style.visibility</p:attrName>
                                        </p:attrNameLst>
                                      </p:cBhvr>
                                      <p:to>
                                        <p:strVal val="visible"/>
                                      </p:to>
                                    </p:set>
                                    <p:animEffect transition="in" filter="fade">
                                      <p:cBhvr>
                                        <p:cTn id="134" dur="200"/>
                                        <p:tgtEl>
                                          <p:spTgt spid="97"/>
                                        </p:tgtEl>
                                      </p:cBhvr>
                                    </p:animEffect>
                                  </p:childTnLst>
                                </p:cTn>
                              </p:par>
                              <p:par>
                                <p:cTn id="135" presetID="10" presetClass="entr" presetSubtype="0" fill="hold" nodeType="withEffect">
                                  <p:stCondLst>
                                    <p:cond delay="0"/>
                                  </p:stCondLst>
                                  <p:childTnLst>
                                    <p:set>
                                      <p:cBhvr>
                                        <p:cTn id="136" dur="1" fill="hold">
                                          <p:stCondLst>
                                            <p:cond delay="0"/>
                                          </p:stCondLst>
                                        </p:cTn>
                                        <p:tgtEl>
                                          <p:spTgt spid="100"/>
                                        </p:tgtEl>
                                        <p:attrNameLst>
                                          <p:attrName>style.visibility</p:attrName>
                                        </p:attrNameLst>
                                      </p:cBhvr>
                                      <p:to>
                                        <p:strVal val="visible"/>
                                      </p:to>
                                    </p:set>
                                    <p:animEffect transition="in" filter="fade">
                                      <p:cBhvr>
                                        <p:cTn id="137" dur="200"/>
                                        <p:tgtEl>
                                          <p:spTgt spid="100"/>
                                        </p:tgtEl>
                                      </p:cBhvr>
                                    </p:animEffect>
                                  </p:childTnLst>
                                </p:cTn>
                              </p:par>
                            </p:childTnLst>
                          </p:cTn>
                        </p:par>
                        <p:par>
                          <p:cTn id="138" fill="hold">
                            <p:stCondLst>
                              <p:cond delay="800"/>
                            </p:stCondLst>
                            <p:childTnLst>
                              <p:par>
                                <p:cTn id="139" presetID="10" presetClass="entr" presetSubtype="0" fill="hold" nodeType="after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200"/>
                                        <p:tgtEl>
                                          <p:spTgt spid="130"/>
                                        </p:tgtEl>
                                      </p:cBhvr>
                                    </p:animEffect>
                                  </p:childTnLst>
                                </p:cTn>
                              </p:par>
                              <p:par>
                                <p:cTn id="142" presetID="10" presetClass="entr" presetSubtype="0" fill="hold" nodeType="withEffect">
                                  <p:stCondLst>
                                    <p:cond delay="0"/>
                                  </p:stCondLst>
                                  <p:childTnLst>
                                    <p:set>
                                      <p:cBhvr>
                                        <p:cTn id="143" dur="1" fill="hold">
                                          <p:stCondLst>
                                            <p:cond delay="0"/>
                                          </p:stCondLst>
                                        </p:cTn>
                                        <p:tgtEl>
                                          <p:spTgt spid="133"/>
                                        </p:tgtEl>
                                        <p:attrNameLst>
                                          <p:attrName>style.visibility</p:attrName>
                                        </p:attrNameLst>
                                      </p:cBhvr>
                                      <p:to>
                                        <p:strVal val="visible"/>
                                      </p:to>
                                    </p:set>
                                    <p:animEffect transition="in" filter="fade">
                                      <p:cBhvr>
                                        <p:cTn id="144" dur="200"/>
                                        <p:tgtEl>
                                          <p:spTgt spid="133"/>
                                        </p:tgtEl>
                                      </p:cBhvr>
                                    </p:animEffect>
                                  </p:childTnLst>
                                </p:cTn>
                              </p:par>
                              <p:par>
                                <p:cTn id="145" presetID="10" presetClass="entr" presetSubtype="0" fill="hold" nodeType="withEffect">
                                  <p:stCondLst>
                                    <p:cond delay="0"/>
                                  </p:stCondLst>
                                  <p:childTnLst>
                                    <p:set>
                                      <p:cBhvr>
                                        <p:cTn id="146" dur="1" fill="hold">
                                          <p:stCondLst>
                                            <p:cond delay="0"/>
                                          </p:stCondLst>
                                        </p:cTn>
                                        <p:tgtEl>
                                          <p:spTgt spid="136"/>
                                        </p:tgtEl>
                                        <p:attrNameLst>
                                          <p:attrName>style.visibility</p:attrName>
                                        </p:attrNameLst>
                                      </p:cBhvr>
                                      <p:to>
                                        <p:strVal val="visible"/>
                                      </p:to>
                                    </p:set>
                                    <p:animEffect transition="in" filter="fade">
                                      <p:cBhvr>
                                        <p:cTn id="147" dur="200"/>
                                        <p:tgtEl>
                                          <p:spTgt spid="136"/>
                                        </p:tgtEl>
                                      </p:cBhvr>
                                    </p:animEffect>
                                  </p:childTnLst>
                                </p:cTn>
                              </p:par>
                              <p:par>
                                <p:cTn id="148" presetID="10" presetClass="entr" presetSubtype="0" fill="hold" nodeType="withEffect">
                                  <p:stCondLst>
                                    <p:cond delay="0"/>
                                  </p:stCondLst>
                                  <p:childTnLst>
                                    <p:set>
                                      <p:cBhvr>
                                        <p:cTn id="149" dur="1" fill="hold">
                                          <p:stCondLst>
                                            <p:cond delay="0"/>
                                          </p:stCondLst>
                                        </p:cTn>
                                        <p:tgtEl>
                                          <p:spTgt spid="139"/>
                                        </p:tgtEl>
                                        <p:attrNameLst>
                                          <p:attrName>style.visibility</p:attrName>
                                        </p:attrNameLst>
                                      </p:cBhvr>
                                      <p:to>
                                        <p:strVal val="visible"/>
                                      </p:to>
                                    </p:set>
                                    <p:animEffect transition="in" filter="fade">
                                      <p:cBhvr>
                                        <p:cTn id="150" dur="200"/>
                                        <p:tgtEl>
                                          <p:spTgt spid="139"/>
                                        </p:tgtEl>
                                      </p:cBhvr>
                                    </p:animEffect>
                                  </p:childTnLst>
                                </p:cTn>
                              </p:par>
                              <p:par>
                                <p:cTn id="151" presetID="10" presetClass="entr" presetSubtype="0" fill="hold" nodeType="withEffect">
                                  <p:stCondLst>
                                    <p:cond delay="0"/>
                                  </p:stCondLst>
                                  <p:childTnLst>
                                    <p:set>
                                      <p:cBhvr>
                                        <p:cTn id="152" dur="1" fill="hold">
                                          <p:stCondLst>
                                            <p:cond delay="0"/>
                                          </p:stCondLst>
                                        </p:cTn>
                                        <p:tgtEl>
                                          <p:spTgt spid="142"/>
                                        </p:tgtEl>
                                        <p:attrNameLst>
                                          <p:attrName>style.visibility</p:attrName>
                                        </p:attrNameLst>
                                      </p:cBhvr>
                                      <p:to>
                                        <p:strVal val="visible"/>
                                      </p:to>
                                    </p:set>
                                    <p:animEffect transition="in" filter="fade">
                                      <p:cBhvr>
                                        <p:cTn id="153" dur="200"/>
                                        <p:tgtEl>
                                          <p:spTgt spid="142"/>
                                        </p:tgtEl>
                                      </p:cBhvr>
                                    </p:animEffect>
                                  </p:childTnLst>
                                </p:cTn>
                              </p:par>
                              <p:par>
                                <p:cTn id="154" presetID="10" presetClass="entr" presetSubtype="0" fill="hold" nodeType="withEffect">
                                  <p:stCondLst>
                                    <p:cond delay="0"/>
                                  </p:stCondLst>
                                  <p:childTnLst>
                                    <p:set>
                                      <p:cBhvr>
                                        <p:cTn id="155" dur="1" fill="hold">
                                          <p:stCondLst>
                                            <p:cond delay="0"/>
                                          </p:stCondLst>
                                        </p:cTn>
                                        <p:tgtEl>
                                          <p:spTgt spid="145"/>
                                        </p:tgtEl>
                                        <p:attrNameLst>
                                          <p:attrName>style.visibility</p:attrName>
                                        </p:attrNameLst>
                                      </p:cBhvr>
                                      <p:to>
                                        <p:strVal val="visible"/>
                                      </p:to>
                                    </p:set>
                                    <p:animEffect transition="in" filter="fade">
                                      <p:cBhvr>
                                        <p:cTn id="156" dur="200"/>
                                        <p:tgtEl>
                                          <p:spTgt spid="145"/>
                                        </p:tgtEl>
                                      </p:cBhvr>
                                    </p:animEffect>
                                  </p:childTnLst>
                                </p:cTn>
                              </p:par>
                              <p:par>
                                <p:cTn id="157" presetID="10" presetClass="entr" presetSubtype="0" fill="hold" nodeType="withEffect">
                                  <p:stCondLst>
                                    <p:cond delay="0"/>
                                  </p:stCondLst>
                                  <p:childTnLst>
                                    <p:set>
                                      <p:cBhvr>
                                        <p:cTn id="158" dur="1" fill="hold">
                                          <p:stCondLst>
                                            <p:cond delay="0"/>
                                          </p:stCondLst>
                                        </p:cTn>
                                        <p:tgtEl>
                                          <p:spTgt spid="148"/>
                                        </p:tgtEl>
                                        <p:attrNameLst>
                                          <p:attrName>style.visibility</p:attrName>
                                        </p:attrNameLst>
                                      </p:cBhvr>
                                      <p:to>
                                        <p:strVal val="visible"/>
                                      </p:to>
                                    </p:set>
                                    <p:animEffect transition="in" filter="fade">
                                      <p:cBhvr>
                                        <p:cTn id="159" dur="200"/>
                                        <p:tgtEl>
                                          <p:spTgt spid="148"/>
                                        </p:tgtEl>
                                      </p:cBhvr>
                                    </p:animEffect>
                                  </p:childTnLst>
                                </p:cTn>
                              </p:par>
                              <p:par>
                                <p:cTn id="160" presetID="10" presetClass="entr" presetSubtype="0" fill="hold" nodeType="withEffect">
                                  <p:stCondLst>
                                    <p:cond delay="0"/>
                                  </p:stCondLst>
                                  <p:childTnLst>
                                    <p:set>
                                      <p:cBhvr>
                                        <p:cTn id="161" dur="1" fill="hold">
                                          <p:stCondLst>
                                            <p:cond delay="0"/>
                                          </p:stCondLst>
                                        </p:cTn>
                                        <p:tgtEl>
                                          <p:spTgt spid="151"/>
                                        </p:tgtEl>
                                        <p:attrNameLst>
                                          <p:attrName>style.visibility</p:attrName>
                                        </p:attrNameLst>
                                      </p:cBhvr>
                                      <p:to>
                                        <p:strVal val="visible"/>
                                      </p:to>
                                    </p:set>
                                    <p:animEffect transition="in" filter="fade">
                                      <p:cBhvr>
                                        <p:cTn id="162" dur="200"/>
                                        <p:tgtEl>
                                          <p:spTgt spid="151"/>
                                        </p:tgtEl>
                                      </p:cBhvr>
                                    </p:animEffect>
                                  </p:childTnLst>
                                </p:cTn>
                              </p:par>
                              <p:par>
                                <p:cTn id="163" presetID="10" presetClass="entr" presetSubtype="0" fill="hold" nodeType="withEffect">
                                  <p:stCondLst>
                                    <p:cond delay="0"/>
                                  </p:stCondLst>
                                  <p:childTnLst>
                                    <p:set>
                                      <p:cBhvr>
                                        <p:cTn id="164" dur="1" fill="hold">
                                          <p:stCondLst>
                                            <p:cond delay="0"/>
                                          </p:stCondLst>
                                        </p:cTn>
                                        <p:tgtEl>
                                          <p:spTgt spid="154"/>
                                        </p:tgtEl>
                                        <p:attrNameLst>
                                          <p:attrName>style.visibility</p:attrName>
                                        </p:attrNameLst>
                                      </p:cBhvr>
                                      <p:to>
                                        <p:strVal val="visible"/>
                                      </p:to>
                                    </p:set>
                                    <p:animEffect transition="in" filter="fade">
                                      <p:cBhvr>
                                        <p:cTn id="165" dur="200"/>
                                        <p:tgtEl>
                                          <p:spTgt spid="154"/>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5">
                                            <p:txEl>
                                              <p:pRg st="0" end="0"/>
                                            </p:txEl>
                                          </p:spTgt>
                                        </p:tgtEl>
                                        <p:attrNameLst>
                                          <p:attrName>style.visibility</p:attrName>
                                        </p:attrNameLst>
                                      </p:cBhvr>
                                      <p:to>
                                        <p:strVal val="visible"/>
                                      </p:to>
                                    </p:set>
                                    <p:animEffect transition="in" filter="fade">
                                      <p:cBhvr>
                                        <p:cTn id="170" dur="200"/>
                                        <p:tgtEl>
                                          <p:spTgt spid="5">
                                            <p:txEl>
                                              <p:pRg st="0" end="0"/>
                                            </p:txEl>
                                          </p:spTgt>
                                        </p:tgtEl>
                                      </p:cBhvr>
                                    </p:animEffect>
                                  </p:childTnLst>
                                </p:cTn>
                              </p:par>
                              <p:par>
                                <p:cTn id="171" presetID="10" presetClass="entr" presetSubtype="0" fill="hold" nodeType="withEffect">
                                  <p:stCondLst>
                                    <p:cond delay="0"/>
                                  </p:stCondLst>
                                  <p:childTnLst>
                                    <p:set>
                                      <p:cBhvr>
                                        <p:cTn id="172" dur="1" fill="hold">
                                          <p:stCondLst>
                                            <p:cond delay="0"/>
                                          </p:stCondLst>
                                        </p:cTn>
                                        <p:tgtEl>
                                          <p:spTgt spid="3"/>
                                        </p:tgtEl>
                                        <p:attrNameLst>
                                          <p:attrName>style.visibility</p:attrName>
                                        </p:attrNameLst>
                                      </p:cBhvr>
                                      <p:to>
                                        <p:strVal val="visible"/>
                                      </p:to>
                                    </p:set>
                                    <p:animEffect transition="in" filter="fade">
                                      <p:cBhvr>
                                        <p:cTn id="173" dur="200"/>
                                        <p:tgtEl>
                                          <p:spTgt spid="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7"/>
                                        </p:tgtEl>
                                        <p:attrNameLst>
                                          <p:attrName>style.visibility</p:attrName>
                                        </p:attrNameLst>
                                      </p:cBhvr>
                                      <p:to>
                                        <p:strVal val="visible"/>
                                      </p:to>
                                    </p:set>
                                    <p:animEffect transition="in" filter="fade">
                                      <p:cBhvr>
                                        <p:cTn id="176" dur="200"/>
                                        <p:tgtEl>
                                          <p:spTgt spid="7"/>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200"/>
                                        <p:tgtEl>
                                          <p:spTgt spid="9"/>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3"/>
                                        </p:tgtEl>
                                        <p:attrNameLst>
                                          <p:attrName>style.visibility</p:attrName>
                                        </p:attrNameLst>
                                      </p:cBhvr>
                                      <p:to>
                                        <p:strVal val="visible"/>
                                      </p:to>
                                    </p:set>
                                    <p:animEffect transition="in" filter="fade">
                                      <p:cBhvr>
                                        <p:cTn id="182" dur="2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bldP spid="9"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ADA06A9-243B-3400-77C7-C77ED6CE1D6E}"/>
              </a:ext>
            </a:extLst>
          </p:cNvPr>
          <p:cNvSpPr/>
          <p:nvPr/>
        </p:nvSpPr>
        <p:spPr>
          <a:xfrm>
            <a:off x="759878" y="2345441"/>
            <a:ext cx="5216545" cy="3033887"/>
          </a:xfrm>
          <a:prstGeom prst="roundRect">
            <a:avLst>
              <a:gd name="adj" fmla="val 33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343628"/>
            <a:ext cx="6438837" cy="648845"/>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Identify Psychological Safety</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48231" y="824513"/>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Important Components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6" name="TextBox 5">
            <a:extLst>
              <a:ext uri="{FF2B5EF4-FFF2-40B4-BE49-F238E27FC236}">
                <a16:creationId xmlns:a16="http://schemas.microsoft.com/office/drawing/2014/main" id="{DFA30389-7F92-EC98-592E-88AB9D424350}"/>
              </a:ext>
            </a:extLst>
          </p:cNvPr>
          <p:cNvSpPr txBox="1">
            <a:spLocks/>
          </p:cNvSpPr>
          <p:nvPr/>
        </p:nvSpPr>
        <p:spPr>
          <a:xfrm>
            <a:off x="1039803" y="2464415"/>
            <a:ext cx="4865627" cy="3529467"/>
          </a:xfrm>
          <a:prstGeom prst="rect">
            <a:avLst/>
          </a:prstGeom>
          <a:noFill/>
        </p:spPr>
        <p:txBody>
          <a:bodyPr wrap="square" rtlCol="0">
            <a:noAutofit/>
          </a:bodyPr>
          <a:lstStyle/>
          <a:p>
            <a:pPr marR="0" lvl="0" algn="l" defTabSz="914400" rtl="0" eaLnBrk="1" fontAlgn="auto" latinLnBrk="0" hangingPunct="1">
              <a:lnSpc>
                <a:spcPct val="90000"/>
              </a:lnSpc>
              <a:spcBef>
                <a:spcPts val="2200"/>
              </a:spcBef>
              <a:spcAft>
                <a:spcPts val="0"/>
              </a:spcAft>
              <a:buClrTx/>
              <a:buSzTx/>
              <a:tabLst/>
              <a:defRPr/>
            </a:pPr>
            <a:r>
              <a:rPr lang="en-US" sz="2800" spc="30" dirty="0">
                <a:solidFill>
                  <a:prstClr val="black">
                    <a:lumMod val="65000"/>
                    <a:lumOff val="35000"/>
                  </a:prstClr>
                </a:solidFill>
                <a:latin typeface="Franklin Gothic Book" panose="020B0503020102020204" pitchFamily="34" charset="0"/>
              </a:rPr>
              <a:t>Working </a:t>
            </a:r>
            <a:r>
              <a:rPr lang="en-US" sz="2800" i="1" spc="30" dirty="0">
                <a:solidFill>
                  <a:prstClr val="black">
                    <a:lumMod val="65000"/>
                    <a:lumOff val="35000"/>
                  </a:prstClr>
                </a:solidFill>
                <a:latin typeface="Franklin Gothic Book" panose="020B0503020102020204" pitchFamily="34" charset="0"/>
              </a:rPr>
              <a:t>for</a:t>
            </a:r>
            <a:r>
              <a:rPr lang="en-US" sz="2800" spc="30" dirty="0">
                <a:solidFill>
                  <a:prstClr val="black">
                    <a:lumMod val="65000"/>
                    <a:lumOff val="35000"/>
                  </a:prstClr>
                </a:solidFill>
                <a:latin typeface="Franklin Gothic Book" panose="020B0503020102020204" pitchFamily="34" charset="0"/>
              </a:rPr>
              <a:t> you…</a:t>
            </a:r>
            <a:endPar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a:p>
            <a:pPr marL="514350" marR="0" lvl="0" indent="-514350" algn="l" defTabSz="914400" rtl="0" eaLnBrk="1" fontAlgn="auto" latinLnBrk="0" hangingPunct="1">
              <a:lnSpc>
                <a:spcPct val="90000"/>
              </a:lnSpc>
              <a:spcBef>
                <a:spcPts val="2200"/>
              </a:spcBef>
              <a:spcAft>
                <a:spcPts val="0"/>
              </a:spcAft>
              <a:buClrTx/>
              <a:buSzTx/>
              <a:buFont typeface="+mj-lt"/>
              <a:buAutoNum type="alphaUcPeriod"/>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Raising self-awareness</a:t>
            </a:r>
          </a:p>
          <a:p>
            <a:pPr marL="514350" marR="0" lvl="0" indent="-514350" algn="l" defTabSz="914400" rtl="0" eaLnBrk="1" fontAlgn="auto" latinLnBrk="0" hangingPunct="1">
              <a:lnSpc>
                <a:spcPct val="90000"/>
              </a:lnSpc>
              <a:spcBef>
                <a:spcPts val="2200"/>
              </a:spcBef>
              <a:spcAft>
                <a:spcPts val="0"/>
              </a:spcAft>
              <a:buClrTx/>
              <a:buSzTx/>
              <a:buFont typeface="+mj-lt"/>
              <a:buAutoNum type="alphaUcPeriod"/>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Creating growth zones</a:t>
            </a:r>
          </a:p>
          <a:p>
            <a:pPr marL="514350" marR="0" lvl="0" indent="-514350" algn="l" defTabSz="914400" rtl="0" eaLnBrk="1" fontAlgn="auto" latinLnBrk="0" hangingPunct="1">
              <a:lnSpc>
                <a:spcPct val="90000"/>
              </a:lnSpc>
              <a:spcBef>
                <a:spcPts val="2200"/>
              </a:spcBef>
              <a:spcAft>
                <a:spcPts val="0"/>
              </a:spcAft>
              <a:buClrTx/>
              <a:buSzTx/>
              <a:buFont typeface="+mj-lt"/>
              <a:buAutoNum type="alphaUcPeriod"/>
              <a:tabLst/>
              <a:defRPr/>
            </a:pP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Staying curious</a:t>
            </a:r>
          </a:p>
        </p:txBody>
      </p:sp>
      <p:sp>
        <p:nvSpPr>
          <p:cNvPr id="2" name="Slide Number Placeholder 26">
            <a:extLst>
              <a:ext uri="{FF2B5EF4-FFF2-40B4-BE49-F238E27FC236}">
                <a16:creationId xmlns:a16="http://schemas.microsoft.com/office/drawing/2014/main" id="{123F77EE-5325-F0E2-9039-7242AD4489E7}"/>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E96A89FC-45DE-B0BB-DAF8-4390A916362F}"/>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sp>
        <p:nvSpPr>
          <p:cNvPr id="11" name="TextBox 10">
            <a:extLst>
              <a:ext uri="{FF2B5EF4-FFF2-40B4-BE49-F238E27FC236}">
                <a16:creationId xmlns:a16="http://schemas.microsoft.com/office/drawing/2014/main" id="{D0382C89-62A1-B538-E1A0-4ECA0E555D53}"/>
              </a:ext>
            </a:extLst>
          </p:cNvPr>
          <p:cNvSpPr txBox="1"/>
          <p:nvPr/>
        </p:nvSpPr>
        <p:spPr>
          <a:xfrm>
            <a:off x="759878" y="1822761"/>
            <a:ext cx="6101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rPr>
              <a:t>Psychological Safety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CF4AC0F-3A46-0210-C2FB-9D8691CD2BFC}"/>
              </a:ext>
            </a:extLst>
          </p:cNvPr>
          <p:cNvGrpSpPr/>
          <p:nvPr/>
        </p:nvGrpSpPr>
        <p:grpSpPr>
          <a:xfrm>
            <a:off x="8432253" y="1"/>
            <a:ext cx="4578311" cy="3904139"/>
            <a:chOff x="8998309" y="-132443"/>
            <a:chExt cx="4578310" cy="3904139"/>
          </a:xfrm>
        </p:grpSpPr>
        <p:pic>
          <p:nvPicPr>
            <p:cNvPr id="10" name="Picture 9">
              <a:extLst>
                <a:ext uri="{FF2B5EF4-FFF2-40B4-BE49-F238E27FC236}">
                  <a16:creationId xmlns:a16="http://schemas.microsoft.com/office/drawing/2014/main" id="{1C41D742-774C-C340-9100-047D2F3EFE2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955922" y="-132443"/>
              <a:ext cx="2620697" cy="2476500"/>
            </a:xfrm>
            <a:prstGeom prst="rect">
              <a:avLst/>
            </a:prstGeom>
          </p:spPr>
        </p:pic>
        <p:pic>
          <p:nvPicPr>
            <p:cNvPr id="5" name="Picture 4">
              <a:extLst>
                <a:ext uri="{FF2B5EF4-FFF2-40B4-BE49-F238E27FC236}">
                  <a16:creationId xmlns:a16="http://schemas.microsoft.com/office/drawing/2014/main" id="{BBFE395A-11A2-27EB-7379-B21C94C22D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98309" y="-114504"/>
              <a:ext cx="3886200" cy="3886200"/>
            </a:xfrm>
            <a:prstGeom prst="ellipse">
              <a:avLst/>
            </a:prstGeom>
          </p:spPr>
        </p:pic>
      </p:grpSp>
      <p:pic>
        <p:nvPicPr>
          <p:cNvPr id="12" name="Picture 11">
            <a:extLst>
              <a:ext uri="{FF2B5EF4-FFF2-40B4-BE49-F238E27FC236}">
                <a16:creationId xmlns:a16="http://schemas.microsoft.com/office/drawing/2014/main" id="{826B43CD-3D6C-595A-08C1-74069039C9F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83"/>
          <a:stretch/>
        </p:blipFill>
        <p:spPr>
          <a:xfrm>
            <a:off x="7431446" y="2699332"/>
            <a:ext cx="2943907" cy="2943907"/>
          </a:xfrm>
          <a:prstGeom prst="ellipse">
            <a:avLst/>
          </a:prstGeom>
        </p:spPr>
      </p:pic>
    </p:spTree>
    <p:extLst>
      <p:ext uri="{BB962C8B-B14F-4D97-AF65-F5344CB8AC3E}">
        <p14:creationId xmlns:p14="http://schemas.microsoft.com/office/powerpoint/2010/main" val="313281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Why You’re Here</a:t>
            </a:r>
            <a:endParaRPr lang="en-US" dirty="0">
              <a:solidFill>
                <a:srgbClr val="013D54"/>
              </a:solidFill>
            </a:endParaRPr>
          </a:p>
        </p:txBody>
      </p:sp>
      <p:sp>
        <p:nvSpPr>
          <p:cNvPr id="2" name="Slide Number Placeholder 26">
            <a:extLst>
              <a:ext uri="{FF2B5EF4-FFF2-40B4-BE49-F238E27FC236}">
                <a16:creationId xmlns:a16="http://schemas.microsoft.com/office/drawing/2014/main" id="{22C7FA0E-B7A7-B64B-C162-38EED495D5AC}"/>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4</a:t>
            </a:fld>
            <a:endParaRPr lang="en-US" dirty="0"/>
          </a:p>
        </p:txBody>
      </p:sp>
      <p:sp>
        <p:nvSpPr>
          <p:cNvPr id="3" name="TextBox 2">
            <a:extLst>
              <a:ext uri="{FF2B5EF4-FFF2-40B4-BE49-F238E27FC236}">
                <a16:creationId xmlns:a16="http://schemas.microsoft.com/office/drawing/2014/main" id="{A162593E-60B8-76E5-4AC2-C1A29E4FAD4E}"/>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23254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3EB0C-63D4-4F56-D956-44FA795DA69A}"/>
              </a:ext>
            </a:extLst>
          </p:cNvPr>
          <p:cNvSpPr>
            <a:spLocks noGrp="1"/>
          </p:cNvSpPr>
          <p:nvPr>
            <p:ph idx="1"/>
          </p:nvPr>
        </p:nvSpPr>
        <p:spPr/>
        <p:txBody>
          <a:bodyPr>
            <a:noAutofit/>
          </a:bodyPr>
          <a:lstStyle/>
          <a:p>
            <a:pPr>
              <a:spcBef>
                <a:spcPts val="1200"/>
              </a:spcBef>
            </a:pPr>
            <a:r>
              <a:rPr lang="en-US" sz="2400" dirty="0"/>
              <a:t>Internal</a:t>
            </a:r>
          </a:p>
          <a:p>
            <a:pPr lvl="1"/>
            <a:r>
              <a:rPr lang="en-US" sz="2400" dirty="0"/>
              <a:t>Moods, needs, drivers, identity</a:t>
            </a:r>
          </a:p>
          <a:p>
            <a:pPr lvl="1"/>
            <a:r>
              <a:rPr lang="en-US" sz="2400" dirty="0"/>
              <a:t>Recognition</a:t>
            </a:r>
          </a:p>
          <a:p>
            <a:pPr lvl="1"/>
            <a:r>
              <a:rPr lang="en-US" sz="2400" dirty="0"/>
              <a:t>Management</a:t>
            </a:r>
          </a:p>
          <a:p>
            <a:pPr>
              <a:spcBef>
                <a:spcPts val="1200"/>
              </a:spcBef>
            </a:pPr>
            <a:r>
              <a:rPr lang="en-US" sz="2400" dirty="0"/>
              <a:t>External</a:t>
            </a:r>
          </a:p>
          <a:p>
            <a:pPr lvl="1"/>
            <a:r>
              <a:rPr lang="en-US" sz="2200" dirty="0"/>
              <a:t>Signals, connections, relationships</a:t>
            </a:r>
          </a:p>
          <a:p>
            <a:pPr lvl="1"/>
            <a:r>
              <a:rPr lang="en-US" sz="2400" dirty="0"/>
              <a:t>Recognition</a:t>
            </a:r>
          </a:p>
          <a:p>
            <a:pPr lvl="1"/>
            <a:r>
              <a:rPr lang="en-US" sz="2400" dirty="0"/>
              <a:t>Management</a:t>
            </a:r>
          </a:p>
          <a:p>
            <a:pPr>
              <a:spcBef>
                <a:spcPts val="1200"/>
              </a:spcBef>
            </a:pPr>
            <a:r>
              <a:rPr lang="en-US" sz="2400" dirty="0"/>
              <a:t>Space-Between</a:t>
            </a:r>
            <a:endParaRPr lang="en-US" sz="2800" dirty="0"/>
          </a:p>
        </p:txBody>
      </p:sp>
      <p:sp>
        <p:nvSpPr>
          <p:cNvPr id="3" name="Title 2">
            <a:extLst>
              <a:ext uri="{FF2B5EF4-FFF2-40B4-BE49-F238E27FC236}">
                <a16:creationId xmlns:a16="http://schemas.microsoft.com/office/drawing/2014/main" id="{2976004D-DCE9-040A-90E3-B382AD965A1D}"/>
              </a:ext>
            </a:extLst>
          </p:cNvPr>
          <p:cNvSpPr>
            <a:spLocks noGrp="1"/>
          </p:cNvSpPr>
          <p:nvPr>
            <p:ph type="title"/>
          </p:nvPr>
        </p:nvSpPr>
        <p:spPr/>
        <p:txBody>
          <a:bodyPr/>
          <a:lstStyle/>
          <a:p>
            <a:r>
              <a:rPr lang="en-US" dirty="0"/>
              <a:t>Identify Psychological Safety</a:t>
            </a:r>
          </a:p>
        </p:txBody>
      </p:sp>
      <p:sp>
        <p:nvSpPr>
          <p:cNvPr id="4" name="Text Placeholder 3">
            <a:extLst>
              <a:ext uri="{FF2B5EF4-FFF2-40B4-BE49-F238E27FC236}">
                <a16:creationId xmlns:a16="http://schemas.microsoft.com/office/drawing/2014/main" id="{63D7189D-2384-3D9A-8A7C-3B45986C3D17}"/>
              </a:ext>
            </a:extLst>
          </p:cNvPr>
          <p:cNvSpPr>
            <a:spLocks noGrp="1"/>
          </p:cNvSpPr>
          <p:nvPr>
            <p:ph type="body" sz="quarter" idx="13"/>
          </p:nvPr>
        </p:nvSpPr>
        <p:spPr/>
        <p:txBody>
          <a:bodyPr/>
          <a:lstStyle/>
          <a:p>
            <a:r>
              <a:rPr lang="en-US" dirty="0"/>
              <a:t>Raising self-awareness</a:t>
            </a:r>
          </a:p>
        </p:txBody>
      </p:sp>
      <p:pic>
        <p:nvPicPr>
          <p:cNvPr id="5" name="Picture 4">
            <a:extLst>
              <a:ext uri="{FF2B5EF4-FFF2-40B4-BE49-F238E27FC236}">
                <a16:creationId xmlns:a16="http://schemas.microsoft.com/office/drawing/2014/main" id="{8450FF9D-F7BC-3859-5F64-B6904115F6F3}"/>
              </a:ext>
            </a:extLst>
          </p:cNvPr>
          <p:cNvPicPr>
            <a:picLocks noChangeAspect="1"/>
          </p:cNvPicPr>
          <p:nvPr/>
        </p:nvPicPr>
        <p:blipFill>
          <a:blip r:embed="rId3"/>
          <a:stretch>
            <a:fillRect/>
          </a:stretch>
        </p:blipFill>
        <p:spPr>
          <a:xfrm>
            <a:off x="6465056" y="2792356"/>
            <a:ext cx="5100163" cy="3275043"/>
          </a:xfrm>
          <a:prstGeom prst="rect">
            <a:avLst/>
          </a:prstGeom>
        </p:spPr>
      </p:pic>
      <p:grpSp>
        <p:nvGrpSpPr>
          <p:cNvPr id="21" name="Group 20">
            <a:extLst>
              <a:ext uri="{FF2B5EF4-FFF2-40B4-BE49-F238E27FC236}">
                <a16:creationId xmlns:a16="http://schemas.microsoft.com/office/drawing/2014/main" id="{564A58EE-EE11-6823-EE50-BE85193E061A}"/>
              </a:ext>
            </a:extLst>
          </p:cNvPr>
          <p:cNvGrpSpPr/>
          <p:nvPr/>
        </p:nvGrpSpPr>
        <p:grpSpPr>
          <a:xfrm>
            <a:off x="8612010" y="319348"/>
            <a:ext cx="2953208" cy="2260345"/>
            <a:chOff x="8612010" y="319348"/>
            <a:chExt cx="2953208" cy="2260345"/>
          </a:xfrm>
        </p:grpSpPr>
        <p:sp>
          <p:nvSpPr>
            <p:cNvPr id="9" name="Rectangle: Rounded Corners 8">
              <a:extLst>
                <a:ext uri="{FF2B5EF4-FFF2-40B4-BE49-F238E27FC236}">
                  <a16:creationId xmlns:a16="http://schemas.microsoft.com/office/drawing/2014/main" id="{CF4AC4E2-344E-37A4-16C6-3854426360D6}"/>
                </a:ext>
              </a:extLst>
            </p:cNvPr>
            <p:cNvSpPr/>
            <p:nvPr/>
          </p:nvSpPr>
          <p:spPr>
            <a:xfrm>
              <a:off x="8612010" y="319348"/>
              <a:ext cx="2953208" cy="2260345"/>
            </a:xfrm>
            <a:prstGeom prst="roundRect">
              <a:avLst>
                <a:gd name="adj" fmla="val 628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descr="3D Hemisphere Design for PowerPoint">
              <a:extLst>
                <a:ext uri="{FF2B5EF4-FFF2-40B4-BE49-F238E27FC236}">
                  <a16:creationId xmlns:a16="http://schemas.microsoft.com/office/drawing/2014/main" id="{034AA222-21EF-9B8C-90DA-4CD730D84EBC}"/>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6623" b="98013" l="8776" r="94898">
                          <a14:foregroundMark x1="48776" y1="9934" x2="58163" y2="10265"/>
                          <a14:foregroundMark x1="10204" y1="80464" x2="8776" y2="62914"/>
                          <a14:foregroundMark x1="8776" y1="62914" x2="8980" y2="74834"/>
                          <a14:foregroundMark x1="23673" y1="88079" x2="54082" y2="97351"/>
                          <a14:foregroundMark x1="54082" y1="97351" x2="60816" y2="96026"/>
                          <a14:foregroundMark x1="64490" y1="93046" x2="64898" y2="87748"/>
                          <a14:foregroundMark x1="82857" y1="89073" x2="92653" y2="82119"/>
                          <a14:foregroundMark x1="92653" y1="82119" x2="95102" y2="65563"/>
                          <a14:foregroundMark x1="95102" y1="65563" x2="89592" y2="45695"/>
                          <a14:foregroundMark x1="42653" y1="13907" x2="53265" y2="8940"/>
                          <a14:foregroundMark x1="53265" y1="8940" x2="70816" y2="16556"/>
                          <a14:foregroundMark x1="42653" y1="13245" x2="53673" y2="9272"/>
                          <a14:foregroundMark x1="53673" y1="9272" x2="64694" y2="11921"/>
                          <a14:foregroundMark x1="64694" y1="11921" x2="76531" y2="20530"/>
                          <a14:foregroundMark x1="76531" y1="20530" x2="85102" y2="33113"/>
                          <a14:foregroundMark x1="85102" y1="33113" x2="87347" y2="38742"/>
                          <a14:foregroundMark x1="62245" y1="11258" x2="52041" y2="7947"/>
                          <a14:foregroundMark x1="52041" y1="7947" x2="30816" y2="16556"/>
                          <a14:foregroundMark x1="30816" y1="16556" x2="30612" y2="16887"/>
                          <a14:foregroundMark x1="39388" y1="13576" x2="34490" y2="14238"/>
                          <a14:foregroundMark x1="36735" y1="13576" x2="36735" y2="13576"/>
                          <a14:foregroundMark x1="37143" y1="12914" x2="37143" y2="12914"/>
                          <a14:foregroundMark x1="38367" y1="12583" x2="38367" y2="12583"/>
                          <a14:foregroundMark x1="35918" y1="13245" x2="35918" y2="13245"/>
                          <a14:foregroundMark x1="28571" y1="18874" x2="28571" y2="18874"/>
                          <a14:foregroundMark x1="26531" y1="21854" x2="26327" y2="22185"/>
                          <a14:foregroundMark x1="22857" y1="26490" x2="22857" y2="26490"/>
                          <a14:foregroundMark x1="21224" y1="28477" x2="21224" y2="28477"/>
                          <a14:foregroundMark x1="20000" y1="30132" x2="19388" y2="31126"/>
                          <a14:foregroundMark x1="17551" y1="33775" x2="17143" y2="34437"/>
                          <a14:foregroundMark x1="18571" y1="32781" x2="18571" y2="32781"/>
                          <a14:foregroundMark x1="14490" y1="40397" x2="14490" y2="40397"/>
                          <a14:foregroundMark x1="33469" y1="94702" x2="33469" y2="94702"/>
                          <a14:foregroundMark x1="35102" y1="94702" x2="35102" y2="94702"/>
                          <a14:foregroundMark x1="36531" y1="95364" x2="36531" y2="95364"/>
                          <a14:foregroundMark x1="37755" y1="96026" x2="37755" y2="96026"/>
                          <a14:foregroundMark x1="39592" y1="96358" x2="39592" y2="96358"/>
                          <a14:foregroundMark x1="40816" y1="96689" x2="40816" y2="96689"/>
                          <a14:foregroundMark x1="41837" y1="97020" x2="41837" y2="97020"/>
                          <a14:foregroundMark x1="42857" y1="97020" x2="42857" y2="97020"/>
                          <a14:foregroundMark x1="44490" y1="97020" x2="45306" y2="97020"/>
                          <a14:foregroundMark x1="52653" y1="98013" x2="52653" y2="98013"/>
                          <a14:foregroundMark x1="56735" y1="97682" x2="56735" y2="97682"/>
                          <a14:foregroundMark x1="68980" y1="92053" x2="68980" y2="92053"/>
                          <a14:foregroundMark x1="68571" y1="89404" x2="68571" y2="89404"/>
                          <a14:foregroundMark x1="68571" y1="84768" x2="68571" y2="84768"/>
                          <a14:foregroundMark x1="68367" y1="86093" x2="68367" y2="86093"/>
                          <a14:foregroundMark x1="68776" y1="87748" x2="68776" y2="87748"/>
                          <a14:foregroundMark x1="68163" y1="83113" x2="68163" y2="83113"/>
                          <a14:foregroundMark x1="68163" y1="81126" x2="68163" y2="81126"/>
                          <a14:foregroundMark x1="93673" y1="80795" x2="93673" y2="80795"/>
                          <a14:foregroundMark x1="95102" y1="78146" x2="95102" y2="78146"/>
                          <a14:foregroundMark x1="68163" y1="86424" x2="68163" y2="86424"/>
                          <a14:foregroundMark x1="68163" y1="86424" x2="68163" y2="86424"/>
                          <a14:foregroundMark x1="67959" y1="86755" x2="67959" y2="86755"/>
                          <a14:foregroundMark x1="68367" y1="86755" x2="68367" y2="86755"/>
                          <a14:foregroundMark x1="67755" y1="85099" x2="68367" y2="87417"/>
                          <a14:backgroundMark x1="60000" y1="98013" x2="69592" y2="97020"/>
                          <a14:backgroundMark x1="52653" y1="98675" x2="52653" y2="98675"/>
                          <a14:backgroundMark x1="52653" y1="98013" x2="52653" y2="98013"/>
                          <a14:backgroundMark x1="56531" y1="98344" x2="56531" y2="98344"/>
                          <a14:backgroundMark x1="49592" y1="98013" x2="49592" y2="98013"/>
                          <a14:backgroundMark x1="46939" y1="97682" x2="46939" y2="97682"/>
                          <a14:backgroundMark x1="44082" y1="97020" x2="44082" y2="97020"/>
                          <a14:backgroundMark x1="41224" y1="98013" x2="41224" y2="98013"/>
                          <a14:backgroundMark x1="42041" y1="97020" x2="42041" y2="97020"/>
                          <a14:backgroundMark x1="40000" y1="96689" x2="40000" y2="96689"/>
                          <a14:backgroundMark x1="41020" y1="97020" x2="41020" y2="97020"/>
                          <a14:backgroundMark x1="37551" y1="96689" x2="37551" y2="96689"/>
                          <a14:backgroundMark x1="36327" y1="96026" x2="36327" y2="96026"/>
                          <a14:backgroundMark x1="68367" y1="82450" x2="68367" y2="82450"/>
                          <a14:backgroundMark x1="67959" y1="81126" x2="67959" y2="81126"/>
                          <a14:backgroundMark x1="68163" y1="83113" x2="68163" y2="83113"/>
                          <a14:backgroundMark x1="69184" y1="92384" x2="69184" y2="92384"/>
                        </a14:backgroundRemoval>
                      </a14:imgEffect>
                    </a14:imgLayer>
                  </a14:imgProps>
                </a:ext>
                <a:ext uri="{28A0092B-C50C-407E-A947-70E740481C1C}">
                  <a14:useLocalDpi xmlns:a14="http://schemas.microsoft.com/office/drawing/2010/main"/>
                </a:ext>
              </a:extLst>
            </a:blip>
            <a:srcRect/>
            <a:stretch/>
          </p:blipFill>
          <p:spPr bwMode="auto">
            <a:xfrm>
              <a:off x="10038497" y="732122"/>
              <a:ext cx="1195698" cy="736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3D Hemisphere Diagram for PowerPoint with Arrows">
              <a:extLst>
                <a:ext uri="{FF2B5EF4-FFF2-40B4-BE49-F238E27FC236}">
                  <a16:creationId xmlns:a16="http://schemas.microsoft.com/office/drawing/2014/main" id="{7CA10CE8-4723-E699-9B3C-F02611613764}"/>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6612" b="97107" l="3158" r="95000">
                          <a14:foregroundMark x1="10263" y1="60331" x2="4737" y2="40496"/>
                          <a14:foregroundMark x1="4737" y1="40496" x2="3947" y2="30579"/>
                          <a14:foregroundMark x1="3947" y1="30579" x2="8684" y2="25207"/>
                          <a14:foregroundMark x1="8684" y1="25207" x2="3947" y2="30165"/>
                          <a14:foregroundMark x1="3947" y1="30165" x2="4211" y2="30579"/>
                          <a14:foregroundMark x1="32632" y1="89256" x2="45000" y2="96281"/>
                          <a14:foregroundMark x1="51579" y1="97934" x2="56053" y2="95455"/>
                          <a14:foregroundMark x1="58158" y1="94215" x2="62368" y2="89256"/>
                          <a14:foregroundMark x1="89211" y1="62397" x2="95263" y2="41322"/>
                          <a14:foregroundMark x1="95263" y1="41322" x2="95526" y2="29339"/>
                          <a14:foregroundMark x1="95526" y1="29339" x2="89474" y2="20248"/>
                          <a14:foregroundMark x1="35789" y1="8678" x2="41579" y2="9091"/>
                          <a14:foregroundMark x1="41579" y1="9091" x2="48158" y2="8678"/>
                          <a14:foregroundMark x1="48158" y1="8678" x2="61316" y2="9504"/>
                          <a14:foregroundMark x1="61316" y1="9504" x2="46316" y2="7025"/>
                          <a14:foregroundMark x1="3158" y1="30579" x2="12105" y2="18595"/>
                          <a14:foregroundMark x1="12105" y1="18595" x2="16053" y2="16942"/>
                          <a14:foregroundMark x1="12368" y1="17355" x2="12368" y2="17355"/>
                          <a14:foregroundMark x1="10789" y1="18595" x2="10789" y2="18595"/>
                          <a14:foregroundMark x1="13684" y1="16529" x2="13684" y2="16529"/>
                          <a14:foregroundMark x1="14737" y1="15702" x2="14737" y2="15702"/>
                          <a14:foregroundMark x1="16316" y1="15289" x2="16316" y2="15289"/>
                          <a14:foregroundMark x1="17105" y1="14463" x2="17105" y2="14463"/>
                          <a14:foregroundMark x1="19211" y1="14050" x2="19211" y2="14050"/>
                          <a14:foregroundMark x1="20789" y1="14050" x2="20789" y2="14050"/>
                          <a14:foregroundMark x1="7105" y1="21901" x2="7105" y2="21901"/>
                          <a14:foregroundMark x1="5526" y1="23967" x2="5526" y2="23967"/>
                          <a14:foregroundMark x1="4474" y1="25207" x2="4474" y2="25207"/>
                          <a14:foregroundMark x1="3684" y1="28512" x2="3684" y2="28512"/>
                          <a14:foregroundMark x1="3158" y1="29752" x2="3158" y2="29752"/>
                          <a14:foregroundMark x1="50789" y1="97521" x2="50789" y2="97521"/>
                          <a14:foregroundMark x1="49211" y1="97107" x2="49211" y2="97107"/>
                          <a14:foregroundMark x1="47632" y1="97521" x2="47632" y2="97521"/>
                          <a14:foregroundMark x1="46316" y1="97521" x2="46316" y2="97521"/>
                          <a14:foregroundMark x1="48684" y1="97521" x2="48684" y2="97521"/>
                          <a14:foregroundMark x1="45000" y1="97107" x2="45000" y2="97107"/>
                          <a14:foregroundMark x1="42895" y1="95868" x2="42895" y2="95868"/>
                          <a14:foregroundMark x1="40789" y1="95041" x2="40789" y2="95041"/>
                          <a14:foregroundMark x1="39211" y1="94215" x2="39211" y2="94215"/>
                          <a14:foregroundMark x1="37105" y1="92975" x2="37105" y2="92975"/>
                          <a14:foregroundMark x1="35526" y1="92975" x2="35526" y2="92975"/>
                          <a14:foregroundMark x1="34211" y1="92149" x2="34211" y2="92149"/>
                          <a14:foregroundMark x1="32632" y1="91322" x2="32632" y2="91322"/>
                          <a14:backgroundMark x1="48421" y1="98760" x2="48421" y2="98760"/>
                          <a14:backgroundMark x1="49474" y1="98760" x2="49474" y2="98760"/>
                          <a14:backgroundMark x1="50263" y1="98347" x2="50263" y2="98347"/>
                          <a14:backgroundMark x1="51579" y1="98760" x2="51579" y2="98760"/>
                          <a14:backgroundMark x1="52632" y1="98760" x2="52632" y2="98760"/>
                          <a14:backgroundMark x1="53684" y1="98760" x2="53684" y2="98760"/>
                          <a14:backgroundMark x1="55263" y1="97521" x2="55263" y2="97521"/>
                          <a14:backgroundMark x1="58158" y1="95455" x2="58158" y2="95455"/>
                          <a14:backgroundMark x1="60000" y1="93388" x2="60000" y2="93388"/>
                          <a14:backgroundMark x1="58947" y1="95041" x2="58947" y2="95041"/>
                          <a14:backgroundMark x1="55526" y1="97107" x2="55526" y2="97107"/>
                          <a14:backgroundMark x1="52895" y1="98760" x2="52895" y2="98760"/>
                          <a14:backgroundMark x1="51842" y1="98760" x2="51842" y2="98760"/>
                          <a14:backgroundMark x1="51842" y1="98347" x2="51842" y2="98347"/>
                          <a14:backgroundMark x1="53421" y1="97934" x2="53421" y2="97934"/>
                          <a14:backgroundMark x1="54737" y1="97934" x2="54737" y2="97934"/>
                        </a14:backgroundRemoval>
                      </a14:imgEffect>
                    </a14:imgLayer>
                  </a14:imgProps>
                </a:ext>
                <a:ext uri="{28A0092B-C50C-407E-A947-70E740481C1C}">
                  <a14:useLocalDpi xmlns:a14="http://schemas.microsoft.com/office/drawing/2010/main"/>
                </a:ext>
              </a:extLst>
            </a:blip>
            <a:srcRect/>
            <a:stretch/>
          </p:blipFill>
          <p:spPr bwMode="auto">
            <a:xfrm>
              <a:off x="10106148" y="1556294"/>
              <a:ext cx="1154656" cy="736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C136C1C-C972-AD3B-F356-6797D2A4E3A7}"/>
                </a:ext>
              </a:extLst>
            </p:cNvPr>
            <p:cNvSpPr txBox="1"/>
            <p:nvPr/>
          </p:nvSpPr>
          <p:spPr>
            <a:xfrm>
              <a:off x="8620065" y="1603882"/>
              <a:ext cx="1354147"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Franklin Gothic Book" panose="020B0503020102020204" pitchFamily="34" charset="0"/>
                  <a:ea typeface="+mn-ea"/>
                  <a:cs typeface="+mn-cs"/>
                </a:rPr>
                <a:t>INSIDE YOU</a:t>
              </a:r>
            </a:p>
          </p:txBody>
        </p:sp>
        <p:sp>
          <p:nvSpPr>
            <p:cNvPr id="13" name="TextBox 12">
              <a:extLst>
                <a:ext uri="{FF2B5EF4-FFF2-40B4-BE49-F238E27FC236}">
                  <a16:creationId xmlns:a16="http://schemas.microsoft.com/office/drawing/2014/main" id="{36049852-B9D6-A4C2-8AA7-8198655B8028}"/>
                </a:ext>
              </a:extLst>
            </p:cNvPr>
            <p:cNvSpPr txBox="1"/>
            <p:nvPr/>
          </p:nvSpPr>
          <p:spPr>
            <a:xfrm>
              <a:off x="8620065" y="1164355"/>
              <a:ext cx="1395981"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Franklin Gothic Book" panose="020B0503020102020204" pitchFamily="34" charset="0"/>
                  <a:ea typeface="+mn-ea"/>
                  <a:cs typeface="+mn-cs"/>
                </a:rPr>
                <a:t>BEYOND YOU</a:t>
              </a:r>
            </a:p>
          </p:txBody>
        </p:sp>
        <p:sp>
          <p:nvSpPr>
            <p:cNvPr id="14" name="TextBox 13">
              <a:extLst>
                <a:ext uri="{FF2B5EF4-FFF2-40B4-BE49-F238E27FC236}">
                  <a16:creationId xmlns:a16="http://schemas.microsoft.com/office/drawing/2014/main" id="{36E6BF8A-8D12-28CB-07CB-004C7DFACA0F}"/>
                </a:ext>
              </a:extLst>
            </p:cNvPr>
            <p:cNvSpPr txBox="1"/>
            <p:nvPr/>
          </p:nvSpPr>
          <p:spPr>
            <a:xfrm rot="18392646">
              <a:off x="9884155" y="857305"/>
              <a:ext cx="840339" cy="436166"/>
            </a:xfrm>
            <a:prstGeom prst="rect">
              <a:avLst/>
            </a:prstGeom>
            <a:noFill/>
          </p:spPr>
          <p:txBody>
            <a:bodyPr wrap="square" rtlCol="0">
              <a:prstTxWarp prst="textArchUp">
                <a:avLst>
                  <a:gd name="adj" fmla="val 12039166"/>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0" normalizeH="0" baseline="0" noProof="0" dirty="0">
                  <a:ln>
                    <a:noFill/>
                  </a:ln>
                  <a:solidFill>
                    <a:prstClr val="black"/>
                  </a:solidFill>
                  <a:effectLst/>
                  <a:uLnTx/>
                  <a:uFillTx/>
                  <a:latin typeface="Franklin Gothic Book" panose="020B0503020102020204" pitchFamily="34" charset="0"/>
                  <a:ea typeface="+mn-ea"/>
                  <a:cs typeface="+mn-cs"/>
                </a:rPr>
                <a:t>AWARENESS</a:t>
              </a:r>
            </a:p>
          </p:txBody>
        </p:sp>
        <p:sp>
          <p:nvSpPr>
            <p:cNvPr id="15" name="TextBox 14">
              <a:extLst>
                <a:ext uri="{FF2B5EF4-FFF2-40B4-BE49-F238E27FC236}">
                  <a16:creationId xmlns:a16="http://schemas.microsoft.com/office/drawing/2014/main" id="{831D57A7-3262-C2FA-7D30-2EFD7139B96F}"/>
                </a:ext>
              </a:extLst>
            </p:cNvPr>
            <p:cNvSpPr txBox="1"/>
            <p:nvPr/>
          </p:nvSpPr>
          <p:spPr>
            <a:xfrm rot="1870821">
              <a:off x="9992492" y="1735729"/>
              <a:ext cx="1003554" cy="618776"/>
            </a:xfrm>
            <a:prstGeom prst="rect">
              <a:avLst/>
            </a:prstGeom>
            <a:noFill/>
          </p:spPr>
          <p:txBody>
            <a:bodyPr wrap="square" rtlCol="0">
              <a:prstTxWarp prst="textArchDown">
                <a:avLst>
                  <a:gd name="adj" fmla="val 1447589"/>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0" normalizeH="0" baseline="0" noProof="0" dirty="0">
                  <a:ln>
                    <a:noFill/>
                  </a:ln>
                  <a:solidFill>
                    <a:prstClr val="black"/>
                  </a:solidFill>
                  <a:effectLst/>
                  <a:uLnTx/>
                  <a:uFillTx/>
                  <a:latin typeface="Franklin Gothic Book" panose="020B0503020102020204" pitchFamily="34" charset="0"/>
                  <a:ea typeface="+mn-ea"/>
                  <a:cs typeface="+mn-cs"/>
                </a:rPr>
                <a:t>AWARENESS</a:t>
              </a:r>
            </a:p>
          </p:txBody>
        </p:sp>
        <p:sp>
          <p:nvSpPr>
            <p:cNvPr id="16" name="TextBox 15">
              <a:extLst>
                <a:ext uri="{FF2B5EF4-FFF2-40B4-BE49-F238E27FC236}">
                  <a16:creationId xmlns:a16="http://schemas.microsoft.com/office/drawing/2014/main" id="{D02709C3-B0E1-F189-32F1-930DB05C5CDC}"/>
                </a:ext>
              </a:extLst>
            </p:cNvPr>
            <p:cNvSpPr txBox="1"/>
            <p:nvPr/>
          </p:nvSpPr>
          <p:spPr>
            <a:xfrm rot="3386779">
              <a:off x="10639421" y="875525"/>
              <a:ext cx="794379" cy="395069"/>
            </a:xfrm>
            <a:prstGeom prst="rect">
              <a:avLst/>
            </a:prstGeom>
            <a:noFill/>
          </p:spPr>
          <p:txBody>
            <a:bodyPr wrap="square" rtlCol="0">
              <a:prstTxWarp prst="textArchUp">
                <a:avLst>
                  <a:gd name="adj" fmla="val 12898302"/>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0" normalizeH="0" baseline="0" noProof="0" dirty="0">
                  <a:ln>
                    <a:noFill/>
                  </a:ln>
                  <a:solidFill>
                    <a:prstClr val="black"/>
                  </a:solidFill>
                  <a:effectLst/>
                  <a:uLnTx/>
                  <a:uFillTx/>
                  <a:latin typeface="Franklin Gothic Book" panose="020B0503020102020204" pitchFamily="34" charset="0"/>
                  <a:ea typeface="+mn-ea"/>
                  <a:cs typeface="+mn-cs"/>
                </a:rPr>
                <a:t>CONTROL</a:t>
              </a:r>
            </a:p>
          </p:txBody>
        </p:sp>
        <p:sp>
          <p:nvSpPr>
            <p:cNvPr id="17" name="TextBox 16">
              <a:extLst>
                <a:ext uri="{FF2B5EF4-FFF2-40B4-BE49-F238E27FC236}">
                  <a16:creationId xmlns:a16="http://schemas.microsoft.com/office/drawing/2014/main" id="{0D57C549-5390-50D9-33AA-597C30106CD1}"/>
                </a:ext>
              </a:extLst>
            </p:cNvPr>
            <p:cNvSpPr txBox="1"/>
            <p:nvPr/>
          </p:nvSpPr>
          <p:spPr>
            <a:xfrm rot="17185440">
              <a:off x="10580536" y="1538829"/>
              <a:ext cx="950043" cy="618776"/>
            </a:xfrm>
            <a:prstGeom prst="rect">
              <a:avLst/>
            </a:prstGeom>
            <a:noFill/>
          </p:spPr>
          <p:txBody>
            <a:bodyPr wrap="square" rtlCol="0">
              <a:prstTxWarp prst="textArchDown">
                <a:avLst>
                  <a:gd name="adj" fmla="val 1447589"/>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300" normalizeH="0" baseline="0" noProof="0" dirty="0">
                  <a:ln>
                    <a:noFill/>
                  </a:ln>
                  <a:solidFill>
                    <a:prstClr val="black"/>
                  </a:solidFill>
                  <a:effectLst/>
                  <a:uLnTx/>
                  <a:uFillTx/>
                  <a:latin typeface="Franklin Gothic Book" panose="020B0503020102020204" pitchFamily="34" charset="0"/>
                  <a:ea typeface="+mn-ea"/>
                  <a:cs typeface="+mn-cs"/>
                </a:rPr>
                <a:t>CONTROL</a:t>
              </a:r>
            </a:p>
          </p:txBody>
        </p:sp>
        <p:cxnSp>
          <p:nvCxnSpPr>
            <p:cNvPr id="7" name="Straight Connector 6">
              <a:extLst>
                <a:ext uri="{FF2B5EF4-FFF2-40B4-BE49-F238E27FC236}">
                  <a16:creationId xmlns:a16="http://schemas.microsoft.com/office/drawing/2014/main" id="{5F1D6FF1-2A7F-81E9-684D-5F07BE1ECC37}"/>
                </a:ext>
              </a:extLst>
            </p:cNvPr>
            <p:cNvCxnSpPr>
              <a:cxnSpLocks/>
            </p:cNvCxnSpPr>
            <p:nvPr/>
          </p:nvCxnSpPr>
          <p:spPr>
            <a:xfrm>
              <a:off x="8871802" y="1530519"/>
              <a:ext cx="247831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83962C4-F4C4-C9E6-7747-2AAE63967EDF}"/>
              </a:ext>
            </a:extLst>
          </p:cNvPr>
          <p:cNvGrpSpPr/>
          <p:nvPr/>
        </p:nvGrpSpPr>
        <p:grpSpPr>
          <a:xfrm>
            <a:off x="6465055" y="319348"/>
            <a:ext cx="1823259" cy="2288855"/>
            <a:chOff x="6465055" y="319348"/>
            <a:chExt cx="1823259" cy="2288855"/>
          </a:xfrm>
        </p:grpSpPr>
        <p:sp>
          <p:nvSpPr>
            <p:cNvPr id="31" name="Rectangle: Rounded Corners 30">
              <a:extLst>
                <a:ext uri="{FF2B5EF4-FFF2-40B4-BE49-F238E27FC236}">
                  <a16:creationId xmlns:a16="http://schemas.microsoft.com/office/drawing/2014/main" id="{FAE267EE-D7F4-2A3A-C237-C48E7D2FBFFF}"/>
                </a:ext>
              </a:extLst>
            </p:cNvPr>
            <p:cNvSpPr/>
            <p:nvPr/>
          </p:nvSpPr>
          <p:spPr>
            <a:xfrm>
              <a:off x="6465055" y="319348"/>
              <a:ext cx="1823259" cy="2260345"/>
            </a:xfrm>
            <a:prstGeom prst="roundRect">
              <a:avLst>
                <a:gd name="adj" fmla="val 84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ylinder 31">
              <a:extLst>
                <a:ext uri="{FF2B5EF4-FFF2-40B4-BE49-F238E27FC236}">
                  <a16:creationId xmlns:a16="http://schemas.microsoft.com/office/drawing/2014/main" id="{F413BBB7-30FC-002A-54A5-DC6ADB047F7F}"/>
                </a:ext>
              </a:extLst>
            </p:cNvPr>
            <p:cNvSpPr/>
            <p:nvPr/>
          </p:nvSpPr>
          <p:spPr>
            <a:xfrm rot="20627039">
              <a:off x="7821209" y="1361032"/>
              <a:ext cx="45719" cy="559299"/>
            </a:xfrm>
            <a:prstGeom prst="can">
              <a:avLst/>
            </a:prstGeom>
            <a:solidFill>
              <a:srgbClr val="AB6262"/>
            </a:solidFill>
            <a:ln>
              <a:solidFill>
                <a:srgbClr val="6A31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Cylinder 32">
              <a:extLst>
                <a:ext uri="{FF2B5EF4-FFF2-40B4-BE49-F238E27FC236}">
                  <a16:creationId xmlns:a16="http://schemas.microsoft.com/office/drawing/2014/main" id="{232DB890-7301-D8BF-E88B-4D599A2A5F2E}"/>
                </a:ext>
              </a:extLst>
            </p:cNvPr>
            <p:cNvSpPr/>
            <p:nvPr/>
          </p:nvSpPr>
          <p:spPr>
            <a:xfrm rot="1150885">
              <a:off x="7476605" y="1359724"/>
              <a:ext cx="45719" cy="559299"/>
            </a:xfrm>
            <a:prstGeom prst="can">
              <a:avLst/>
            </a:prstGeom>
            <a:solidFill>
              <a:srgbClr val="AB6262"/>
            </a:solidFill>
            <a:ln>
              <a:solidFill>
                <a:srgbClr val="6A31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74264EF-3561-3E4C-40DB-48CE1E3A65E6}"/>
                </a:ext>
              </a:extLst>
            </p:cNvPr>
            <p:cNvSpPr/>
            <p:nvPr/>
          </p:nvSpPr>
          <p:spPr>
            <a:xfrm>
              <a:off x="7352647" y="528343"/>
              <a:ext cx="631563" cy="1337931"/>
            </a:xfrm>
            <a:prstGeom prst="ellipse">
              <a:avLst/>
            </a:prstGeom>
            <a:solidFill>
              <a:schemeClr val="accent5">
                <a:lumMod val="20000"/>
                <a:lumOff val="80000"/>
              </a:schemeClr>
            </a:solidFill>
            <a:ln w="28575">
              <a:solidFill>
                <a:srgbClr val="6A31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18B891D-7E05-0BD1-C257-7BED73E6911E}"/>
                </a:ext>
              </a:extLst>
            </p:cNvPr>
            <p:cNvSpPr txBox="1"/>
            <p:nvPr/>
          </p:nvSpPr>
          <p:spPr>
            <a:xfrm>
              <a:off x="6755028" y="2064932"/>
              <a:ext cx="1283098" cy="54327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WHAT DO YOU SEE?</a:t>
              </a:r>
            </a:p>
          </p:txBody>
        </p:sp>
        <p:pic>
          <p:nvPicPr>
            <p:cNvPr id="8" name="Picture 7">
              <a:extLst>
                <a:ext uri="{FF2B5EF4-FFF2-40B4-BE49-F238E27FC236}">
                  <a16:creationId xmlns:a16="http://schemas.microsoft.com/office/drawing/2014/main" id="{B591C78D-6D35-6554-1648-E268F4EA39B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67039" y="931753"/>
              <a:ext cx="449091" cy="669190"/>
            </a:xfrm>
            <a:prstGeom prst="rect">
              <a:avLst/>
            </a:prstGeom>
          </p:spPr>
        </p:pic>
        <p:pic>
          <p:nvPicPr>
            <p:cNvPr id="18" name="Picture 17">
              <a:extLst>
                <a:ext uri="{FF2B5EF4-FFF2-40B4-BE49-F238E27FC236}">
                  <a16:creationId xmlns:a16="http://schemas.microsoft.com/office/drawing/2014/main" id="{5EF0640E-509C-5B6D-9041-84FC101748B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1312002" flipH="1">
              <a:off x="7486947" y="946388"/>
              <a:ext cx="365602" cy="619738"/>
            </a:xfrm>
            <a:prstGeom prst="rect">
              <a:avLst/>
            </a:prstGeom>
            <a:scene3d>
              <a:camera prst="perspectiveHeroicExtremeLeftFacing"/>
              <a:lightRig rig="threePt" dir="t"/>
            </a:scene3d>
          </p:spPr>
        </p:pic>
      </p:grpSp>
      <p:pic>
        <p:nvPicPr>
          <p:cNvPr id="6" name="Picture 5">
            <a:extLst>
              <a:ext uri="{FF2B5EF4-FFF2-40B4-BE49-F238E27FC236}">
                <a16:creationId xmlns:a16="http://schemas.microsoft.com/office/drawing/2014/main" id="{8469CFBC-C8A8-748B-0ED9-EC7C539AC59C}"/>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32776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200"/>
                                        <p:tgtEl>
                                          <p:spTgt spid="2">
                                            <p:txEl>
                                              <p:pRg st="0" end="0"/>
                                            </p:txEl>
                                          </p:spTgt>
                                        </p:tgtEl>
                                      </p:cBhvr>
                                    </p:animEffect>
                                  </p:childTnLst>
                                </p:cTn>
                              </p:par>
                            </p:childTnLst>
                          </p:cTn>
                        </p:par>
                        <p:par>
                          <p:cTn id="18" fill="hold">
                            <p:stCondLst>
                              <p:cond delay="200"/>
                            </p:stCondLst>
                            <p:childTnLst>
                              <p:par>
                                <p:cTn id="19" presetID="10" presetClass="entr" presetSubtype="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200"/>
                                        <p:tgtEl>
                                          <p:spTgt spid="2">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200"/>
                                        <p:tgtEl>
                                          <p:spTgt spid="2">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2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200"/>
                                        <p:tgtEl>
                                          <p:spTgt spid="2">
                                            <p:txEl>
                                              <p:pRg st="4" end="4"/>
                                            </p:txEl>
                                          </p:spTgt>
                                        </p:tgtEl>
                                      </p:cBhvr>
                                    </p:animEffect>
                                  </p:childTnLst>
                                </p:cTn>
                              </p:par>
                            </p:childTnLst>
                          </p:cTn>
                        </p:par>
                        <p:par>
                          <p:cTn id="33" fill="hold">
                            <p:stCondLst>
                              <p:cond delay="200"/>
                            </p:stCondLst>
                            <p:childTnLst>
                              <p:par>
                                <p:cTn id="34" presetID="10" presetClass="entr" presetSubtype="0" fill="hold"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2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200"/>
                                        <p:tgtEl>
                                          <p:spTgt spid="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
                                        <p:tgtEl>
                                          <p:spTgt spid="2">
                                            <p:txEl>
                                              <p:pRg st="8" end="8"/>
                                            </p:txEl>
                                          </p:spTgt>
                                        </p:tgtEl>
                                      </p:cBhvr>
                                    </p:animEffect>
                                  </p:childTnLst>
                                </p:cTn>
                              </p:par>
                            </p:childTnLst>
                          </p:cTn>
                        </p:par>
                        <p:par>
                          <p:cTn id="48" fill="hold">
                            <p:stCondLst>
                              <p:cond delay="2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B1DE66E-0948-0B02-AE0A-DA8DC791C0D2}"/>
              </a:ext>
            </a:extLst>
          </p:cNvPr>
          <p:cNvSpPr>
            <a:spLocks noGrp="1"/>
          </p:cNvSpPr>
          <p:nvPr>
            <p:ph type="title"/>
          </p:nvPr>
        </p:nvSpPr>
        <p:spPr>
          <a:xfrm>
            <a:off x="787400" y="456406"/>
            <a:ext cx="10515600" cy="525463"/>
          </a:xfrm>
        </p:spPr>
        <p:txBody>
          <a:bodyPr/>
          <a:lstStyle/>
          <a:p>
            <a:r>
              <a:rPr lang="en-US" dirty="0"/>
              <a:t>Identify Psychological Safety</a:t>
            </a:r>
          </a:p>
        </p:txBody>
      </p:sp>
      <p:sp>
        <p:nvSpPr>
          <p:cNvPr id="7" name="Rectangle: Rounded Corners 6">
            <a:extLst>
              <a:ext uri="{FF2B5EF4-FFF2-40B4-BE49-F238E27FC236}">
                <a16:creationId xmlns:a16="http://schemas.microsoft.com/office/drawing/2014/main" id="{3F080E84-CD8E-EB18-BBA6-AB8BB8122923}"/>
              </a:ext>
            </a:extLst>
          </p:cNvPr>
          <p:cNvSpPr/>
          <p:nvPr/>
        </p:nvSpPr>
        <p:spPr>
          <a:xfrm>
            <a:off x="850645" y="2357487"/>
            <a:ext cx="4292701" cy="2578341"/>
          </a:xfrm>
          <a:prstGeom prst="roundRect">
            <a:avLst>
              <a:gd name="adj" fmla="val 33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6BE959A-BB20-8760-C4C8-07A9C1538552}"/>
              </a:ext>
            </a:extLst>
          </p:cNvPr>
          <p:cNvSpPr txBox="1">
            <a:spLocks/>
          </p:cNvSpPr>
          <p:nvPr/>
        </p:nvSpPr>
        <p:spPr>
          <a:xfrm>
            <a:off x="975072" y="2417728"/>
            <a:ext cx="4385594" cy="2664676"/>
          </a:xfrm>
          <a:prstGeom prst="rect">
            <a:avLst/>
          </a:prstGeom>
          <a:noFill/>
        </p:spPr>
        <p:txBody>
          <a:bodyPr wrap="square" rtlCol="0">
            <a:noAutofit/>
          </a:bodyPr>
          <a:lstStyle/>
          <a:p>
            <a:pPr marL="365760" marR="0" lvl="0" indent="-365760"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Created by both people</a:t>
            </a:r>
          </a:p>
          <a:p>
            <a:pPr marL="365760" marR="0" lvl="0" indent="-365760"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Honesty</a:t>
            </a:r>
          </a:p>
          <a:p>
            <a:pPr marL="365760" marR="0" lvl="0" indent="-365760"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Accountability</a:t>
            </a:r>
          </a:p>
          <a:p>
            <a:pPr marL="365760" marR="0" lvl="0" indent="-365760" algn="l" defTabSz="914377"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Balance</a:t>
            </a:r>
          </a:p>
          <a:p>
            <a:pPr marL="365760" lvl="0" indent="-365760" defTabSz="914377">
              <a:lnSpc>
                <a:spcPct val="90000"/>
              </a:lnSpc>
              <a:spcBef>
                <a:spcPts val="1200"/>
              </a:spcBef>
              <a:buFont typeface="Arial" panose="020B0604020202020204" pitchFamily="34" charset="0"/>
              <a:buChar char="•"/>
              <a:defRPr/>
            </a:pPr>
            <a:r>
              <a:rPr lang="en-US" sz="2400" spc="31" dirty="0">
                <a:solidFill>
                  <a:prstClr val="black">
                    <a:lumMod val="65000"/>
                    <a:lumOff val="35000"/>
                  </a:prstClr>
                </a:solidFill>
                <a:latin typeface="Franklin Gothic Book" panose="020B0503020102020204" pitchFamily="34" charset="0"/>
              </a:rPr>
              <a:t>Predictability</a:t>
            </a:r>
            <a:endParaRPr kumimoji="0" lang="en-US" sz="2400" b="0" i="0" u="none" strike="noStrike" kern="1200" cap="none" spc="31"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2" name="Text Placeholder 3">
            <a:extLst>
              <a:ext uri="{FF2B5EF4-FFF2-40B4-BE49-F238E27FC236}">
                <a16:creationId xmlns:a16="http://schemas.microsoft.com/office/drawing/2014/main" id="{9E229FF6-EC60-10E7-29E2-1B0B8B9ECC00}"/>
              </a:ext>
            </a:extLst>
          </p:cNvPr>
          <p:cNvSpPr>
            <a:spLocks noGrp="1"/>
          </p:cNvSpPr>
          <p:nvPr>
            <p:ph type="body" sz="quarter" idx="13"/>
          </p:nvPr>
        </p:nvSpPr>
        <p:spPr>
          <a:xfrm>
            <a:off x="825501" y="924059"/>
            <a:ext cx="10477500" cy="525461"/>
          </a:xfrm>
        </p:spPr>
        <p:txBody>
          <a:bodyPr/>
          <a:lstStyle/>
          <a:p>
            <a:r>
              <a:rPr lang="en-US" dirty="0"/>
              <a:t>Creating growth zones</a:t>
            </a:r>
          </a:p>
        </p:txBody>
      </p:sp>
      <p:sp>
        <p:nvSpPr>
          <p:cNvPr id="3" name="Oval 2">
            <a:extLst>
              <a:ext uri="{FF2B5EF4-FFF2-40B4-BE49-F238E27FC236}">
                <a16:creationId xmlns:a16="http://schemas.microsoft.com/office/drawing/2014/main" id="{24981B2B-F8FE-1F2E-5D89-8DB8CD32972D}"/>
              </a:ext>
            </a:extLst>
          </p:cNvPr>
          <p:cNvSpPr/>
          <p:nvPr/>
        </p:nvSpPr>
        <p:spPr>
          <a:xfrm>
            <a:off x="6185688" y="585827"/>
            <a:ext cx="5348114" cy="5348114"/>
          </a:xfrm>
          <a:prstGeom prst="ellipse">
            <a:avLst/>
          </a:prstGeom>
          <a:gradFill>
            <a:gsLst>
              <a:gs pos="63000">
                <a:srgbClr val="FF0000"/>
              </a:gs>
              <a:gs pos="80000">
                <a:srgbClr val="FFC000"/>
              </a:gs>
              <a:gs pos="54000">
                <a:srgbClr val="C00000"/>
              </a:gs>
            </a:gsLst>
            <a:path path="circle">
              <a:fillToRect l="50000" t="50000" r="50000" b="5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0F9787AE-961D-AD9B-8075-1814BFD3C020}"/>
              </a:ext>
            </a:extLst>
          </p:cNvPr>
          <p:cNvSpPr/>
          <p:nvPr/>
        </p:nvSpPr>
        <p:spPr>
          <a:xfrm>
            <a:off x="6313019" y="1392560"/>
            <a:ext cx="3883623" cy="3883623"/>
          </a:xfrm>
          <a:prstGeom prst="ellipse">
            <a:avLst/>
          </a:prstGeom>
          <a:gradFill>
            <a:gsLst>
              <a:gs pos="51000">
                <a:srgbClr val="00B0F0"/>
              </a:gs>
              <a:gs pos="64000">
                <a:srgbClr val="0070C0"/>
              </a:gs>
              <a:gs pos="35000">
                <a:srgbClr val="0070C0"/>
              </a:gs>
            </a:gsLst>
            <a:path path="circle">
              <a:fillToRect l="50000" t="50000" r="50000" b="5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D52AE80-C243-ED29-8B66-8482A385389C}"/>
              </a:ext>
            </a:extLst>
          </p:cNvPr>
          <p:cNvSpPr/>
          <p:nvPr/>
        </p:nvSpPr>
        <p:spPr>
          <a:xfrm>
            <a:off x="6436211" y="2289199"/>
            <a:ext cx="1921449" cy="1921449"/>
          </a:xfrm>
          <a:prstGeom prst="ellipse">
            <a:avLst/>
          </a:prstGeom>
          <a:gradFill flip="none" rotWithShape="1">
            <a:gsLst>
              <a:gs pos="95000">
                <a:srgbClr val="FFFF00"/>
              </a:gs>
              <a:gs pos="73000">
                <a:srgbClr val="92D050"/>
              </a:gs>
              <a:gs pos="56000">
                <a:srgbClr val="00B050"/>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
            <a:extLst>
              <a:ext uri="{FF2B5EF4-FFF2-40B4-BE49-F238E27FC236}">
                <a16:creationId xmlns:a16="http://schemas.microsoft.com/office/drawing/2014/main" id="{9AC854CA-EEBC-40B0-A869-484DDE8D4EBD}"/>
              </a:ext>
            </a:extLst>
          </p:cNvPr>
          <p:cNvSpPr txBox="1">
            <a:spLocks/>
          </p:cNvSpPr>
          <p:nvPr/>
        </p:nvSpPr>
        <p:spPr>
          <a:xfrm>
            <a:off x="6598768" y="2590748"/>
            <a:ext cx="1556667" cy="853064"/>
          </a:xfrm>
          <a:prstGeom prst="rect">
            <a:avLst/>
          </a:prstGeom>
        </p:spPr>
        <p:txBody>
          <a:bodyPr vert="horz" lIns="91440" tIns="45720" rIns="91440" bIns="45720" rtlCol="0">
            <a:no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prstClr val="white"/>
                </a:solidFill>
                <a:effectLst>
                  <a:outerShdw blurRad="38100" dist="38100" dir="2700000" algn="tl">
                    <a:srgbClr val="000000"/>
                  </a:outerShdw>
                </a:effectLst>
                <a:uLnTx/>
                <a:uFillTx/>
                <a:latin typeface="Franklin Gothic Book" panose="020B0503020102020204" pitchFamily="34" charset="0"/>
                <a:ea typeface="+mn-ea"/>
                <a:cs typeface="+mn-cs"/>
              </a:rPr>
              <a:t>Comfort Zone</a:t>
            </a:r>
            <a:endParaRPr kumimoji="0" lang="en-US" sz="1800" b="1" i="0" u="none" strike="noStrike" kern="1200" cap="none" spc="30" normalizeH="0" baseline="0" noProof="0" dirty="0">
              <a:ln>
                <a:noFill/>
              </a:ln>
              <a:solidFill>
                <a:prstClr val="white"/>
              </a:solidFill>
              <a:effectLst>
                <a:outerShdw blurRad="38100" dist="38100" dir="2700000" algn="tl">
                  <a:srgbClr val="000000"/>
                </a:outerShdw>
              </a:effectLst>
              <a:uLnTx/>
              <a:uFillTx/>
              <a:latin typeface="Franklin Gothic Book" panose="020B0503020102020204" pitchFamily="34" charset="0"/>
              <a:ea typeface="+mn-ea"/>
              <a:cs typeface="+mn-cs"/>
            </a:endParaRPr>
          </a:p>
        </p:txBody>
      </p:sp>
      <p:sp>
        <p:nvSpPr>
          <p:cNvPr id="13" name="Content Placeholder 1">
            <a:extLst>
              <a:ext uri="{FF2B5EF4-FFF2-40B4-BE49-F238E27FC236}">
                <a16:creationId xmlns:a16="http://schemas.microsoft.com/office/drawing/2014/main" id="{69565443-7691-FBA7-D47C-87B72E688624}"/>
              </a:ext>
            </a:extLst>
          </p:cNvPr>
          <p:cNvSpPr txBox="1">
            <a:spLocks/>
          </p:cNvSpPr>
          <p:nvPr/>
        </p:nvSpPr>
        <p:spPr>
          <a:xfrm>
            <a:off x="10059686" y="2590748"/>
            <a:ext cx="1556667" cy="853064"/>
          </a:xfrm>
          <a:prstGeom prst="rect">
            <a:avLst/>
          </a:prstGeom>
        </p:spPr>
        <p:txBody>
          <a:bodyPr vert="horz" lIns="91440" tIns="45720" rIns="91440" bIns="45720" rtlCol="0">
            <a:no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prstClr val="white"/>
                </a:solidFill>
                <a:effectLst>
                  <a:outerShdw blurRad="38100" dist="38100" dir="2700000" algn="tl">
                    <a:srgbClr val="000000"/>
                  </a:outerShdw>
                </a:effectLst>
                <a:uLnTx/>
                <a:uFillTx/>
                <a:latin typeface="Franklin Gothic Book" panose="020B0503020102020204" pitchFamily="34" charset="0"/>
                <a:ea typeface="+mn-ea"/>
                <a:cs typeface="+mn-cs"/>
              </a:rPr>
              <a:t>Stress Zone</a:t>
            </a:r>
            <a:endParaRPr kumimoji="0" lang="en-US" sz="1800" b="1" i="0" u="none" strike="noStrike" kern="1200" cap="none" spc="30" normalizeH="0" baseline="0" noProof="0" dirty="0">
              <a:ln>
                <a:noFill/>
              </a:ln>
              <a:solidFill>
                <a:prstClr val="white"/>
              </a:solidFill>
              <a:effectLst>
                <a:outerShdw blurRad="38100" dist="38100" dir="2700000" algn="tl">
                  <a:srgbClr val="000000"/>
                </a:outerShdw>
              </a:effectLst>
              <a:uLnTx/>
              <a:uFillTx/>
              <a:latin typeface="Franklin Gothic Book" panose="020B0503020102020204" pitchFamily="34" charset="0"/>
              <a:ea typeface="+mn-ea"/>
              <a:cs typeface="+mn-cs"/>
            </a:endParaRPr>
          </a:p>
        </p:txBody>
      </p:sp>
      <p:sp>
        <p:nvSpPr>
          <p:cNvPr id="14" name="Content Placeholder 1">
            <a:extLst>
              <a:ext uri="{FF2B5EF4-FFF2-40B4-BE49-F238E27FC236}">
                <a16:creationId xmlns:a16="http://schemas.microsoft.com/office/drawing/2014/main" id="{3C52B01B-F999-24B3-6FF5-91EA744EEFB0}"/>
              </a:ext>
            </a:extLst>
          </p:cNvPr>
          <p:cNvSpPr txBox="1">
            <a:spLocks/>
          </p:cNvSpPr>
          <p:nvPr/>
        </p:nvSpPr>
        <p:spPr>
          <a:xfrm>
            <a:off x="8375546" y="2590748"/>
            <a:ext cx="1556667" cy="853063"/>
          </a:xfrm>
          <a:prstGeom prst="rect">
            <a:avLst/>
          </a:prstGeom>
        </p:spPr>
        <p:txBody>
          <a:bodyPr vert="horz" lIns="91440" tIns="45720" rIns="91440" bIns="45720" rtlCol="0">
            <a:no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prstClr val="white"/>
                </a:solidFill>
                <a:effectLst>
                  <a:outerShdw blurRad="38100" dist="38100" dir="2700000" algn="tl">
                    <a:srgbClr val="000000"/>
                  </a:outerShdw>
                </a:effectLst>
                <a:uLnTx/>
                <a:uFillTx/>
                <a:latin typeface="Franklin Gothic Book" panose="020B0503020102020204" pitchFamily="34" charset="0"/>
                <a:ea typeface="+mn-ea"/>
                <a:cs typeface="+mn-cs"/>
              </a:rPr>
              <a:t>Growth Zone</a:t>
            </a:r>
            <a:endParaRPr kumimoji="0" lang="en-US" sz="1800" b="1" i="0" u="none" strike="noStrike" kern="1200" cap="none" spc="30" normalizeH="0" baseline="0" noProof="0" dirty="0">
              <a:ln>
                <a:noFill/>
              </a:ln>
              <a:solidFill>
                <a:prstClr val="white"/>
              </a:solidFill>
              <a:effectLst>
                <a:outerShdw blurRad="38100" dist="38100" dir="2700000" algn="tl">
                  <a:srgbClr val="000000"/>
                </a:outerShdw>
              </a:effectLst>
              <a:uLnTx/>
              <a:uFillTx/>
              <a:latin typeface="Franklin Gothic Book" panose="020B0503020102020204" pitchFamily="34" charset="0"/>
              <a:ea typeface="+mn-ea"/>
              <a:cs typeface="+mn-cs"/>
            </a:endParaRPr>
          </a:p>
        </p:txBody>
      </p:sp>
      <p:sp>
        <p:nvSpPr>
          <p:cNvPr id="15" name="TextBox 14">
            <a:extLst>
              <a:ext uri="{FF2B5EF4-FFF2-40B4-BE49-F238E27FC236}">
                <a16:creationId xmlns:a16="http://schemas.microsoft.com/office/drawing/2014/main" id="{928D76B8-DCE6-915A-D33B-6C1624E02017}"/>
              </a:ext>
            </a:extLst>
          </p:cNvPr>
          <p:cNvSpPr txBox="1"/>
          <p:nvPr/>
        </p:nvSpPr>
        <p:spPr>
          <a:xfrm>
            <a:off x="6909628" y="3391489"/>
            <a:ext cx="9762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HONESTY ONLY</a:t>
            </a:r>
          </a:p>
        </p:txBody>
      </p:sp>
      <p:sp>
        <p:nvSpPr>
          <p:cNvPr id="16" name="TextBox 15">
            <a:extLst>
              <a:ext uri="{FF2B5EF4-FFF2-40B4-BE49-F238E27FC236}">
                <a16:creationId xmlns:a16="http://schemas.microsoft.com/office/drawing/2014/main" id="{E7149691-61B9-BDBA-E416-3E95F98AC8AB}"/>
              </a:ext>
            </a:extLst>
          </p:cNvPr>
          <p:cNvSpPr txBox="1"/>
          <p:nvPr/>
        </p:nvSpPr>
        <p:spPr>
          <a:xfrm>
            <a:off x="10120928" y="3391489"/>
            <a:ext cx="1465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ACCOUNTABILITY ONLY</a:t>
            </a:r>
          </a:p>
        </p:txBody>
      </p:sp>
      <p:sp>
        <p:nvSpPr>
          <p:cNvPr id="17" name="TextBox 16">
            <a:extLst>
              <a:ext uri="{FF2B5EF4-FFF2-40B4-BE49-F238E27FC236}">
                <a16:creationId xmlns:a16="http://schemas.microsoft.com/office/drawing/2014/main" id="{78627BC2-63CE-0866-C666-D4942789F07F}"/>
              </a:ext>
            </a:extLst>
          </p:cNvPr>
          <p:cNvSpPr txBox="1"/>
          <p:nvPr/>
        </p:nvSpPr>
        <p:spPr>
          <a:xfrm>
            <a:off x="8496449" y="3391489"/>
            <a:ext cx="1324441"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BALANCE</a:t>
            </a:r>
            <a:r>
              <a:rPr kumimoji="0" lang="en-US" sz="1100" b="1" i="0" u="none" strike="noStrike" kern="1200" cap="none" spc="0" normalizeH="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 </a:t>
            </a:r>
            <a:r>
              <a:rPr kumimoji="0" lang="en-US" sz="11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panose="020F0502020204030204"/>
                <a:ea typeface="+mn-ea"/>
                <a:cs typeface="+mn-cs"/>
              </a:rPr>
              <a:t>of HONESTY &amp; ACCOUNTABILITY</a:t>
            </a:r>
          </a:p>
        </p:txBody>
      </p:sp>
      <p:sp>
        <p:nvSpPr>
          <p:cNvPr id="4" name="TextBox 3">
            <a:extLst>
              <a:ext uri="{FF2B5EF4-FFF2-40B4-BE49-F238E27FC236}">
                <a16:creationId xmlns:a16="http://schemas.microsoft.com/office/drawing/2014/main" id="{CD6A3C60-7936-10AB-DC14-D1F65F73B6E5}"/>
              </a:ext>
            </a:extLst>
          </p:cNvPr>
          <p:cNvSpPr txBox="1"/>
          <p:nvPr/>
        </p:nvSpPr>
        <p:spPr>
          <a:xfrm>
            <a:off x="759878" y="1822761"/>
            <a:ext cx="61010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98D0"/>
                </a:solidFill>
                <a:effectLst/>
                <a:uLnTx/>
                <a:uFillTx/>
                <a:latin typeface="Franklin Gothic Book" panose="020B0503020102020204" pitchFamily="34" charset="0"/>
                <a:ea typeface="+mn-ea"/>
                <a:cs typeface="+mn-cs"/>
              </a:rPr>
              <a:t>Growth Zones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55D64F-AA85-7587-3407-6F4C565F716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31313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2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2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fade">
                                      <p:cBhvr>
                                        <p:cTn id="58" dur="2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animEffect transition="in" filter="fade">
                                      <p:cBhvr>
                                        <p:cTn id="63" dur="200"/>
                                        <p:tgtEl>
                                          <p:spTgt spid="9">
                                            <p:txEl>
                                              <p:pRg st="4" end="4"/>
                                            </p:txEl>
                                          </p:spTgt>
                                        </p:tgtEl>
                                      </p:cBhvr>
                                    </p:animEffect>
                                  </p:childTnLst>
                                </p:cTn>
                              </p:par>
                            </p:childTnLst>
                          </p:cTn>
                        </p:par>
                        <p:par>
                          <p:cTn id="64" fill="hold">
                            <p:stCondLst>
                              <p:cond delay="200"/>
                            </p:stCondLst>
                            <p:childTnLst>
                              <p:par>
                                <p:cTn id="65" presetID="10"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6" grpId="0" animBg="1"/>
      <p:bldP spid="11" grpId="0" animBg="1"/>
      <p:bldP spid="12" grpId="0"/>
      <p:bldP spid="13" grpId="0"/>
      <p:bldP spid="14" grpId="0"/>
      <p:bldP spid="15" grpId="0"/>
      <p:bldP spid="16" grpId="0"/>
      <p:bldP spid="17"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4F9D60B-A0C0-50C8-8B0F-1B6B4AF0A1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74515" y="525582"/>
            <a:ext cx="2098435" cy="923938"/>
          </a:xfrm>
          <a:prstGeom prst="rect">
            <a:avLst/>
          </a:prstGeom>
        </p:spPr>
      </p:pic>
      <p:pic>
        <p:nvPicPr>
          <p:cNvPr id="42" name="Picture 41">
            <a:extLst>
              <a:ext uri="{FF2B5EF4-FFF2-40B4-BE49-F238E27FC236}">
                <a16:creationId xmlns:a16="http://schemas.microsoft.com/office/drawing/2014/main" id="{73F338C8-EB9E-5620-B4C4-560B69216E9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7574" y="525582"/>
            <a:ext cx="1976928" cy="923938"/>
          </a:xfrm>
          <a:prstGeom prst="rect">
            <a:avLst/>
          </a:prstGeom>
        </p:spPr>
      </p:pic>
      <p:pic>
        <p:nvPicPr>
          <p:cNvPr id="13" name="Picture 12">
            <a:extLst>
              <a:ext uri="{FF2B5EF4-FFF2-40B4-BE49-F238E27FC236}">
                <a16:creationId xmlns:a16="http://schemas.microsoft.com/office/drawing/2014/main" id="{1E37E88B-0F67-F9C8-8778-34E133D97639}"/>
              </a:ext>
            </a:extLst>
          </p:cNvPr>
          <p:cNvPicPr>
            <a:picLocks noChangeAspect="1"/>
          </p:cNvPicPr>
          <p:nvPr/>
        </p:nvPicPr>
        <p:blipFill>
          <a:blip r:embed="rId5">
            <a:alphaModFix amt="60000"/>
            <a:duotone>
              <a:schemeClr val="accent6">
                <a:shade val="45000"/>
                <a:satMod val="135000"/>
              </a:schemeClr>
              <a:prstClr val="white"/>
            </a:duotone>
          </a:blip>
          <a:stretch>
            <a:fillRect/>
          </a:stretch>
        </p:blipFill>
        <p:spPr>
          <a:xfrm>
            <a:off x="7991962" y="4873908"/>
            <a:ext cx="3913017" cy="1101340"/>
          </a:xfrm>
          <a:prstGeom prst="rect">
            <a:avLst/>
          </a:prstGeom>
        </p:spPr>
      </p:pic>
      <p:sp>
        <p:nvSpPr>
          <p:cNvPr id="3" name="Title 2">
            <a:extLst>
              <a:ext uri="{FF2B5EF4-FFF2-40B4-BE49-F238E27FC236}">
                <a16:creationId xmlns:a16="http://schemas.microsoft.com/office/drawing/2014/main" id="{AE7F7D02-F98C-6482-E521-D481AD85472A}"/>
              </a:ext>
            </a:extLst>
          </p:cNvPr>
          <p:cNvSpPr>
            <a:spLocks noGrp="1"/>
          </p:cNvSpPr>
          <p:nvPr>
            <p:ph type="title"/>
          </p:nvPr>
        </p:nvSpPr>
        <p:spPr/>
        <p:txBody>
          <a:bodyPr/>
          <a:lstStyle/>
          <a:p>
            <a:r>
              <a:rPr lang="en-US" dirty="0"/>
              <a:t>Identify Psychological Safety</a:t>
            </a:r>
          </a:p>
        </p:txBody>
      </p:sp>
      <p:pic>
        <p:nvPicPr>
          <p:cNvPr id="8" name="Picture 7">
            <a:extLst>
              <a:ext uri="{FF2B5EF4-FFF2-40B4-BE49-F238E27FC236}">
                <a16:creationId xmlns:a16="http://schemas.microsoft.com/office/drawing/2014/main" id="{660C4716-D89E-D574-6E25-102DAE8057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9709735" y="3053387"/>
            <a:ext cx="1442379" cy="733155"/>
          </a:xfrm>
          <a:prstGeom prst="rect">
            <a:avLst/>
          </a:prstGeom>
        </p:spPr>
      </p:pic>
      <p:pic>
        <p:nvPicPr>
          <p:cNvPr id="10" name="Picture 9">
            <a:extLst>
              <a:ext uri="{FF2B5EF4-FFF2-40B4-BE49-F238E27FC236}">
                <a16:creationId xmlns:a16="http://schemas.microsoft.com/office/drawing/2014/main" id="{EEDF986B-A171-A9B5-9257-4122D229DF3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8860702" y="3011598"/>
            <a:ext cx="1442379" cy="733156"/>
          </a:xfrm>
          <a:prstGeom prst="rect">
            <a:avLst/>
          </a:prstGeom>
        </p:spPr>
      </p:pic>
      <p:cxnSp>
        <p:nvCxnSpPr>
          <p:cNvPr id="14" name="Straight Connector 13">
            <a:extLst>
              <a:ext uri="{FF2B5EF4-FFF2-40B4-BE49-F238E27FC236}">
                <a16:creationId xmlns:a16="http://schemas.microsoft.com/office/drawing/2014/main" id="{D5EFDCF0-933A-C0F8-8A6B-A321188CFFF4}"/>
              </a:ext>
            </a:extLst>
          </p:cNvPr>
          <p:cNvCxnSpPr>
            <a:cxnSpLocks/>
          </p:cNvCxnSpPr>
          <p:nvPr/>
        </p:nvCxnSpPr>
        <p:spPr>
          <a:xfrm flipH="1">
            <a:off x="8315754" y="1065662"/>
            <a:ext cx="60685" cy="22764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057D6-A79E-4D29-4C58-4DCFA714F2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6026"/>
          <a:stretch/>
        </p:blipFill>
        <p:spPr>
          <a:xfrm>
            <a:off x="8355985" y="1872174"/>
            <a:ext cx="3240807" cy="3240807"/>
          </a:xfrm>
          <a:prstGeom prst="ellipse">
            <a:avLst/>
          </a:prstGeom>
          <a:ln w="66675">
            <a:solidFill>
              <a:schemeClr val="tx1">
                <a:lumMod val="50000"/>
                <a:lumOff val="50000"/>
              </a:schemeClr>
            </a:solidFill>
          </a:ln>
        </p:spPr>
      </p:pic>
      <p:cxnSp>
        <p:nvCxnSpPr>
          <p:cNvPr id="17" name="Straight Connector 16">
            <a:extLst>
              <a:ext uri="{FF2B5EF4-FFF2-40B4-BE49-F238E27FC236}">
                <a16:creationId xmlns:a16="http://schemas.microsoft.com/office/drawing/2014/main" id="{D38F1B81-EF5C-8BE3-58ED-AE227AE25B0D}"/>
              </a:ext>
            </a:extLst>
          </p:cNvPr>
          <p:cNvCxnSpPr>
            <a:cxnSpLocks/>
          </p:cNvCxnSpPr>
          <p:nvPr/>
        </p:nvCxnSpPr>
        <p:spPr>
          <a:xfrm>
            <a:off x="8909860" y="1065663"/>
            <a:ext cx="2125980" cy="114490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2C1ABCA-E3D3-DA1E-7C2B-FAA1CDC0E182}"/>
              </a:ext>
            </a:extLst>
          </p:cNvPr>
          <p:cNvSpPr txBox="1"/>
          <p:nvPr/>
        </p:nvSpPr>
        <p:spPr>
          <a:xfrm>
            <a:off x="9134315" y="2275968"/>
            <a:ext cx="890955"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CAB79"/>
                </a:solidFill>
                <a:effectLst>
                  <a:outerShdw blurRad="38100" dist="38100" dir="2700000" algn="tl">
                    <a:srgbClr val="000000"/>
                  </a:outerShdw>
                </a:effectLst>
                <a:uLnTx/>
                <a:uFillTx/>
                <a:latin typeface="Amasis MT Pro Black" panose="02040A04050005020304" pitchFamily="18" charset="0"/>
                <a:ea typeface="+mn-ea"/>
                <a:cs typeface="+mn-cs"/>
              </a:rPr>
              <a:t>“ ”</a:t>
            </a:r>
          </a:p>
        </p:txBody>
      </p:sp>
      <p:sp>
        <p:nvSpPr>
          <p:cNvPr id="30" name="TextBox 29">
            <a:extLst>
              <a:ext uri="{FF2B5EF4-FFF2-40B4-BE49-F238E27FC236}">
                <a16:creationId xmlns:a16="http://schemas.microsoft.com/office/drawing/2014/main" id="{D1ADD253-B17E-15A4-7442-68952CE1DF33}"/>
              </a:ext>
            </a:extLst>
          </p:cNvPr>
          <p:cNvSpPr txBox="1"/>
          <p:nvPr/>
        </p:nvSpPr>
        <p:spPr>
          <a:xfrm>
            <a:off x="10116207" y="4044661"/>
            <a:ext cx="844063"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A634A"/>
                </a:solidFill>
                <a:effectLst>
                  <a:outerShdw blurRad="50800" dist="38100" dir="2700000" algn="tl" rotWithShape="0">
                    <a:prstClr val="black"/>
                  </a:outerShdw>
                </a:effectLst>
                <a:uLnTx/>
                <a:uFillTx/>
                <a:latin typeface="Amasis MT Pro Black" panose="02040A04050005020304" pitchFamily="18" charset="0"/>
                <a:ea typeface="+mn-ea"/>
                <a:cs typeface="+mn-cs"/>
              </a:rPr>
              <a:t>??</a:t>
            </a:r>
          </a:p>
        </p:txBody>
      </p:sp>
      <p:pic>
        <p:nvPicPr>
          <p:cNvPr id="31" name="Picture 30">
            <a:extLst>
              <a:ext uri="{FF2B5EF4-FFF2-40B4-BE49-F238E27FC236}">
                <a16:creationId xmlns:a16="http://schemas.microsoft.com/office/drawing/2014/main" id="{568C169C-8F4E-C953-800A-34DB86D5AA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09623" y="4141154"/>
            <a:ext cx="464524" cy="455280"/>
          </a:xfrm>
          <a:prstGeom prst="rect">
            <a:avLst/>
          </a:prstGeom>
        </p:spPr>
      </p:pic>
      <p:pic>
        <p:nvPicPr>
          <p:cNvPr id="32" name="Picture 31">
            <a:extLst>
              <a:ext uri="{FF2B5EF4-FFF2-40B4-BE49-F238E27FC236}">
                <a16:creationId xmlns:a16="http://schemas.microsoft.com/office/drawing/2014/main" id="{52A3D5C6-9584-9A7D-907B-A79295968F0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34817" y="2351666"/>
            <a:ext cx="392212" cy="347108"/>
          </a:xfrm>
          <a:prstGeom prst="rect">
            <a:avLst/>
          </a:prstGeom>
        </p:spPr>
      </p:pic>
      <p:cxnSp>
        <p:nvCxnSpPr>
          <p:cNvPr id="6" name="Straight Connector 5">
            <a:extLst>
              <a:ext uri="{FF2B5EF4-FFF2-40B4-BE49-F238E27FC236}">
                <a16:creationId xmlns:a16="http://schemas.microsoft.com/office/drawing/2014/main" id="{D8405E81-6644-A2FF-B50C-8BA23825F30A}"/>
              </a:ext>
            </a:extLst>
          </p:cNvPr>
          <p:cNvCxnSpPr>
            <a:cxnSpLocks/>
          </p:cNvCxnSpPr>
          <p:nvPr/>
        </p:nvCxnSpPr>
        <p:spPr>
          <a:xfrm>
            <a:off x="8716225" y="260625"/>
            <a:ext cx="0" cy="1315751"/>
          </a:xfrm>
          <a:prstGeom prst="line">
            <a:avLst/>
          </a:prstGeom>
          <a:ln w="6667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474278A-43EF-A0CE-8D9F-117EEBF9B3C5}"/>
              </a:ext>
            </a:extLst>
          </p:cNvPr>
          <p:cNvGrpSpPr/>
          <p:nvPr/>
        </p:nvGrpSpPr>
        <p:grpSpPr>
          <a:xfrm>
            <a:off x="5734795" y="3649105"/>
            <a:ext cx="1157936" cy="769830"/>
            <a:chOff x="5958840" y="3657600"/>
            <a:chExt cx="1157936" cy="769831"/>
          </a:xfrm>
        </p:grpSpPr>
        <p:sp>
          <p:nvSpPr>
            <p:cNvPr id="20" name="Rectangle: Rounded Corners 19">
              <a:extLst>
                <a:ext uri="{FF2B5EF4-FFF2-40B4-BE49-F238E27FC236}">
                  <a16:creationId xmlns:a16="http://schemas.microsoft.com/office/drawing/2014/main" id="{A083DB01-BEBD-073D-3130-24A1E97ACE36}"/>
                </a:ext>
              </a:extLst>
            </p:cNvPr>
            <p:cNvSpPr/>
            <p:nvPr/>
          </p:nvSpPr>
          <p:spPr>
            <a:xfrm>
              <a:off x="5958840" y="3657600"/>
              <a:ext cx="1157936" cy="76983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D0227D-3054-E369-D342-6775D5624561}"/>
                </a:ext>
              </a:extLst>
            </p:cNvPr>
            <p:cNvSpPr txBox="1"/>
            <p:nvPr/>
          </p:nvSpPr>
          <p:spPr>
            <a:xfrm>
              <a:off x="6046224" y="3759741"/>
              <a:ext cx="940117" cy="58477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31" normalizeH="0" baseline="0" noProof="0" dirty="0">
                  <a:ln>
                    <a:noFill/>
                  </a:ln>
                  <a:solidFill>
                    <a:srgbClr val="666666"/>
                  </a:solidFill>
                  <a:effectLst/>
                  <a:uLnTx/>
                  <a:uFillTx/>
                  <a:latin typeface="Franklin Gothic Book" panose="020B0503020102020204" pitchFamily="34" charset="0"/>
                  <a:ea typeface="+mn-ea"/>
                  <a:cs typeface="+mn-cs"/>
                </a:rPr>
                <a:t>OR</a:t>
              </a: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grpSp>
      <p:sp>
        <p:nvSpPr>
          <p:cNvPr id="18" name="TextBox 17">
            <a:extLst>
              <a:ext uri="{FF2B5EF4-FFF2-40B4-BE49-F238E27FC236}">
                <a16:creationId xmlns:a16="http://schemas.microsoft.com/office/drawing/2014/main" id="{DDB030C8-BB6B-7344-91C9-FFAE6052A198}"/>
              </a:ext>
            </a:extLst>
          </p:cNvPr>
          <p:cNvSpPr txBox="1"/>
          <p:nvPr/>
        </p:nvSpPr>
        <p:spPr>
          <a:xfrm>
            <a:off x="8757562" y="5255977"/>
            <a:ext cx="2535416" cy="365125"/>
          </a:xfrm>
          <a:prstGeom prst="rect">
            <a:avLst/>
          </a:prstGeom>
        </p:spPr>
        <p:txBody>
          <a:bodyPr vert="horz" wrap="square" lIns="91440" tIns="45720" rIns="91440" bIns="45720" rtlCol="0" anchor="b">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600" normalizeH="0" baseline="0" noProof="0" dirty="0">
                <a:ln>
                  <a:noFill/>
                </a:ln>
                <a:solidFill>
                  <a:prstClr val="black"/>
                </a:solidFill>
                <a:effectLst/>
                <a:uLnTx/>
                <a:uFillTx/>
                <a:latin typeface="Franklin Gothic Book" panose="020B0503020102020204" pitchFamily="34" charset="0"/>
                <a:ea typeface="+mn-ea"/>
                <a:cs typeface="+mn-cs"/>
              </a:rPr>
              <a:t>WONDER</a:t>
            </a:r>
          </a:p>
        </p:txBody>
      </p:sp>
      <p:sp>
        <p:nvSpPr>
          <p:cNvPr id="22" name="TextBox 21">
            <a:extLst>
              <a:ext uri="{FF2B5EF4-FFF2-40B4-BE49-F238E27FC236}">
                <a16:creationId xmlns:a16="http://schemas.microsoft.com/office/drawing/2014/main" id="{986FA875-B665-8933-7D1A-1D507C5D59AA}"/>
              </a:ext>
            </a:extLst>
          </p:cNvPr>
          <p:cNvSpPr txBox="1"/>
          <p:nvPr/>
        </p:nvSpPr>
        <p:spPr>
          <a:xfrm>
            <a:off x="8757562" y="5470778"/>
            <a:ext cx="2535416" cy="365125"/>
          </a:xfrm>
          <a:prstGeom prst="rect">
            <a:avLst/>
          </a:prstGeom>
        </p:spPr>
        <p:txBody>
          <a:bodyPr vert="horz" wrap="square" lIns="91440" tIns="45720" rIns="91440" bIns="45720" rtlCol="0" anchor="b">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600" normalizeH="0" baseline="0" noProof="0" dirty="0">
                <a:ln>
                  <a:noFill/>
                </a:ln>
                <a:solidFill>
                  <a:prstClr val="black"/>
                </a:solidFill>
                <a:effectLst/>
                <a:uLnTx/>
                <a:uFillTx/>
                <a:latin typeface="Franklin Gothic Book" panose="020B0503020102020204" pitchFamily="34" charset="0"/>
                <a:ea typeface="+mn-ea"/>
                <a:cs typeface="+mn-cs"/>
              </a:rPr>
              <a:t>CURIOSITY</a:t>
            </a:r>
          </a:p>
        </p:txBody>
      </p:sp>
      <p:pic>
        <p:nvPicPr>
          <p:cNvPr id="25" name="Picture 24">
            <a:extLst>
              <a:ext uri="{FF2B5EF4-FFF2-40B4-BE49-F238E27FC236}">
                <a16:creationId xmlns:a16="http://schemas.microsoft.com/office/drawing/2014/main" id="{E51C5DDF-1375-F585-9E9E-9BED18280B2B}"/>
              </a:ext>
            </a:extLst>
          </p:cNvPr>
          <p:cNvPicPr>
            <a:picLocks noChangeAspect="1"/>
          </p:cNvPicPr>
          <p:nvPr/>
        </p:nvPicPr>
        <p:blipFill>
          <a:blip r:embed="rId11" cstate="screen">
            <a:clrChange>
              <a:clrFrom>
                <a:srgbClr val="F7F7F7"/>
              </a:clrFrom>
              <a:clrTo>
                <a:srgbClr val="F7F7F7">
                  <a:alpha val="0"/>
                </a:srgbClr>
              </a:clrTo>
            </a:clrChange>
            <a:lum bright="70000" contrast="-70000"/>
            <a:extLst>
              <a:ext uri="{28A0092B-C50C-407E-A947-70E740481C1C}">
                <a14:useLocalDpi xmlns:a14="http://schemas.microsoft.com/office/drawing/2010/main"/>
              </a:ext>
            </a:extLst>
          </a:blip>
          <a:stretch>
            <a:fillRect/>
          </a:stretch>
        </p:blipFill>
        <p:spPr>
          <a:xfrm rot="18735498">
            <a:off x="7523813" y="37928"/>
            <a:ext cx="1100404" cy="1359604"/>
          </a:xfrm>
          <a:prstGeom prst="rect">
            <a:avLst/>
          </a:prstGeom>
        </p:spPr>
      </p:pic>
      <p:sp>
        <p:nvSpPr>
          <p:cNvPr id="23" name="Text Placeholder 3">
            <a:extLst>
              <a:ext uri="{FF2B5EF4-FFF2-40B4-BE49-F238E27FC236}">
                <a16:creationId xmlns:a16="http://schemas.microsoft.com/office/drawing/2014/main" id="{9739AE18-3614-6A29-158D-61F710987D4F}"/>
              </a:ext>
            </a:extLst>
          </p:cNvPr>
          <p:cNvSpPr>
            <a:spLocks noGrp="1"/>
          </p:cNvSpPr>
          <p:nvPr>
            <p:ph type="body" sz="quarter" idx="13"/>
          </p:nvPr>
        </p:nvSpPr>
        <p:spPr>
          <a:xfrm>
            <a:off x="825501" y="924059"/>
            <a:ext cx="10477500" cy="525461"/>
          </a:xfrm>
        </p:spPr>
        <p:txBody>
          <a:bodyPr/>
          <a:lstStyle/>
          <a:p>
            <a:r>
              <a:rPr lang="en-US" dirty="0"/>
              <a:t>Staying curious</a:t>
            </a:r>
          </a:p>
        </p:txBody>
      </p:sp>
      <p:pic>
        <p:nvPicPr>
          <p:cNvPr id="12" name="Picture 11">
            <a:extLst>
              <a:ext uri="{FF2B5EF4-FFF2-40B4-BE49-F238E27FC236}">
                <a16:creationId xmlns:a16="http://schemas.microsoft.com/office/drawing/2014/main" id="{72A54A00-E53B-7CD8-6357-691483767310}"/>
              </a:ext>
            </a:extLst>
          </p:cNvPr>
          <p:cNvPicPr>
            <a:picLocks noChangeAspect="1"/>
          </p:cNvPicPr>
          <p:nvPr/>
        </p:nvPicPr>
        <p:blipFill>
          <a:blip r:embed="rId12" cstate="screen">
            <a:clrChange>
              <a:clrFrom>
                <a:srgbClr val="F7F7F7"/>
              </a:clrFrom>
              <a:clrTo>
                <a:srgbClr val="F7F7F7">
                  <a:alpha val="0"/>
                </a:srgbClr>
              </a:clrTo>
            </a:clrChange>
            <a:lum bright="70000" contrast="-70000"/>
            <a:extLst>
              <a:ext uri="{28A0092B-C50C-407E-A947-70E740481C1C}">
                <a14:useLocalDpi xmlns:a14="http://schemas.microsoft.com/office/drawing/2010/main"/>
              </a:ext>
            </a:extLst>
          </a:blip>
          <a:stretch>
            <a:fillRect/>
          </a:stretch>
        </p:blipFill>
        <p:spPr>
          <a:xfrm rot="2967952" flipH="1">
            <a:off x="8803078" y="51162"/>
            <a:ext cx="1100997" cy="1359604"/>
          </a:xfrm>
          <a:prstGeom prst="rect">
            <a:avLst/>
          </a:prstGeom>
        </p:spPr>
      </p:pic>
      <p:pic>
        <p:nvPicPr>
          <p:cNvPr id="5" name="Picture 4">
            <a:extLst>
              <a:ext uri="{FF2B5EF4-FFF2-40B4-BE49-F238E27FC236}">
                <a16:creationId xmlns:a16="http://schemas.microsoft.com/office/drawing/2014/main" id="{987E615E-1360-691B-6F31-1617EED58F8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383390" y="3751246"/>
            <a:ext cx="2182695" cy="2182695"/>
          </a:xfrm>
          <a:prstGeom prst="ellipse">
            <a:avLst/>
          </a:prstGeom>
        </p:spPr>
      </p:pic>
      <p:grpSp>
        <p:nvGrpSpPr>
          <p:cNvPr id="38" name="Group 37">
            <a:extLst>
              <a:ext uri="{FF2B5EF4-FFF2-40B4-BE49-F238E27FC236}">
                <a16:creationId xmlns:a16="http://schemas.microsoft.com/office/drawing/2014/main" id="{140E970A-28F7-6001-50B9-0BBB86AEDE89}"/>
              </a:ext>
            </a:extLst>
          </p:cNvPr>
          <p:cNvGrpSpPr/>
          <p:nvPr/>
        </p:nvGrpSpPr>
        <p:grpSpPr>
          <a:xfrm>
            <a:off x="6984786" y="1756410"/>
            <a:ext cx="1867765" cy="1867765"/>
            <a:chOff x="10488877" y="2066910"/>
            <a:chExt cx="1531966" cy="1531966"/>
          </a:xfrm>
        </p:grpSpPr>
        <p:sp>
          <p:nvSpPr>
            <p:cNvPr id="36" name="Oval 35">
              <a:extLst>
                <a:ext uri="{FF2B5EF4-FFF2-40B4-BE49-F238E27FC236}">
                  <a16:creationId xmlns:a16="http://schemas.microsoft.com/office/drawing/2014/main" id="{AB50DC36-A910-37B3-E3D3-820340DA333D}"/>
                </a:ext>
              </a:extLst>
            </p:cNvPr>
            <p:cNvSpPr/>
            <p:nvPr/>
          </p:nvSpPr>
          <p:spPr>
            <a:xfrm>
              <a:off x="10488877" y="2066910"/>
              <a:ext cx="1531966" cy="15319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5A84F1E-9C9B-0643-07C6-C2BC4B5E8E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33894" y="2111924"/>
              <a:ext cx="1441939" cy="1441939"/>
            </a:xfrm>
            <a:prstGeom prst="rect">
              <a:avLst/>
            </a:prstGeom>
          </p:spPr>
        </p:pic>
      </p:grpSp>
      <p:pic>
        <p:nvPicPr>
          <p:cNvPr id="40" name="Picture 39">
            <a:extLst>
              <a:ext uri="{FF2B5EF4-FFF2-40B4-BE49-F238E27FC236}">
                <a16:creationId xmlns:a16="http://schemas.microsoft.com/office/drawing/2014/main" id="{9FE9C218-EA2D-234F-18EA-62301D740D7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559"/>
          <a:stretch/>
        </p:blipFill>
        <p:spPr>
          <a:xfrm>
            <a:off x="2764938" y="2125604"/>
            <a:ext cx="2162143" cy="2162143"/>
          </a:xfrm>
          <a:prstGeom prst="ellipse">
            <a:avLst/>
          </a:prstGeom>
        </p:spPr>
      </p:pic>
      <p:grpSp>
        <p:nvGrpSpPr>
          <p:cNvPr id="37" name="Group 36">
            <a:extLst>
              <a:ext uri="{FF2B5EF4-FFF2-40B4-BE49-F238E27FC236}">
                <a16:creationId xmlns:a16="http://schemas.microsoft.com/office/drawing/2014/main" id="{9CEFD950-39E6-D957-4B0B-A41DA60E3735}"/>
              </a:ext>
            </a:extLst>
          </p:cNvPr>
          <p:cNvGrpSpPr/>
          <p:nvPr/>
        </p:nvGrpSpPr>
        <p:grpSpPr>
          <a:xfrm>
            <a:off x="3423339" y="4045624"/>
            <a:ext cx="1867765" cy="1867765"/>
            <a:chOff x="4814720" y="4857536"/>
            <a:chExt cx="1531966" cy="1531966"/>
          </a:xfrm>
        </p:grpSpPr>
        <p:sp>
          <p:nvSpPr>
            <p:cNvPr id="35" name="Oval 34">
              <a:extLst>
                <a:ext uri="{FF2B5EF4-FFF2-40B4-BE49-F238E27FC236}">
                  <a16:creationId xmlns:a16="http://schemas.microsoft.com/office/drawing/2014/main" id="{168E4837-5209-A865-944B-356D0EBC0C14}"/>
                </a:ext>
              </a:extLst>
            </p:cNvPr>
            <p:cNvSpPr/>
            <p:nvPr/>
          </p:nvSpPr>
          <p:spPr>
            <a:xfrm>
              <a:off x="4814720" y="4857536"/>
              <a:ext cx="1531966" cy="15319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6E5398AD-6B05-94D1-4E3C-EF44C2FCA2FB}"/>
                </a:ext>
              </a:extLst>
            </p:cNvPr>
            <p:cNvPicPr>
              <a:picLocks noChangeAspect="1"/>
            </p:cNvPicPr>
            <p:nvPr/>
          </p:nvPicPr>
          <p:blipFill>
            <a:blip r:embed="rId16">
              <a:alphaModFix/>
            </a:blip>
            <a:stretch>
              <a:fillRect/>
            </a:stretch>
          </p:blipFill>
          <p:spPr>
            <a:xfrm>
              <a:off x="4861313" y="4904129"/>
              <a:ext cx="1438781" cy="1438781"/>
            </a:xfrm>
            <a:prstGeom prst="rect">
              <a:avLst/>
            </a:prstGeom>
            <a:noFill/>
          </p:spPr>
        </p:pic>
      </p:grpSp>
      <p:pic>
        <p:nvPicPr>
          <p:cNvPr id="41" name="Picture 40">
            <a:extLst>
              <a:ext uri="{FF2B5EF4-FFF2-40B4-BE49-F238E27FC236}">
                <a16:creationId xmlns:a16="http://schemas.microsoft.com/office/drawing/2014/main" id="{ED3C9057-AC22-81DA-D87E-0EAC54B39BF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87838" y="1732689"/>
            <a:ext cx="2182695" cy="2182695"/>
          </a:xfrm>
          <a:prstGeom prst="ellipse">
            <a:avLst/>
          </a:prstGeom>
        </p:spPr>
      </p:pic>
      <p:pic>
        <p:nvPicPr>
          <p:cNvPr id="2" name="Picture 1">
            <a:extLst>
              <a:ext uri="{FF2B5EF4-FFF2-40B4-BE49-F238E27FC236}">
                <a16:creationId xmlns:a16="http://schemas.microsoft.com/office/drawing/2014/main" id="{E8338588-63DF-AD50-F713-E09082662006}"/>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32939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
                                        <p:tgtEl>
                                          <p:spTgt spid="42"/>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2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
                                        <p:tgtEl>
                                          <p:spTgt spid="6"/>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00"/>
                                        <p:tgtEl>
                                          <p:spTgt spid="41"/>
                                        </p:tgtEl>
                                      </p:cBhvr>
                                    </p:animEffect>
                                  </p:childTnLst>
                                </p:cTn>
                              </p:par>
                            </p:childTnLst>
                          </p:cTn>
                        </p:par>
                        <p:par>
                          <p:cTn id="21" fill="hold">
                            <p:stCondLst>
                              <p:cond delay="4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
                                        <p:tgtEl>
                                          <p:spTgt spid="25"/>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
                                        <p:tgtEl>
                                          <p:spTgt spid="12"/>
                                        </p:tgtEl>
                                      </p:cBhvr>
                                    </p:animEffect>
                                  </p:childTnLst>
                                </p:cTn>
                              </p:par>
                            </p:childTnLst>
                          </p:cTn>
                        </p:par>
                        <p:par>
                          <p:cTn id="29" fill="hold">
                            <p:stCondLst>
                              <p:cond delay="800"/>
                            </p:stCondLst>
                            <p:childTnLst>
                              <p:par>
                                <p:cTn id="30" presetID="10"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2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
                                        <p:tgtEl>
                                          <p:spTgt spid="5"/>
                                        </p:tgtEl>
                                      </p:cBhvr>
                                    </p:animEffect>
                                  </p:childTnLst>
                                </p:cTn>
                              </p:par>
                            </p:childTnLst>
                          </p:cTn>
                        </p:par>
                        <p:par>
                          <p:cTn id="38" fill="hold">
                            <p:stCondLst>
                              <p:cond delay="200"/>
                            </p:stCondLst>
                            <p:childTnLst>
                              <p:par>
                                <p:cTn id="39" presetID="10"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2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
                                        <p:tgtEl>
                                          <p:spTgt spid="21"/>
                                        </p:tgtEl>
                                      </p:cBhvr>
                                    </p:animEffect>
                                  </p:childTnLst>
                                </p:cTn>
                              </p:par>
                            </p:childTnLst>
                          </p:cTn>
                        </p:par>
                        <p:par>
                          <p:cTn id="47" fill="hold">
                            <p:stCondLst>
                              <p:cond delay="200"/>
                            </p:stCondLst>
                            <p:childTnLst>
                              <p:par>
                                <p:cTn id="48" presetID="10"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200"/>
                                        <p:tgtEl>
                                          <p:spTgt spid="6"/>
                                        </p:tgtEl>
                                      </p:cBhvr>
                                    </p:animEffect>
                                    <p:set>
                                      <p:cBhvr>
                                        <p:cTn id="61" dur="1" fill="hold">
                                          <p:stCondLst>
                                            <p:cond delay="199"/>
                                          </p:stCondLst>
                                        </p:cTn>
                                        <p:tgtEl>
                                          <p:spTgt spid="6"/>
                                        </p:tgtEl>
                                        <p:attrNameLst>
                                          <p:attrName>style.visibility</p:attrName>
                                        </p:attrNameLst>
                                      </p:cBhvr>
                                      <p:to>
                                        <p:strVal val="hidden"/>
                                      </p:to>
                                    </p:set>
                                  </p:childTnLst>
                                </p:cTn>
                              </p:par>
                            </p:childTnLst>
                          </p:cTn>
                        </p:par>
                        <p:par>
                          <p:cTn id="62" fill="hold">
                            <p:stCondLst>
                              <p:cond delay="2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00"/>
                                        <p:tgtEl>
                                          <p:spTgt spid="13"/>
                                        </p:tgtEl>
                                      </p:cBhvr>
                                    </p:animEffect>
                                  </p:childTnLst>
                                </p:cTn>
                              </p:par>
                            </p:childTnLst>
                          </p:cTn>
                        </p:par>
                        <p:par>
                          <p:cTn id="66" fill="hold">
                            <p:stCondLst>
                              <p:cond delay="400"/>
                            </p:stCondLst>
                            <p:childTnLst>
                              <p:par>
                                <p:cTn id="67" presetID="10"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00"/>
                                        <p:tgtEl>
                                          <p:spTgt spid="8"/>
                                        </p:tgtEl>
                                      </p:cBhvr>
                                    </p:animEffect>
                                  </p:childTnLst>
                                </p:cTn>
                              </p:par>
                              <p:par>
                                <p:cTn id="70" presetID="10"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200"/>
                                        <p:tgtEl>
                                          <p:spTgt spid="1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20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200"/>
                                        <p:tgtEl>
                                          <p:spTgt spid="30"/>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200"/>
                                        <p:tgtEl>
                                          <p:spTgt spid="31"/>
                                        </p:tgtEl>
                                      </p:cBhvr>
                                    </p:animEffect>
                                  </p:childTnLst>
                                </p:cTn>
                              </p:par>
                              <p:par>
                                <p:cTn id="82" presetID="10"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200"/>
                                        <p:tgtEl>
                                          <p:spTgt spid="32"/>
                                        </p:tgtEl>
                                      </p:cBhvr>
                                    </p:animEffect>
                                  </p:childTnLst>
                                </p:cTn>
                              </p:par>
                            </p:childTnLst>
                          </p:cTn>
                        </p:par>
                        <p:par>
                          <p:cTn id="85" fill="hold">
                            <p:stCondLst>
                              <p:cond delay="600"/>
                            </p:stCondLst>
                            <p:childTnLst>
                              <p:par>
                                <p:cTn id="86" presetID="10" presetClass="entr" presetSubtype="0"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
                                        <p:tgtEl>
                                          <p:spTgt spid="18"/>
                                        </p:tgtEl>
                                      </p:cBhvr>
                                    </p:animEffect>
                                  </p:childTnLst>
                                </p:cTn>
                              </p:par>
                            </p:childTnLst>
                          </p:cTn>
                        </p:par>
                        <p:par>
                          <p:cTn id="89" fill="hold">
                            <p:stCondLst>
                              <p:cond delay="8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2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8"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Use SC Tools</a:t>
            </a:r>
            <a:endParaRPr lang="en-US" dirty="0">
              <a:solidFill>
                <a:srgbClr val="013D54"/>
              </a:solidFill>
            </a:endParaRPr>
          </a:p>
        </p:txBody>
      </p:sp>
      <p:sp>
        <p:nvSpPr>
          <p:cNvPr id="2" name="Slide Number Placeholder 26">
            <a:extLst>
              <a:ext uri="{FF2B5EF4-FFF2-40B4-BE49-F238E27FC236}">
                <a16:creationId xmlns:a16="http://schemas.microsoft.com/office/drawing/2014/main" id="{AF696CA3-2280-ADD3-0C2D-90319D3B496E}"/>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 name="TextBox 2">
            <a:extLst>
              <a:ext uri="{FF2B5EF4-FFF2-40B4-BE49-F238E27FC236}">
                <a16:creationId xmlns:a16="http://schemas.microsoft.com/office/drawing/2014/main" id="{661E0865-2BBB-DEEC-0C1E-AFAC9603F913}"/>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4054838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343629"/>
            <a:ext cx="7062029" cy="631372"/>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Use SC Tools</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48231" y="824513"/>
            <a:ext cx="456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Psychological Safety</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grpSp>
        <p:nvGrpSpPr>
          <p:cNvPr id="2" name="Group 1">
            <a:extLst>
              <a:ext uri="{FF2B5EF4-FFF2-40B4-BE49-F238E27FC236}">
                <a16:creationId xmlns:a16="http://schemas.microsoft.com/office/drawing/2014/main" id="{3D24C8D6-92EF-447C-3CC6-710CF0D0FCE4}"/>
              </a:ext>
            </a:extLst>
          </p:cNvPr>
          <p:cNvGrpSpPr/>
          <p:nvPr/>
        </p:nvGrpSpPr>
        <p:grpSpPr>
          <a:xfrm>
            <a:off x="1296022" y="1879633"/>
            <a:ext cx="1324304" cy="4263258"/>
            <a:chOff x="1379512" y="1789091"/>
            <a:chExt cx="1324304" cy="4348943"/>
          </a:xfrm>
        </p:grpSpPr>
        <p:pic>
          <p:nvPicPr>
            <p:cNvPr id="3" name="Picture 2">
              <a:extLst>
                <a:ext uri="{FF2B5EF4-FFF2-40B4-BE49-F238E27FC236}">
                  <a16:creationId xmlns:a16="http://schemas.microsoft.com/office/drawing/2014/main" id="{CFFC88C1-286B-3884-01A2-8938620B2C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282" t="5266" r="50000" b="4084"/>
            <a:stretch/>
          </p:blipFill>
          <p:spPr>
            <a:xfrm>
              <a:off x="1379512" y="1940066"/>
              <a:ext cx="1324304" cy="4197966"/>
            </a:xfrm>
            <a:prstGeom prst="rect">
              <a:avLst/>
            </a:prstGeom>
          </p:spPr>
        </p:pic>
        <p:sp>
          <p:nvSpPr>
            <p:cNvPr id="4" name="Rectangle 3">
              <a:extLst>
                <a:ext uri="{FF2B5EF4-FFF2-40B4-BE49-F238E27FC236}">
                  <a16:creationId xmlns:a16="http://schemas.microsoft.com/office/drawing/2014/main" id="{84C3EA5D-8201-EF9A-FAE5-2F5B61F6BCFE}"/>
                </a:ext>
              </a:extLst>
            </p:cNvPr>
            <p:cNvSpPr/>
            <p:nvPr/>
          </p:nvSpPr>
          <p:spPr>
            <a:xfrm>
              <a:off x="1481959" y="1789091"/>
              <a:ext cx="1082565" cy="4348943"/>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5D00A532-6428-0BDD-2BA4-788AA2931287}"/>
              </a:ext>
            </a:extLst>
          </p:cNvPr>
          <p:cNvGrpSpPr/>
          <p:nvPr/>
        </p:nvGrpSpPr>
        <p:grpSpPr>
          <a:xfrm>
            <a:off x="9565289" y="2027633"/>
            <a:ext cx="1324304" cy="4115258"/>
            <a:chOff x="9565289" y="2027633"/>
            <a:chExt cx="1324304" cy="4115258"/>
          </a:xfrm>
        </p:grpSpPr>
        <p:pic>
          <p:nvPicPr>
            <p:cNvPr id="6" name="Picture 5">
              <a:extLst>
                <a:ext uri="{FF2B5EF4-FFF2-40B4-BE49-F238E27FC236}">
                  <a16:creationId xmlns:a16="http://schemas.microsoft.com/office/drawing/2014/main" id="{DF7B2D3F-433B-752F-6194-A31DE07F9B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282" t="5266" r="50000" b="4084"/>
            <a:stretch/>
          </p:blipFill>
          <p:spPr>
            <a:xfrm>
              <a:off x="9565289" y="2027633"/>
              <a:ext cx="1324304" cy="4115256"/>
            </a:xfrm>
            <a:prstGeom prst="rect">
              <a:avLst/>
            </a:prstGeom>
          </p:spPr>
        </p:pic>
        <p:sp>
          <p:nvSpPr>
            <p:cNvPr id="7" name="Rectangle 6">
              <a:extLst>
                <a:ext uri="{FF2B5EF4-FFF2-40B4-BE49-F238E27FC236}">
                  <a16:creationId xmlns:a16="http://schemas.microsoft.com/office/drawing/2014/main" id="{E3F68045-2C9D-CC70-2602-794BB35B0E70}"/>
                </a:ext>
              </a:extLst>
            </p:cNvPr>
            <p:cNvSpPr/>
            <p:nvPr/>
          </p:nvSpPr>
          <p:spPr>
            <a:xfrm>
              <a:off x="9667736" y="2059887"/>
              <a:ext cx="1082565" cy="4083004"/>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693147BF-B958-BDDA-3DE1-DC52790326A0}"/>
              </a:ext>
            </a:extLst>
          </p:cNvPr>
          <p:cNvGrpSpPr/>
          <p:nvPr/>
        </p:nvGrpSpPr>
        <p:grpSpPr>
          <a:xfrm>
            <a:off x="6776016" y="1879633"/>
            <a:ext cx="1324304" cy="4263258"/>
            <a:chOff x="1379512" y="1789091"/>
            <a:chExt cx="1324304" cy="4348943"/>
          </a:xfrm>
        </p:grpSpPr>
        <p:pic>
          <p:nvPicPr>
            <p:cNvPr id="9" name="Picture 8">
              <a:extLst>
                <a:ext uri="{FF2B5EF4-FFF2-40B4-BE49-F238E27FC236}">
                  <a16:creationId xmlns:a16="http://schemas.microsoft.com/office/drawing/2014/main" id="{92E316AA-1B1B-728C-B120-8B81CA1CD2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282" t="5266" r="50000" b="4084"/>
            <a:stretch/>
          </p:blipFill>
          <p:spPr>
            <a:xfrm>
              <a:off x="1379512" y="1940066"/>
              <a:ext cx="1324304" cy="4197966"/>
            </a:xfrm>
            <a:prstGeom prst="rect">
              <a:avLst/>
            </a:prstGeom>
          </p:spPr>
        </p:pic>
        <p:sp>
          <p:nvSpPr>
            <p:cNvPr id="10" name="Rectangle 9">
              <a:extLst>
                <a:ext uri="{FF2B5EF4-FFF2-40B4-BE49-F238E27FC236}">
                  <a16:creationId xmlns:a16="http://schemas.microsoft.com/office/drawing/2014/main" id="{C5F97ECE-9FFB-4A38-2C93-32F38D68EF48}"/>
                </a:ext>
              </a:extLst>
            </p:cNvPr>
            <p:cNvSpPr/>
            <p:nvPr/>
          </p:nvSpPr>
          <p:spPr>
            <a:xfrm>
              <a:off x="1481959" y="1789091"/>
              <a:ext cx="1082565" cy="4348943"/>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A31AC443-A988-8B26-E6B9-75A713D55C11}"/>
              </a:ext>
            </a:extLst>
          </p:cNvPr>
          <p:cNvGrpSpPr/>
          <p:nvPr/>
        </p:nvGrpSpPr>
        <p:grpSpPr>
          <a:xfrm>
            <a:off x="4042470" y="1879633"/>
            <a:ext cx="1324304" cy="4263258"/>
            <a:chOff x="1379512" y="1789091"/>
            <a:chExt cx="1324304" cy="4348943"/>
          </a:xfrm>
        </p:grpSpPr>
        <p:pic>
          <p:nvPicPr>
            <p:cNvPr id="12" name="Picture 11">
              <a:extLst>
                <a:ext uri="{FF2B5EF4-FFF2-40B4-BE49-F238E27FC236}">
                  <a16:creationId xmlns:a16="http://schemas.microsoft.com/office/drawing/2014/main" id="{B5686376-34DF-3EA9-8197-82F469B6E3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282" t="5266" r="50000" b="4084"/>
            <a:stretch/>
          </p:blipFill>
          <p:spPr>
            <a:xfrm>
              <a:off x="1379512" y="1940066"/>
              <a:ext cx="1324304" cy="4197966"/>
            </a:xfrm>
            <a:prstGeom prst="rect">
              <a:avLst/>
            </a:prstGeom>
          </p:spPr>
        </p:pic>
        <p:sp>
          <p:nvSpPr>
            <p:cNvPr id="13" name="Rectangle 12">
              <a:extLst>
                <a:ext uri="{FF2B5EF4-FFF2-40B4-BE49-F238E27FC236}">
                  <a16:creationId xmlns:a16="http://schemas.microsoft.com/office/drawing/2014/main" id="{D732349B-FF97-C63C-A4C0-48F246C1DEE5}"/>
                </a:ext>
              </a:extLst>
            </p:cNvPr>
            <p:cNvSpPr/>
            <p:nvPr/>
          </p:nvSpPr>
          <p:spPr>
            <a:xfrm>
              <a:off x="1481959" y="1789091"/>
              <a:ext cx="1082565" cy="4348943"/>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Content Placeholder 2">
            <a:extLst>
              <a:ext uri="{FF2B5EF4-FFF2-40B4-BE49-F238E27FC236}">
                <a16:creationId xmlns:a16="http://schemas.microsoft.com/office/drawing/2014/main" id="{72BE668D-E22E-5F69-EF00-3E299220E054}"/>
              </a:ext>
            </a:extLst>
          </p:cNvPr>
          <p:cNvSpPr>
            <a:spLocks noGrp="1"/>
          </p:cNvSpPr>
          <p:nvPr>
            <p:ph idx="1"/>
          </p:nvPr>
        </p:nvSpPr>
        <p:spPr>
          <a:xfrm>
            <a:off x="899737" y="1452902"/>
            <a:ext cx="10278979" cy="424134"/>
          </a:xfrm>
        </p:spPr>
        <p:txBody>
          <a:bodyPr>
            <a:noAutofit/>
          </a:bodyPr>
          <a:lstStyle/>
          <a:p>
            <a:pPr marL="0" indent="0" algn="ctr">
              <a:buNone/>
            </a:pPr>
            <a:r>
              <a:rPr lang="en-US" sz="3200" spc="600" dirty="0">
                <a:solidFill>
                  <a:schemeClr val="tx1">
                    <a:lumMod val="75000"/>
                    <a:lumOff val="25000"/>
                  </a:schemeClr>
                </a:solidFill>
                <a:latin typeface="Franklin Gothic Book" panose="020B0503020102020204" pitchFamily="34" charset="0"/>
              </a:rPr>
              <a:t>PSYCHOLOGICAL SAFETY</a:t>
            </a:r>
          </a:p>
        </p:txBody>
      </p:sp>
      <p:grpSp>
        <p:nvGrpSpPr>
          <p:cNvPr id="34" name="Group 33">
            <a:extLst>
              <a:ext uri="{FF2B5EF4-FFF2-40B4-BE49-F238E27FC236}">
                <a16:creationId xmlns:a16="http://schemas.microsoft.com/office/drawing/2014/main" id="{1FD161D5-9FB1-41F5-46EE-3CAC0DDBF037}"/>
              </a:ext>
            </a:extLst>
          </p:cNvPr>
          <p:cNvGrpSpPr/>
          <p:nvPr/>
        </p:nvGrpSpPr>
        <p:grpSpPr>
          <a:xfrm>
            <a:off x="3361919" y="2743201"/>
            <a:ext cx="2677308" cy="3061267"/>
            <a:chOff x="3361919" y="2743201"/>
            <a:chExt cx="2677308" cy="3061267"/>
          </a:xfrm>
        </p:grpSpPr>
        <p:pic>
          <p:nvPicPr>
            <p:cNvPr id="18" name="Picture 17" descr="A black rectangular object with white text&#10;&#10;Description automatically generated">
              <a:extLst>
                <a:ext uri="{FF2B5EF4-FFF2-40B4-BE49-F238E27FC236}">
                  <a16:creationId xmlns:a16="http://schemas.microsoft.com/office/drawing/2014/main" id="{C2E216A2-2207-7FC7-7E75-F2192E0D40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70017" y="2743201"/>
              <a:ext cx="2669210" cy="2893756"/>
            </a:xfrm>
            <a:prstGeom prst="rect">
              <a:avLst/>
            </a:prstGeom>
            <a:solidFill>
              <a:schemeClr val="bg1">
                <a:alpha val="70000"/>
              </a:schemeClr>
            </a:solidFill>
          </p:spPr>
        </p:pic>
        <p:sp>
          <p:nvSpPr>
            <p:cNvPr id="25" name="Text Placeholder 6">
              <a:extLst>
                <a:ext uri="{FF2B5EF4-FFF2-40B4-BE49-F238E27FC236}">
                  <a16:creationId xmlns:a16="http://schemas.microsoft.com/office/drawing/2014/main" id="{D80DB6F6-5589-AEE6-AB29-2A7E4DBDC8B9}"/>
                </a:ext>
              </a:extLst>
            </p:cNvPr>
            <p:cNvSpPr txBox="1">
              <a:spLocks/>
            </p:cNvSpPr>
            <p:nvPr/>
          </p:nvSpPr>
          <p:spPr>
            <a:xfrm>
              <a:off x="3361919" y="4738115"/>
              <a:ext cx="2669209" cy="106635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2200"/>
                </a:spcBef>
                <a:spcAft>
                  <a:spcPts val="0"/>
                </a:spcAft>
                <a:buClr>
                  <a:srgbClr val="013D54"/>
                </a:buClr>
                <a:buSzPts val="2600"/>
                <a:buFont typeface="Arial"/>
                <a:buNone/>
                <a:tabLst/>
                <a:defRPr/>
              </a:pPr>
              <a:r>
                <a:rPr kumimoji="0" lang="en-US" sz="2400" b="0" i="0" u="none" strike="noStrike" kern="1200" cap="none" spc="3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sym typeface="Helvetica Neue Light"/>
                </a:rPr>
                <a:t>Zero Negativity</a:t>
              </a:r>
            </a:p>
          </p:txBody>
        </p:sp>
        <p:pic>
          <p:nvPicPr>
            <p:cNvPr id="26" name="Picture 25">
              <a:extLst>
                <a:ext uri="{FF2B5EF4-FFF2-40B4-BE49-F238E27FC236}">
                  <a16:creationId xmlns:a16="http://schemas.microsoft.com/office/drawing/2014/main" id="{1213D45D-45AD-BC2E-BCC6-9C2F0D5FEB9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63218" y="2993504"/>
              <a:ext cx="1702756" cy="1702758"/>
            </a:xfrm>
            <a:prstGeom prst="rect">
              <a:avLst/>
            </a:prstGeom>
          </p:spPr>
        </p:pic>
      </p:grpSp>
      <p:grpSp>
        <p:nvGrpSpPr>
          <p:cNvPr id="35" name="Group 34">
            <a:extLst>
              <a:ext uri="{FF2B5EF4-FFF2-40B4-BE49-F238E27FC236}">
                <a16:creationId xmlns:a16="http://schemas.microsoft.com/office/drawing/2014/main" id="{ABAB1259-216E-50A8-7CF4-6491FDDF64D5}"/>
              </a:ext>
            </a:extLst>
          </p:cNvPr>
          <p:cNvGrpSpPr/>
          <p:nvPr/>
        </p:nvGrpSpPr>
        <p:grpSpPr>
          <a:xfrm>
            <a:off x="6116465" y="2743201"/>
            <a:ext cx="2677305" cy="3073779"/>
            <a:chOff x="6116465" y="2743201"/>
            <a:chExt cx="2677305" cy="3073779"/>
          </a:xfrm>
        </p:grpSpPr>
        <p:pic>
          <p:nvPicPr>
            <p:cNvPr id="14" name="Picture 13" descr="A black rectangular object with white text&#10;&#10;Description automatically generated">
              <a:extLst>
                <a:ext uri="{FF2B5EF4-FFF2-40B4-BE49-F238E27FC236}">
                  <a16:creationId xmlns:a16="http://schemas.microsoft.com/office/drawing/2014/main" id="{1DD9EF4B-7370-BB4A-2604-165D050C7D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465" y="2743201"/>
              <a:ext cx="2676021" cy="2893756"/>
            </a:xfrm>
            <a:prstGeom prst="rect">
              <a:avLst/>
            </a:prstGeom>
            <a:solidFill>
              <a:schemeClr val="bg1">
                <a:alpha val="70000"/>
              </a:schemeClr>
            </a:solidFill>
          </p:spPr>
        </p:pic>
        <p:sp>
          <p:nvSpPr>
            <p:cNvPr id="23" name="Text Placeholder 6">
              <a:extLst>
                <a:ext uri="{FF2B5EF4-FFF2-40B4-BE49-F238E27FC236}">
                  <a16:creationId xmlns:a16="http://schemas.microsoft.com/office/drawing/2014/main" id="{C3183160-FD42-B43A-1230-B22919421A3A}"/>
                </a:ext>
              </a:extLst>
            </p:cNvPr>
            <p:cNvSpPr txBox="1">
              <a:spLocks/>
            </p:cNvSpPr>
            <p:nvPr/>
          </p:nvSpPr>
          <p:spPr>
            <a:xfrm>
              <a:off x="6117749" y="4719800"/>
              <a:ext cx="2676021" cy="109718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2200"/>
                </a:spcBef>
                <a:spcAft>
                  <a:spcPts val="0"/>
                </a:spcAft>
                <a:buClr>
                  <a:srgbClr val="013D54"/>
                </a:buClr>
                <a:buSzPts val="2600"/>
                <a:buFont typeface="Arial"/>
                <a:buNone/>
                <a:tabLst/>
                <a:defRPr/>
              </a:pPr>
              <a:r>
                <a:rPr kumimoji="0" lang="en-US" sz="2400" b="0" i="0" u="none" strike="noStrike" kern="1200" cap="none" spc="3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sym typeface="Helvetica Neue Light"/>
                </a:rPr>
                <a:t>Awareness</a:t>
              </a:r>
            </a:p>
          </p:txBody>
        </p:sp>
        <p:pic>
          <p:nvPicPr>
            <p:cNvPr id="27" name="Picture 26">
              <a:extLst>
                <a:ext uri="{FF2B5EF4-FFF2-40B4-BE49-F238E27FC236}">
                  <a16:creationId xmlns:a16="http://schemas.microsoft.com/office/drawing/2014/main" id="{281C0347-00DB-E390-8C24-26EEF768F4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19640" y="2993504"/>
              <a:ext cx="1702756" cy="1702758"/>
            </a:xfrm>
            <a:prstGeom prst="rect">
              <a:avLst/>
            </a:prstGeom>
          </p:spPr>
        </p:pic>
      </p:grpSp>
      <p:grpSp>
        <p:nvGrpSpPr>
          <p:cNvPr id="36" name="Group 35">
            <a:extLst>
              <a:ext uri="{FF2B5EF4-FFF2-40B4-BE49-F238E27FC236}">
                <a16:creationId xmlns:a16="http://schemas.microsoft.com/office/drawing/2014/main" id="{15CF5DA7-09B7-754E-9038-7D73B53471BA}"/>
              </a:ext>
            </a:extLst>
          </p:cNvPr>
          <p:cNvGrpSpPr/>
          <p:nvPr/>
        </p:nvGrpSpPr>
        <p:grpSpPr>
          <a:xfrm>
            <a:off x="8878088" y="2743201"/>
            <a:ext cx="2698706" cy="3061267"/>
            <a:chOff x="8878088" y="2743201"/>
            <a:chExt cx="2698706" cy="3061267"/>
          </a:xfrm>
        </p:grpSpPr>
        <p:pic>
          <p:nvPicPr>
            <p:cNvPr id="19" name="Picture 18" descr="A black rectangular object with white text&#10;&#10;Description automatically generated">
              <a:extLst>
                <a:ext uri="{FF2B5EF4-FFF2-40B4-BE49-F238E27FC236}">
                  <a16:creationId xmlns:a16="http://schemas.microsoft.com/office/drawing/2014/main" id="{6B4F04DA-0669-03E2-E732-9B6C2AF4EF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8088" y="2743201"/>
              <a:ext cx="2698706" cy="2893756"/>
            </a:xfrm>
            <a:prstGeom prst="rect">
              <a:avLst/>
            </a:prstGeom>
            <a:solidFill>
              <a:schemeClr val="bg1">
                <a:alpha val="70000"/>
              </a:schemeClr>
            </a:solidFill>
          </p:spPr>
        </p:pic>
        <p:sp>
          <p:nvSpPr>
            <p:cNvPr id="22" name="Text Placeholder 6">
              <a:extLst>
                <a:ext uri="{FF2B5EF4-FFF2-40B4-BE49-F238E27FC236}">
                  <a16:creationId xmlns:a16="http://schemas.microsoft.com/office/drawing/2014/main" id="{AC533EB8-E25E-7BBA-62D7-39C5685A9BFD}"/>
                </a:ext>
              </a:extLst>
            </p:cNvPr>
            <p:cNvSpPr txBox="1">
              <a:spLocks/>
            </p:cNvSpPr>
            <p:nvPr/>
          </p:nvSpPr>
          <p:spPr>
            <a:xfrm>
              <a:off x="8883421" y="4735212"/>
              <a:ext cx="2688040" cy="10692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2200"/>
                </a:spcBef>
                <a:spcAft>
                  <a:spcPts val="0"/>
                </a:spcAft>
                <a:buClr>
                  <a:srgbClr val="013D54"/>
                </a:buClr>
                <a:buSzPts val="2600"/>
                <a:buFont typeface="Arial"/>
                <a:buNone/>
                <a:tabLst/>
                <a:defRPr/>
              </a:pPr>
              <a:r>
                <a:rPr kumimoji="0" lang="en-US" sz="2400" b="0" i="0" u="none" strike="noStrike" kern="1200" cap="none" spc="3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sym typeface="Helvetica Neue Light"/>
                </a:rPr>
                <a:t>Structured Dialogue </a:t>
              </a:r>
            </a:p>
            <a:p>
              <a:pPr marL="63500" marR="0" lvl="0" indent="0" algn="l" defTabSz="914400" rtl="0" eaLnBrk="1" fontAlgn="auto" latinLnBrk="0" hangingPunct="1">
                <a:lnSpc>
                  <a:spcPct val="90000"/>
                </a:lnSpc>
                <a:spcBef>
                  <a:spcPts val="1000"/>
                </a:spcBef>
                <a:spcAft>
                  <a:spcPts val="0"/>
                </a:spcAft>
                <a:buClr>
                  <a:srgbClr val="013D54"/>
                </a:buClr>
                <a:buSzPts val="2600"/>
                <a:buFont typeface="Arial"/>
                <a:buNone/>
                <a:tabLst/>
                <a:defRPr/>
              </a:pPr>
              <a:endParaRPr kumimoji="0" lang="en-US" sz="24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Helvetica Neue Light" panose="02000403000000020004" pitchFamily="2" charset="0"/>
                <a:cs typeface="Arial" panose="020B0604020202020204" pitchFamily="34" charset="0"/>
                <a:sym typeface="Helvetica Neue Light"/>
              </a:endParaRPr>
            </a:p>
          </p:txBody>
        </p:sp>
        <p:pic>
          <p:nvPicPr>
            <p:cNvPr id="28" name="Picture 27">
              <a:extLst>
                <a:ext uri="{FF2B5EF4-FFF2-40B4-BE49-F238E27FC236}">
                  <a16:creationId xmlns:a16="http://schemas.microsoft.com/office/drawing/2014/main" id="{DA51F51A-28F2-76A9-FA2A-B99D405DF8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76063" y="2993503"/>
              <a:ext cx="1702756" cy="1702759"/>
            </a:xfrm>
            <a:prstGeom prst="rect">
              <a:avLst/>
            </a:prstGeom>
          </p:spPr>
        </p:pic>
      </p:grpSp>
      <p:grpSp>
        <p:nvGrpSpPr>
          <p:cNvPr id="33" name="Group 32">
            <a:extLst>
              <a:ext uri="{FF2B5EF4-FFF2-40B4-BE49-F238E27FC236}">
                <a16:creationId xmlns:a16="http://schemas.microsoft.com/office/drawing/2014/main" id="{743D494D-EE37-B80F-23EA-3E6D0B1BB3E2}"/>
              </a:ext>
            </a:extLst>
          </p:cNvPr>
          <p:cNvGrpSpPr/>
          <p:nvPr/>
        </p:nvGrpSpPr>
        <p:grpSpPr>
          <a:xfrm>
            <a:off x="623569" y="2743201"/>
            <a:ext cx="2669210" cy="3076680"/>
            <a:chOff x="623569" y="2743201"/>
            <a:chExt cx="2669210" cy="3076680"/>
          </a:xfrm>
        </p:grpSpPr>
        <p:pic>
          <p:nvPicPr>
            <p:cNvPr id="20" name="Picture 19" descr="A black rectangular object with white text&#10;&#10;Description automatically generated">
              <a:extLst>
                <a:ext uri="{FF2B5EF4-FFF2-40B4-BE49-F238E27FC236}">
                  <a16:creationId xmlns:a16="http://schemas.microsoft.com/office/drawing/2014/main" id="{50F704EF-69FE-8E0C-C537-6D6BD650AE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569" y="2743201"/>
              <a:ext cx="2669210" cy="2893756"/>
            </a:xfrm>
            <a:prstGeom prst="rect">
              <a:avLst/>
            </a:prstGeom>
            <a:solidFill>
              <a:schemeClr val="bg1">
                <a:alpha val="70000"/>
              </a:schemeClr>
            </a:solidFill>
          </p:spPr>
        </p:pic>
        <p:sp>
          <p:nvSpPr>
            <p:cNvPr id="24" name="Text Placeholder 6">
              <a:extLst>
                <a:ext uri="{FF2B5EF4-FFF2-40B4-BE49-F238E27FC236}">
                  <a16:creationId xmlns:a16="http://schemas.microsoft.com/office/drawing/2014/main" id="{D9CF62B0-87ED-20FF-CFE2-794543C7FEA5}"/>
                </a:ext>
              </a:extLst>
            </p:cNvPr>
            <p:cNvSpPr txBox="1">
              <a:spLocks/>
            </p:cNvSpPr>
            <p:nvPr/>
          </p:nvSpPr>
          <p:spPr>
            <a:xfrm>
              <a:off x="632310" y="4735213"/>
              <a:ext cx="2651729" cy="108466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2200"/>
                </a:spcBef>
                <a:spcAft>
                  <a:spcPts val="0"/>
                </a:spcAft>
                <a:buClr>
                  <a:srgbClr val="013D54"/>
                </a:buClr>
                <a:buSzPts val="2600"/>
                <a:buFont typeface="Arial"/>
                <a:buNone/>
                <a:tabLst/>
                <a:defRPr/>
              </a:pPr>
              <a:r>
                <a:rPr kumimoji="0" lang="en-US" sz="2400" b="0" i="0" u="none" strike="noStrike" kern="1200" cap="none" spc="3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sym typeface="Helvetica Neue Light"/>
                </a:rPr>
                <a:t>Affirmations </a:t>
              </a:r>
            </a:p>
          </p:txBody>
        </p:sp>
        <p:pic>
          <p:nvPicPr>
            <p:cNvPr id="29" name="Picture 28">
              <a:extLst>
                <a:ext uri="{FF2B5EF4-FFF2-40B4-BE49-F238E27FC236}">
                  <a16:creationId xmlns:a16="http://schemas.microsoft.com/office/drawing/2014/main" id="{AEF1D822-414E-D2DB-F976-23A48B1425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6796" y="2993504"/>
              <a:ext cx="1702756" cy="1702758"/>
            </a:xfrm>
            <a:prstGeom prst="rect">
              <a:avLst/>
            </a:prstGeom>
          </p:spPr>
        </p:pic>
      </p:grpSp>
      <p:cxnSp>
        <p:nvCxnSpPr>
          <p:cNvPr id="30" name="Straight Connector 29">
            <a:extLst>
              <a:ext uri="{FF2B5EF4-FFF2-40B4-BE49-F238E27FC236}">
                <a16:creationId xmlns:a16="http://schemas.microsoft.com/office/drawing/2014/main" id="{34632FCD-5B8B-2F19-015D-AD30DC9F3857}"/>
              </a:ext>
            </a:extLst>
          </p:cNvPr>
          <p:cNvCxnSpPr/>
          <p:nvPr/>
        </p:nvCxnSpPr>
        <p:spPr>
          <a:xfrm>
            <a:off x="787400" y="2043760"/>
            <a:ext cx="10542752" cy="0"/>
          </a:xfrm>
          <a:prstGeom prst="line">
            <a:avLst/>
          </a:prstGeom>
          <a:ln w="31750">
            <a:solidFill>
              <a:schemeClr val="bg1">
                <a:lumMod val="6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1" name="Slide Number Placeholder 26">
            <a:extLst>
              <a:ext uri="{FF2B5EF4-FFF2-40B4-BE49-F238E27FC236}">
                <a16:creationId xmlns:a16="http://schemas.microsoft.com/office/drawing/2014/main" id="{B1961C6B-D8E7-5D4C-B930-23D69DB8560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2" name="TextBox 31">
            <a:extLst>
              <a:ext uri="{FF2B5EF4-FFF2-40B4-BE49-F238E27FC236}">
                <a16:creationId xmlns:a16="http://schemas.microsoft.com/office/drawing/2014/main" id="{D1F13542-4222-07C8-CA65-549A820EA571}"/>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35529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
                                        <p:tgtEl>
                                          <p:spTgt spid="33"/>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00"/>
                                        <p:tgtEl>
                                          <p:spTgt spid="34"/>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00"/>
                                        <p:tgtEl>
                                          <p:spTgt spid="35"/>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3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3BA716-EAC7-B25E-6730-38F8BD158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3961"/>
          <a:stretch/>
        </p:blipFill>
        <p:spPr>
          <a:xfrm>
            <a:off x="9159507" y="-834460"/>
            <a:ext cx="3178410" cy="3178410"/>
          </a:xfrm>
          <a:prstGeom prst="ellipse">
            <a:avLst/>
          </a:prstGeom>
          <a:ln>
            <a:noFill/>
          </a:ln>
          <a:effectLst/>
        </p:spPr>
      </p:pic>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Use SC Tools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0" y="3413253"/>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grpSp>
        <p:nvGrpSpPr>
          <p:cNvPr id="4" name="Group 3">
            <a:extLst>
              <a:ext uri="{FF2B5EF4-FFF2-40B4-BE49-F238E27FC236}">
                <a16:creationId xmlns:a16="http://schemas.microsoft.com/office/drawing/2014/main" id="{710257F3-6EF3-81FB-2A50-19E7E17982B5}"/>
              </a:ext>
            </a:extLst>
          </p:cNvPr>
          <p:cNvGrpSpPr/>
          <p:nvPr/>
        </p:nvGrpSpPr>
        <p:grpSpPr>
          <a:xfrm>
            <a:off x="1031353" y="1591076"/>
            <a:ext cx="3130518" cy="2133439"/>
            <a:chOff x="670170" y="1050359"/>
            <a:chExt cx="3796322" cy="2587182"/>
          </a:xfrm>
        </p:grpSpPr>
        <p:pic>
          <p:nvPicPr>
            <p:cNvPr id="6" name="Picture 5">
              <a:extLst>
                <a:ext uri="{FF2B5EF4-FFF2-40B4-BE49-F238E27FC236}">
                  <a16:creationId xmlns:a16="http://schemas.microsoft.com/office/drawing/2014/main" id="{06CB8E3F-1908-5BE9-DCB5-A3E4BB5E99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170" y="1050359"/>
              <a:ext cx="3796322" cy="2587182"/>
            </a:xfrm>
            <a:prstGeom prst="rect">
              <a:avLst/>
            </a:prstGeom>
          </p:spPr>
        </p:pic>
        <p:sp>
          <p:nvSpPr>
            <p:cNvPr id="8" name="Rectangle 7">
              <a:extLst>
                <a:ext uri="{FF2B5EF4-FFF2-40B4-BE49-F238E27FC236}">
                  <a16:creationId xmlns:a16="http://schemas.microsoft.com/office/drawing/2014/main" id="{B3A5F48C-D26B-0C6B-4097-B676BA8F71CD}"/>
                </a:ext>
              </a:extLst>
            </p:cNvPr>
            <p:cNvSpPr/>
            <p:nvPr/>
          </p:nvSpPr>
          <p:spPr>
            <a:xfrm>
              <a:off x="879231" y="1443204"/>
              <a:ext cx="2074984" cy="584888"/>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34A9344-F601-D0D6-CBAF-78AF3555EDA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9526" y="1577386"/>
              <a:ext cx="1747083" cy="293077"/>
            </a:xfrm>
            <a:prstGeom prst="rect">
              <a:avLst/>
            </a:prstGeom>
          </p:spPr>
        </p:pic>
      </p:grpSp>
      <p:grpSp>
        <p:nvGrpSpPr>
          <p:cNvPr id="11" name="Group 10">
            <a:extLst>
              <a:ext uri="{FF2B5EF4-FFF2-40B4-BE49-F238E27FC236}">
                <a16:creationId xmlns:a16="http://schemas.microsoft.com/office/drawing/2014/main" id="{D33FB20C-6DA2-E592-18BE-2DB24007C1DC}"/>
              </a:ext>
            </a:extLst>
          </p:cNvPr>
          <p:cNvGrpSpPr/>
          <p:nvPr/>
        </p:nvGrpSpPr>
        <p:grpSpPr>
          <a:xfrm>
            <a:off x="4384686" y="1591076"/>
            <a:ext cx="2937462" cy="2131645"/>
            <a:chOff x="4649836" y="1028422"/>
            <a:chExt cx="3562207" cy="2585007"/>
          </a:xfrm>
        </p:grpSpPr>
        <p:pic>
          <p:nvPicPr>
            <p:cNvPr id="12" name="Picture 11">
              <a:extLst>
                <a:ext uri="{FF2B5EF4-FFF2-40B4-BE49-F238E27FC236}">
                  <a16:creationId xmlns:a16="http://schemas.microsoft.com/office/drawing/2014/main" id="{282AD552-AFE8-75E5-0E1D-28A642BE01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49836" y="1028422"/>
              <a:ext cx="3562207" cy="2585007"/>
            </a:xfrm>
            <a:prstGeom prst="rect">
              <a:avLst/>
            </a:prstGeom>
          </p:spPr>
        </p:pic>
        <p:sp>
          <p:nvSpPr>
            <p:cNvPr id="13" name="Rectangle 12">
              <a:extLst>
                <a:ext uri="{FF2B5EF4-FFF2-40B4-BE49-F238E27FC236}">
                  <a16:creationId xmlns:a16="http://schemas.microsoft.com/office/drawing/2014/main" id="{87125016-5C49-A3E2-CA53-420E77A7076D}"/>
                </a:ext>
              </a:extLst>
            </p:cNvPr>
            <p:cNvSpPr/>
            <p:nvPr/>
          </p:nvSpPr>
          <p:spPr>
            <a:xfrm>
              <a:off x="4706980" y="1443204"/>
              <a:ext cx="2231610" cy="584888"/>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35113C4-FDFF-4660-77D1-9B95DE36F89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68150" y="1570573"/>
              <a:ext cx="1912212" cy="337588"/>
            </a:xfrm>
            <a:prstGeom prst="rect">
              <a:avLst/>
            </a:prstGeom>
          </p:spPr>
        </p:pic>
      </p:grpSp>
      <p:sp>
        <p:nvSpPr>
          <p:cNvPr id="20" name="Slide Number Placeholder 26">
            <a:extLst>
              <a:ext uri="{FF2B5EF4-FFF2-40B4-BE49-F238E27FC236}">
                <a16:creationId xmlns:a16="http://schemas.microsoft.com/office/drawing/2014/main" id="{9FC08052-BDD1-1652-B680-B0EF21593D5E}"/>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45</a:t>
            </a:fld>
            <a:endParaRPr lang="en-US" dirty="0"/>
          </a:p>
        </p:txBody>
      </p:sp>
      <p:sp>
        <p:nvSpPr>
          <p:cNvPr id="21" name="TextBox 20">
            <a:extLst>
              <a:ext uri="{FF2B5EF4-FFF2-40B4-BE49-F238E27FC236}">
                <a16:creationId xmlns:a16="http://schemas.microsoft.com/office/drawing/2014/main" id="{58C6F7CD-8FDD-E6E8-2F0B-5ED776A21C70}"/>
              </a:ext>
            </a:extLst>
          </p:cNvPr>
          <p:cNvSpPr txBox="1"/>
          <p:nvPr/>
        </p:nvSpPr>
        <p:spPr>
          <a:xfrm>
            <a:off x="740811" y="907189"/>
            <a:ext cx="4566204"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Your go-anywhere toolbelt</a:t>
            </a:r>
          </a:p>
        </p:txBody>
      </p:sp>
      <p:grpSp>
        <p:nvGrpSpPr>
          <p:cNvPr id="27" name="Group 26">
            <a:extLst>
              <a:ext uri="{FF2B5EF4-FFF2-40B4-BE49-F238E27FC236}">
                <a16:creationId xmlns:a16="http://schemas.microsoft.com/office/drawing/2014/main" id="{B89B600D-2BE4-F754-9D2E-4541B30B2F73}"/>
              </a:ext>
            </a:extLst>
          </p:cNvPr>
          <p:cNvGrpSpPr/>
          <p:nvPr/>
        </p:nvGrpSpPr>
        <p:grpSpPr>
          <a:xfrm>
            <a:off x="4383599" y="3953935"/>
            <a:ext cx="2937462" cy="2105312"/>
            <a:chOff x="5038027" y="3828862"/>
            <a:chExt cx="2937462" cy="2105312"/>
          </a:xfrm>
        </p:grpSpPr>
        <p:sp>
          <p:nvSpPr>
            <p:cNvPr id="24" name="Rectangle: Rounded Corners 23">
              <a:extLst>
                <a:ext uri="{FF2B5EF4-FFF2-40B4-BE49-F238E27FC236}">
                  <a16:creationId xmlns:a16="http://schemas.microsoft.com/office/drawing/2014/main" id="{3A02BA1F-8A63-E419-1DA8-5182F1F4D57C}"/>
                </a:ext>
              </a:extLst>
            </p:cNvPr>
            <p:cNvSpPr/>
            <p:nvPr/>
          </p:nvSpPr>
          <p:spPr>
            <a:xfrm>
              <a:off x="5073353" y="4984821"/>
              <a:ext cx="2874429" cy="949353"/>
            </a:xfrm>
            <a:prstGeom prst="roundRect">
              <a:avLst>
                <a:gd name="adj" fmla="val 6381"/>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D34FA7-1A55-7FA4-7ECA-F03EF5A7506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38027" y="3828862"/>
              <a:ext cx="2937462" cy="2067113"/>
            </a:xfrm>
            <a:prstGeom prst="rect">
              <a:avLst/>
            </a:prstGeom>
          </p:spPr>
        </p:pic>
      </p:grpSp>
      <p:grpSp>
        <p:nvGrpSpPr>
          <p:cNvPr id="16" name="Group 15">
            <a:extLst>
              <a:ext uri="{FF2B5EF4-FFF2-40B4-BE49-F238E27FC236}">
                <a16:creationId xmlns:a16="http://schemas.microsoft.com/office/drawing/2014/main" id="{46622E95-F043-E55F-C53F-0D4960F9ED5B}"/>
              </a:ext>
            </a:extLst>
          </p:cNvPr>
          <p:cNvGrpSpPr/>
          <p:nvPr/>
        </p:nvGrpSpPr>
        <p:grpSpPr>
          <a:xfrm>
            <a:off x="8109394" y="1759337"/>
            <a:ext cx="2926964" cy="2926964"/>
            <a:chOff x="8304109" y="2054110"/>
            <a:chExt cx="2926964" cy="2926964"/>
          </a:xfrm>
        </p:grpSpPr>
        <p:sp>
          <p:nvSpPr>
            <p:cNvPr id="9" name="Oval 8">
              <a:extLst>
                <a:ext uri="{FF2B5EF4-FFF2-40B4-BE49-F238E27FC236}">
                  <a16:creationId xmlns:a16="http://schemas.microsoft.com/office/drawing/2014/main" id="{FCBF8C0B-2BD6-1D6A-C4EA-4D09C05A5F01}"/>
                </a:ext>
              </a:extLst>
            </p:cNvPr>
            <p:cNvSpPr/>
            <p:nvPr/>
          </p:nvSpPr>
          <p:spPr>
            <a:xfrm>
              <a:off x="8304109" y="2054110"/>
              <a:ext cx="2926964" cy="292696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35E05D-866B-DB3A-7C40-847E3AEEC13C}"/>
                </a:ext>
              </a:extLst>
            </p:cNvPr>
            <p:cNvPicPr>
              <a:picLocks noChangeAspect="1"/>
            </p:cNvPicPr>
            <p:nvPr/>
          </p:nvPicPr>
          <p:blipFill>
            <a:blip r:embed="rId11"/>
            <a:stretch>
              <a:fillRect/>
            </a:stretch>
          </p:blipFill>
          <p:spPr>
            <a:xfrm>
              <a:off x="8526947" y="2276948"/>
              <a:ext cx="2481287" cy="2481287"/>
            </a:xfrm>
            <a:prstGeom prst="rect">
              <a:avLst/>
            </a:prstGeom>
          </p:spPr>
        </p:pic>
      </p:grpSp>
      <p:grpSp>
        <p:nvGrpSpPr>
          <p:cNvPr id="26" name="Group 25">
            <a:extLst>
              <a:ext uri="{FF2B5EF4-FFF2-40B4-BE49-F238E27FC236}">
                <a16:creationId xmlns:a16="http://schemas.microsoft.com/office/drawing/2014/main" id="{004FD079-9CBC-ADAB-9FFF-A39D566046FD}"/>
              </a:ext>
            </a:extLst>
          </p:cNvPr>
          <p:cNvGrpSpPr/>
          <p:nvPr/>
        </p:nvGrpSpPr>
        <p:grpSpPr>
          <a:xfrm>
            <a:off x="1031352" y="3942917"/>
            <a:ext cx="3130519" cy="2148111"/>
            <a:chOff x="1031352" y="3942917"/>
            <a:chExt cx="3130519" cy="2148111"/>
          </a:xfrm>
        </p:grpSpPr>
        <p:grpSp>
          <p:nvGrpSpPr>
            <p:cNvPr id="23" name="Group 22">
              <a:extLst>
                <a:ext uri="{FF2B5EF4-FFF2-40B4-BE49-F238E27FC236}">
                  <a16:creationId xmlns:a16="http://schemas.microsoft.com/office/drawing/2014/main" id="{C73A8863-17A8-7A23-5282-E5DED165D1AD}"/>
                </a:ext>
              </a:extLst>
            </p:cNvPr>
            <p:cNvGrpSpPr/>
            <p:nvPr/>
          </p:nvGrpSpPr>
          <p:grpSpPr>
            <a:xfrm>
              <a:off x="1031352" y="3942917"/>
              <a:ext cx="3130519" cy="2148111"/>
              <a:chOff x="1685779" y="3920990"/>
              <a:chExt cx="3130519" cy="2121949"/>
            </a:xfrm>
          </p:grpSpPr>
          <p:pic>
            <p:nvPicPr>
              <p:cNvPr id="2" name="Picture 1">
                <a:extLst>
                  <a:ext uri="{FF2B5EF4-FFF2-40B4-BE49-F238E27FC236}">
                    <a16:creationId xmlns:a16="http://schemas.microsoft.com/office/drawing/2014/main" id="{7BC287FD-4A68-F8B2-5768-958193A875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85779" y="3920990"/>
                <a:ext cx="3130519" cy="2121949"/>
              </a:xfrm>
              <a:prstGeom prst="rect">
                <a:avLst/>
              </a:prstGeom>
            </p:spPr>
          </p:pic>
          <p:sp>
            <p:nvSpPr>
              <p:cNvPr id="22" name="Rectangle 21">
                <a:extLst>
                  <a:ext uri="{FF2B5EF4-FFF2-40B4-BE49-F238E27FC236}">
                    <a16:creationId xmlns:a16="http://schemas.microsoft.com/office/drawing/2014/main" id="{BD092701-3FA8-EEF7-5332-DCF61F6B5E5F}"/>
                  </a:ext>
                </a:extLst>
              </p:cNvPr>
              <p:cNvSpPr/>
              <p:nvPr/>
            </p:nvSpPr>
            <p:spPr>
              <a:xfrm>
                <a:off x="1710389" y="4091748"/>
                <a:ext cx="3066157" cy="87822"/>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4F8D340-8CC2-9DE4-7706-1A23AEDE61EB}"/>
                </a:ext>
              </a:extLst>
            </p:cNvPr>
            <p:cNvSpPr/>
            <p:nvPr/>
          </p:nvSpPr>
          <p:spPr>
            <a:xfrm>
              <a:off x="1061978" y="5109894"/>
              <a:ext cx="3016727" cy="840917"/>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0DF4EB-205D-F5E8-EAE0-2AA4197985D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51038" y="5109894"/>
              <a:ext cx="2838605" cy="890006"/>
            </a:xfrm>
            <a:prstGeom prst="rect">
              <a:avLst/>
            </a:prstGeom>
          </p:spPr>
        </p:pic>
      </p:grpSp>
    </p:spTree>
    <p:extLst>
      <p:ext uri="{BB962C8B-B14F-4D97-AF65-F5344CB8AC3E}">
        <p14:creationId xmlns:p14="http://schemas.microsoft.com/office/powerpoint/2010/main" val="13482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5.55112E-17 L 0.26693 0.34259 " pathEditMode="relative" rAng="0" ptsTypes="AA">
                                      <p:cBhvr>
                                        <p:cTn id="6" dur="400" fill="hold"/>
                                        <p:tgtEl>
                                          <p:spTgt spid="4"/>
                                        </p:tgtEl>
                                        <p:attrNameLst>
                                          <p:attrName>ppt_x</p:attrName>
                                          <p:attrName>ppt_y</p:attrName>
                                        </p:attrNameLst>
                                      </p:cBhvr>
                                      <p:rCtr x="13346" y="17130"/>
                                    </p:animMotion>
                                  </p:childTnLst>
                                </p:cTn>
                              </p:par>
                              <p:par>
                                <p:cTn id="7" presetID="42" presetClass="path" presetSubtype="0" accel="50000" decel="50000" fill="hold" nodeType="withEffect">
                                  <p:stCondLst>
                                    <p:cond delay="0"/>
                                  </p:stCondLst>
                                  <p:childTnLst>
                                    <p:animMotion origin="layout" path="M 1.875E-6 1.48148E-6 L -0.26706 0.34421 " pathEditMode="relative" rAng="0" ptsTypes="AA">
                                      <p:cBhvr>
                                        <p:cTn id="8" dur="400" fill="hold"/>
                                        <p:tgtEl>
                                          <p:spTgt spid="11"/>
                                        </p:tgtEl>
                                        <p:attrNameLst>
                                          <p:attrName>ppt_x</p:attrName>
                                          <p:attrName>ppt_y</p:attrName>
                                        </p:attrNameLst>
                                      </p:cBhvr>
                                      <p:rCtr x="-13359" y="17199"/>
                                    </p:animMotion>
                                  </p:childTnLst>
                                </p:cTn>
                              </p:par>
                              <p:par>
                                <p:cTn id="9" presetID="42" presetClass="path" presetSubtype="0" accel="50000" decel="50000" fill="hold" nodeType="withEffect">
                                  <p:stCondLst>
                                    <p:cond delay="0"/>
                                  </p:stCondLst>
                                  <p:childTnLst>
                                    <p:animMotion origin="layout" path="M 2.08333E-6 -2.59259E-6 L -0.26693 -0.34259 " pathEditMode="relative" rAng="0" ptsTypes="AA">
                                      <p:cBhvr>
                                        <p:cTn id="10" dur="400" fill="hold"/>
                                        <p:tgtEl>
                                          <p:spTgt spid="27"/>
                                        </p:tgtEl>
                                        <p:attrNameLst>
                                          <p:attrName>ppt_x</p:attrName>
                                          <p:attrName>ppt_y</p:attrName>
                                        </p:attrNameLst>
                                      </p:cBhvr>
                                      <p:rCtr x="-13320" y="-17083"/>
                                    </p:animMotion>
                                  </p:childTnLst>
                                </p:cTn>
                              </p:par>
                              <p:par>
                                <p:cTn id="11" presetID="42" presetClass="path" presetSubtype="0" accel="50000" decel="50000" fill="hold" nodeType="withEffect">
                                  <p:stCondLst>
                                    <p:cond delay="0"/>
                                  </p:stCondLst>
                                  <p:childTnLst>
                                    <p:animMotion origin="layout" path="M -8.33333E-7 -1.48148E-6 L 0.26706 -0.34421 " pathEditMode="relative" rAng="0" ptsTypes="AA">
                                      <p:cBhvr>
                                        <p:cTn id="12" dur="400" fill="hold"/>
                                        <p:tgtEl>
                                          <p:spTgt spid="26"/>
                                        </p:tgtEl>
                                        <p:attrNameLst>
                                          <p:attrName>ppt_x</p:attrName>
                                          <p:attrName>ppt_y</p:attrName>
                                        </p:attrNameLst>
                                      </p:cBhvr>
                                      <p:rCtr x="13346"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Affirmations</a:t>
            </a:r>
            <a:endParaRPr lang="en-US" dirty="0">
              <a:solidFill>
                <a:srgbClr val="013D54"/>
              </a:solidFill>
            </a:endParaRPr>
          </a:p>
        </p:txBody>
      </p:sp>
      <p:sp>
        <p:nvSpPr>
          <p:cNvPr id="2" name="Slide Number Placeholder 26">
            <a:extLst>
              <a:ext uri="{FF2B5EF4-FFF2-40B4-BE49-F238E27FC236}">
                <a16:creationId xmlns:a16="http://schemas.microsoft.com/office/drawing/2014/main" id="{9F0D0801-A9CC-5142-9DFE-5852BCEEEA5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46</a:t>
            </a:fld>
            <a:endParaRPr lang="en-US" dirty="0"/>
          </a:p>
        </p:txBody>
      </p:sp>
      <p:sp>
        <p:nvSpPr>
          <p:cNvPr id="3" name="TextBox 2">
            <a:extLst>
              <a:ext uri="{FF2B5EF4-FFF2-40B4-BE49-F238E27FC236}">
                <a16:creationId xmlns:a16="http://schemas.microsoft.com/office/drawing/2014/main" id="{1DF890C4-8874-0FF7-33DE-F4CD6A06EB59}"/>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38685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Arrow: Right 33">
            <a:extLst>
              <a:ext uri="{FF2B5EF4-FFF2-40B4-BE49-F238E27FC236}">
                <a16:creationId xmlns:a16="http://schemas.microsoft.com/office/drawing/2014/main" id="{662A5B74-BB9A-1002-306C-7078839399E3}"/>
              </a:ext>
            </a:extLst>
          </p:cNvPr>
          <p:cNvSpPr/>
          <p:nvPr/>
        </p:nvSpPr>
        <p:spPr>
          <a:xfrm rot="19046599" flipH="1">
            <a:off x="7647107" y="4221600"/>
            <a:ext cx="935954" cy="344750"/>
          </a:xfrm>
          <a:prstGeom prst="rightArrow">
            <a:avLst/>
          </a:prstGeom>
          <a:gradFill>
            <a:gsLst>
              <a:gs pos="100000">
                <a:srgbClr val="3EC1CA"/>
              </a:gs>
              <a:gs pos="4000">
                <a:srgbClr val="125C6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Right 32">
            <a:extLst>
              <a:ext uri="{FF2B5EF4-FFF2-40B4-BE49-F238E27FC236}">
                <a16:creationId xmlns:a16="http://schemas.microsoft.com/office/drawing/2014/main" id="{75CD32F3-463F-70DA-0F37-C5743E5009B1}"/>
              </a:ext>
            </a:extLst>
          </p:cNvPr>
          <p:cNvSpPr/>
          <p:nvPr/>
        </p:nvSpPr>
        <p:spPr>
          <a:xfrm rot="1000643" flipH="1">
            <a:off x="7407944" y="3091809"/>
            <a:ext cx="928584" cy="344750"/>
          </a:xfrm>
          <a:prstGeom prst="rightArrow">
            <a:avLst/>
          </a:prstGeom>
          <a:gradFill>
            <a:gsLst>
              <a:gs pos="100000">
                <a:srgbClr val="3EC1CA"/>
              </a:gs>
              <a:gs pos="4000">
                <a:srgbClr val="125C6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Affirmations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What Are They?</a:t>
            </a:r>
          </a:p>
          <a:p>
            <a:endParaRPr lang="en-US" dirty="0"/>
          </a:p>
        </p:txBody>
      </p:sp>
      <p:sp>
        <p:nvSpPr>
          <p:cNvPr id="7" name="Text Placeholder 5">
            <a:extLst>
              <a:ext uri="{FF2B5EF4-FFF2-40B4-BE49-F238E27FC236}">
                <a16:creationId xmlns:a16="http://schemas.microsoft.com/office/drawing/2014/main" id="{00DF1214-8B5A-41DF-D415-C1B8A703342A}"/>
              </a:ext>
            </a:extLst>
          </p:cNvPr>
          <p:cNvSpPr txBox="1">
            <a:spLocks/>
          </p:cNvSpPr>
          <p:nvPr/>
        </p:nvSpPr>
        <p:spPr>
          <a:xfrm>
            <a:off x="406400" y="1505844"/>
            <a:ext cx="7499275" cy="4294268"/>
          </a:xfrm>
          <a:prstGeom prst="rect">
            <a:avLst/>
          </a:prstGeom>
          <a:noFill/>
          <a:ln>
            <a:noFill/>
          </a:ln>
        </p:spPr>
        <p:txBody>
          <a:bodyPr spcFirstLastPara="1" vert="horz" wrap="square" lIns="91425" tIns="45700" rIns="91425" bIns="45700" rtlCol="0" anchor="t" anchorCtr="0">
            <a:normAutofit/>
          </a:bodyPr>
          <a:lstStyle>
            <a:lvl1pPr marL="457200" lvl="0" indent="-393700" algn="l" defTabSz="914400" rtl="0" eaLnBrk="1" latinLnBrk="0" hangingPunct="1">
              <a:lnSpc>
                <a:spcPct val="100000"/>
              </a:lnSpc>
              <a:spcBef>
                <a:spcPts val="0"/>
              </a:spcBef>
              <a:spcAft>
                <a:spcPts val="1800"/>
              </a:spcAft>
              <a:buClr>
                <a:srgbClr val="013D54"/>
              </a:buClr>
              <a:buSzPts val="2600"/>
              <a:buFont typeface="Arial" panose="020B0604020202020204" pitchFamily="34" charset="0"/>
              <a:buChar char="•"/>
              <a:defRPr sz="2400" b="0" i="0" kern="1200">
                <a:solidFill>
                  <a:srgbClr val="013D54"/>
                </a:solidFill>
                <a:latin typeface="Arial" panose="020B0604020202020204" pitchFamily="34" charset="0"/>
                <a:ea typeface="Helvetica Neue Light" panose="02000403000000020004" pitchFamily="2" charset="0"/>
                <a:cs typeface="Arial" panose="020B0604020202020204" pitchFamily="34" charset="0"/>
                <a:sym typeface="Helvetica Neue Light"/>
              </a:defRPr>
            </a:lvl1pPr>
            <a:lvl2pPr marL="914400" lvl="1" indent="-368300" algn="l" defTabSz="914400" rtl="0" eaLnBrk="1" latinLnBrk="0" hangingPunct="1">
              <a:lnSpc>
                <a:spcPct val="90000"/>
              </a:lnSpc>
              <a:spcBef>
                <a:spcPts val="500"/>
              </a:spcBef>
              <a:spcAft>
                <a:spcPts val="0"/>
              </a:spcAft>
              <a:buClr>
                <a:srgbClr val="013D54"/>
              </a:buClr>
              <a:buSzPts val="2200"/>
              <a:buFont typeface="Arial" panose="020B0604020202020204" pitchFamily="34" charset="0"/>
              <a:buChar char="•"/>
              <a:defRPr sz="2200" b="0" i="0" kern="1200">
                <a:solidFill>
                  <a:srgbClr val="013D54"/>
                </a:solidFill>
                <a:latin typeface="Helvetica Neue Light"/>
                <a:ea typeface="Helvetica Neue Light"/>
                <a:cs typeface="Helvetica Neue Light"/>
                <a:sym typeface="Helvetica Neue Light"/>
              </a:defRPr>
            </a:lvl2pPr>
            <a:lvl3pPr marL="1371600" lvl="2" indent="-342900" algn="l" defTabSz="914400" rtl="0" eaLnBrk="1" latinLnBrk="0" hangingPunct="1">
              <a:lnSpc>
                <a:spcPct val="90000"/>
              </a:lnSpc>
              <a:spcBef>
                <a:spcPts val="500"/>
              </a:spcBef>
              <a:spcAft>
                <a:spcPts val="0"/>
              </a:spcAft>
              <a:buClr>
                <a:srgbClr val="013D54"/>
              </a:buClr>
              <a:buSzPts val="1800"/>
              <a:buFont typeface="Arial" panose="020B0604020202020204" pitchFamily="34" charset="0"/>
              <a:buChar char="•"/>
              <a:defRPr sz="1800" b="0" i="0" kern="1200">
                <a:solidFill>
                  <a:srgbClr val="013D54"/>
                </a:solidFill>
                <a:latin typeface="Helvetica Neue Light"/>
                <a:ea typeface="Helvetica Neue Light"/>
                <a:cs typeface="Helvetica Neue Light"/>
                <a:sym typeface="Helvetica Neue Light"/>
              </a:defRPr>
            </a:lvl3pPr>
            <a:lvl4pPr marL="1828800" lvl="3" indent="-342900" algn="l" defTabSz="914400" rtl="0" eaLnBrk="1" latinLnBrk="0" hangingPunct="1">
              <a:lnSpc>
                <a:spcPct val="90000"/>
              </a:lnSpc>
              <a:spcBef>
                <a:spcPts val="500"/>
              </a:spcBef>
              <a:spcAft>
                <a:spcPts val="0"/>
              </a:spcAft>
              <a:buClr>
                <a:srgbClr val="013D54"/>
              </a:buClr>
              <a:buSzPts val="1800"/>
              <a:buFont typeface="Arial" panose="020B0604020202020204" pitchFamily="34" charset="0"/>
              <a:buChar char="•"/>
              <a:defRPr sz="1800" b="0" i="0" kern="1200">
                <a:solidFill>
                  <a:srgbClr val="013D54"/>
                </a:solidFill>
                <a:latin typeface="Helvetica Neue Light"/>
                <a:ea typeface="Helvetica Neue Light"/>
                <a:cs typeface="Helvetica Neue Light"/>
                <a:sym typeface="Helvetica Neue Light"/>
              </a:defRPr>
            </a:lvl4pPr>
            <a:lvl5pPr marL="2286000" lvl="4" indent="-342900" algn="l" defTabSz="914400" rtl="0" eaLnBrk="1" latinLnBrk="0" hangingPunct="1">
              <a:lnSpc>
                <a:spcPct val="90000"/>
              </a:lnSpc>
              <a:spcBef>
                <a:spcPts val="500"/>
              </a:spcBef>
              <a:spcAft>
                <a:spcPts val="0"/>
              </a:spcAft>
              <a:buClr>
                <a:srgbClr val="013D54"/>
              </a:buClr>
              <a:buSzPts val="1800"/>
              <a:buFont typeface="Arial" panose="020B0604020202020204" pitchFamily="34" charset="0"/>
              <a:buChar char="•"/>
              <a:defRPr sz="1800" b="0" i="0" kern="1200">
                <a:solidFill>
                  <a:srgbClr val="013D54"/>
                </a:solidFill>
                <a:latin typeface="Helvetica Neue Light"/>
                <a:ea typeface="Helvetica Neue Light"/>
                <a:cs typeface="Helvetica Neue Light"/>
                <a:sym typeface="Helvetica Neue Light"/>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13D54"/>
              </a:buClr>
              <a:buSzPts val="2600"/>
              <a:buFont typeface="Arial" panose="020B0604020202020204" pitchFamily="34" charset="0"/>
              <a:buNone/>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Collection of positive expressions and behaviors that:</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Promote ideal image of self and one’s unique value</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Challenge negative thoughts &amp; reduces anxiety</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Build determination &amp; resolve</a:t>
            </a:r>
          </a:p>
          <a:p>
            <a:pPr marL="0" marR="0" lvl="0" indent="0" algn="l" defTabSz="914400" rtl="0" eaLnBrk="1" fontAlgn="auto" latinLnBrk="0" hangingPunct="1">
              <a:lnSpc>
                <a:spcPct val="90000"/>
              </a:lnSpc>
              <a:spcBef>
                <a:spcPts val="0"/>
              </a:spcBef>
              <a:spcAft>
                <a:spcPts val="0"/>
              </a:spcAft>
              <a:buClr>
                <a:srgbClr val="013D54"/>
              </a:buClr>
              <a:buSzPts val="2600"/>
              <a:buFont typeface="Arial" panose="020B0604020202020204" pitchFamily="34" charset="0"/>
              <a:buNone/>
              <a:tabLst/>
              <a:defRPr/>
            </a:pPr>
            <a:endPar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endParaRPr>
          </a:p>
          <a:p>
            <a:pPr marL="0" marR="0" lvl="0" indent="0" algn="l" defTabSz="914400" rtl="0" eaLnBrk="1" fontAlgn="auto" latinLnBrk="0" hangingPunct="1">
              <a:lnSpc>
                <a:spcPct val="90000"/>
              </a:lnSpc>
              <a:spcBef>
                <a:spcPts val="0"/>
              </a:spcBef>
              <a:spcAft>
                <a:spcPts val="0"/>
              </a:spcAft>
              <a:buClr>
                <a:srgbClr val="013D54"/>
              </a:buClr>
              <a:buSzPts val="2600"/>
              <a:buFont typeface="Arial" panose="020B0604020202020204" pitchFamily="34" charset="0"/>
              <a:buNone/>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Supplied internally:</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Self-affirmations boost confidence</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Assert self-worth &amp; value</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Accept oneself as is</a:t>
            </a:r>
          </a:p>
          <a:p>
            <a:pPr marL="0" marR="0" lvl="0" indent="0" algn="l" defTabSz="914400" rtl="0" eaLnBrk="1" fontAlgn="auto" latinLnBrk="0" hangingPunct="1">
              <a:lnSpc>
                <a:spcPct val="90000"/>
              </a:lnSpc>
              <a:spcBef>
                <a:spcPts val="0"/>
              </a:spcBef>
              <a:spcAft>
                <a:spcPts val="0"/>
              </a:spcAft>
              <a:buClr>
                <a:srgbClr val="013D54"/>
              </a:buClr>
              <a:buSzPts val="2600"/>
              <a:buFont typeface="Arial" panose="020B0604020202020204" pitchFamily="34" charset="0"/>
              <a:buNone/>
              <a:tabLst/>
              <a:defRPr/>
            </a:pPr>
            <a:endPar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endParaRPr>
          </a:p>
          <a:p>
            <a:pPr marL="0" marR="0" lvl="0" indent="0" algn="l" defTabSz="914400" rtl="0" eaLnBrk="1" fontAlgn="auto" latinLnBrk="0" hangingPunct="1">
              <a:lnSpc>
                <a:spcPct val="90000"/>
              </a:lnSpc>
              <a:spcBef>
                <a:spcPts val="0"/>
              </a:spcBef>
              <a:spcAft>
                <a:spcPts val="0"/>
              </a:spcAft>
              <a:buClr>
                <a:srgbClr val="013D54"/>
              </a:buClr>
              <a:buSzPts val="2600"/>
              <a:buFont typeface="Arial" panose="020B0604020202020204" pitchFamily="34" charset="0"/>
              <a:buNone/>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Supplied externally:</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Affirmations from others build self-confidence</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Others’ thoughts and opinions help validate</a:t>
            </a:r>
          </a:p>
          <a:p>
            <a:pPr marL="274320" marR="0" lvl="0" indent="-182880" algn="l" defTabSz="914400" rtl="0" eaLnBrk="1" fontAlgn="auto" latinLnBrk="0" hangingPunct="1">
              <a:lnSpc>
                <a:spcPct val="90000"/>
              </a:lnSpc>
              <a:spcBef>
                <a:spcPts val="0"/>
              </a:spcBef>
              <a:spcAft>
                <a:spcPts val="0"/>
              </a:spcAft>
              <a:buClr>
                <a:prstClr val="black">
                  <a:lumMod val="50000"/>
                  <a:lumOff val="50000"/>
                </a:prstClr>
              </a:buClr>
              <a:buSzPts val="2600"/>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sym typeface="Helvetica Neue Light"/>
              </a:rPr>
              <a:t>Creates connections &amp; forms relationships</a:t>
            </a:r>
          </a:p>
          <a:p>
            <a:pPr marL="0" marR="0" lvl="0" indent="0" algn="l" defTabSz="914400" rtl="0" eaLnBrk="1" fontAlgn="auto" latinLnBrk="0" hangingPunct="1">
              <a:lnSpc>
                <a:spcPct val="90000"/>
              </a:lnSpc>
              <a:spcBef>
                <a:spcPts val="0"/>
              </a:spcBef>
              <a:spcAft>
                <a:spcPts val="0"/>
              </a:spcAft>
              <a:buClr>
                <a:srgbClr val="013D54"/>
              </a:buClr>
              <a:buSzPts val="2600"/>
              <a:buFont typeface="Arial" panose="020B0604020202020204" pitchFamily="34" charset="0"/>
              <a:buNone/>
              <a:tabLst/>
              <a:defRPr/>
            </a:pPr>
            <a:endPar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Arial" panose="020B0604020202020204" pitchFamily="34" charset="0"/>
              <a:sym typeface="Helvetica Neue Light"/>
            </a:endParaRPr>
          </a:p>
        </p:txBody>
      </p:sp>
      <p:grpSp>
        <p:nvGrpSpPr>
          <p:cNvPr id="43" name="Group 42">
            <a:extLst>
              <a:ext uri="{FF2B5EF4-FFF2-40B4-BE49-F238E27FC236}">
                <a16:creationId xmlns:a16="http://schemas.microsoft.com/office/drawing/2014/main" id="{B045C176-D25D-7542-C9EC-3482066D9E6B}"/>
              </a:ext>
            </a:extLst>
          </p:cNvPr>
          <p:cNvGrpSpPr/>
          <p:nvPr/>
        </p:nvGrpSpPr>
        <p:grpSpPr>
          <a:xfrm>
            <a:off x="8590742" y="3169547"/>
            <a:ext cx="904684" cy="1390981"/>
            <a:chOff x="8590742" y="3169547"/>
            <a:chExt cx="904684" cy="1390981"/>
          </a:xfrm>
        </p:grpSpPr>
        <p:pic>
          <p:nvPicPr>
            <p:cNvPr id="41" name="Picture 40" descr="A blue silhouette of a person's head&#10;&#10;Description automatically generated">
              <a:extLst>
                <a:ext uri="{FF2B5EF4-FFF2-40B4-BE49-F238E27FC236}">
                  <a16:creationId xmlns:a16="http://schemas.microsoft.com/office/drawing/2014/main" id="{3388AC23-D17E-0745-326B-8C909814D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90742" y="3169547"/>
              <a:ext cx="904684" cy="1390981"/>
            </a:xfrm>
            <a:prstGeom prst="rect">
              <a:avLst/>
            </a:prstGeom>
            <a:effectLst>
              <a:glow rad="88900">
                <a:schemeClr val="bg1">
                  <a:alpha val="40000"/>
                </a:schemeClr>
              </a:glow>
            </a:effectLst>
          </p:spPr>
        </p:pic>
        <p:sp>
          <p:nvSpPr>
            <p:cNvPr id="21" name="TextBox 20">
              <a:extLst>
                <a:ext uri="{FF2B5EF4-FFF2-40B4-BE49-F238E27FC236}">
                  <a16:creationId xmlns:a16="http://schemas.microsoft.com/office/drawing/2014/main" id="{356A3A5D-597B-4E1C-A2AB-C7ECFC6B5F91}"/>
                </a:ext>
              </a:extLst>
            </p:cNvPr>
            <p:cNvSpPr txBox="1"/>
            <p:nvPr/>
          </p:nvSpPr>
          <p:spPr>
            <a:xfrm flipH="1">
              <a:off x="8708857" y="3397174"/>
              <a:ext cx="70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a:t>
              </a:r>
            </a:p>
          </p:txBody>
        </p:sp>
      </p:grpSp>
      <p:sp>
        <p:nvSpPr>
          <p:cNvPr id="22" name="Arrow: Circular 21">
            <a:extLst>
              <a:ext uri="{FF2B5EF4-FFF2-40B4-BE49-F238E27FC236}">
                <a16:creationId xmlns:a16="http://schemas.microsoft.com/office/drawing/2014/main" id="{1356011B-2212-BB70-0B81-364DEA6B1C41}"/>
              </a:ext>
            </a:extLst>
          </p:cNvPr>
          <p:cNvSpPr/>
          <p:nvPr/>
        </p:nvSpPr>
        <p:spPr>
          <a:xfrm rot="2300480" flipH="1">
            <a:off x="9097599" y="2695497"/>
            <a:ext cx="1495313" cy="1517622"/>
          </a:xfrm>
          <a:prstGeom prst="circularArrow">
            <a:avLst>
              <a:gd name="adj1" fmla="val 12500"/>
              <a:gd name="adj2" fmla="val 1142319"/>
              <a:gd name="adj3" fmla="val 20457681"/>
              <a:gd name="adj4" fmla="val 5955074"/>
              <a:gd name="adj5" fmla="val 12500"/>
            </a:avLst>
          </a:prstGeom>
          <a:gradFill>
            <a:gsLst>
              <a:gs pos="100000">
                <a:srgbClr val="F59523"/>
              </a:gs>
              <a:gs pos="4000">
                <a:srgbClr val="F0652E"/>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50B9CA35-8F5F-DBE1-3503-C7CCB5734631}"/>
              </a:ext>
            </a:extLst>
          </p:cNvPr>
          <p:cNvSpPr/>
          <p:nvPr/>
        </p:nvSpPr>
        <p:spPr>
          <a:xfrm rot="20712060">
            <a:off x="7451135" y="3691626"/>
            <a:ext cx="935092" cy="344750"/>
          </a:xfrm>
          <a:prstGeom prst="rightArrow">
            <a:avLst/>
          </a:prstGeom>
          <a:gradFill>
            <a:gsLst>
              <a:gs pos="100000">
                <a:srgbClr val="3EC1CA"/>
              </a:gs>
              <a:gs pos="4000">
                <a:srgbClr val="125C6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DBA3080C-AC30-F39B-F820-C831250FAE40}"/>
              </a:ext>
            </a:extLst>
          </p:cNvPr>
          <p:cNvSpPr/>
          <p:nvPr/>
        </p:nvSpPr>
        <p:spPr>
          <a:xfrm rot="2398676">
            <a:off x="7752860" y="2697020"/>
            <a:ext cx="935092" cy="344750"/>
          </a:xfrm>
          <a:prstGeom prst="rightArrow">
            <a:avLst/>
          </a:prstGeom>
          <a:gradFill>
            <a:gsLst>
              <a:gs pos="100000">
                <a:srgbClr val="3EC1CA"/>
              </a:gs>
              <a:gs pos="4000">
                <a:srgbClr val="125C6E"/>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222E604-BE3D-C4CF-98FD-D8C39432D2DB}"/>
              </a:ext>
            </a:extLst>
          </p:cNvPr>
          <p:cNvSpPr txBox="1"/>
          <p:nvPr/>
        </p:nvSpPr>
        <p:spPr>
          <a:xfrm>
            <a:off x="10550311" y="3208866"/>
            <a:ext cx="1073574" cy="440267"/>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0652E"/>
                </a:solidFill>
                <a:effectLst/>
                <a:uLnTx/>
                <a:uFillTx/>
                <a:latin typeface="Calibri" panose="020F0502020204030204"/>
                <a:ea typeface="+mn-ea"/>
                <a:cs typeface="+mn-cs"/>
              </a:rPr>
              <a:t>SELF-AFFIRMATIONS</a:t>
            </a:r>
          </a:p>
        </p:txBody>
      </p:sp>
      <p:sp>
        <p:nvSpPr>
          <p:cNvPr id="31" name="TextBox 30">
            <a:extLst>
              <a:ext uri="{FF2B5EF4-FFF2-40B4-BE49-F238E27FC236}">
                <a16:creationId xmlns:a16="http://schemas.microsoft.com/office/drawing/2014/main" id="{208C4785-A5A6-372E-20BD-E1ECD2E7E32E}"/>
              </a:ext>
            </a:extLst>
          </p:cNvPr>
          <p:cNvSpPr txBox="1"/>
          <p:nvPr/>
        </p:nvSpPr>
        <p:spPr>
          <a:xfrm>
            <a:off x="6263955" y="3338053"/>
            <a:ext cx="1440615" cy="440267"/>
          </a:xfrm>
          <a:prstGeom prst="rect">
            <a:avLst/>
          </a:prstGeom>
        </p:spPr>
        <p:txBody>
          <a:bodyPr vert="horz" wrap="square"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25C6E"/>
                </a:solidFill>
                <a:effectLst/>
                <a:uLnTx/>
                <a:uFillTx/>
                <a:latin typeface="Calibri" panose="020F0502020204030204"/>
                <a:ea typeface="+mn-ea"/>
                <a:cs typeface="+mn-cs"/>
              </a:rPr>
              <a:t>AFFIRMATIONS FROM/TO OTHERS</a:t>
            </a:r>
          </a:p>
        </p:txBody>
      </p:sp>
      <p:sp>
        <p:nvSpPr>
          <p:cNvPr id="32" name="Slide Number Placeholder 26">
            <a:extLst>
              <a:ext uri="{FF2B5EF4-FFF2-40B4-BE49-F238E27FC236}">
                <a16:creationId xmlns:a16="http://schemas.microsoft.com/office/drawing/2014/main" id="{F8D46F75-1751-E919-FC7B-273CB87AAC8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47</a:t>
            </a:fld>
            <a:endParaRPr lang="en-US" dirty="0"/>
          </a:p>
        </p:txBody>
      </p:sp>
      <p:pic>
        <p:nvPicPr>
          <p:cNvPr id="36" name="Picture 35" descr="A blue silhouette of a person's head&#10;&#10;Description automatically generated">
            <a:extLst>
              <a:ext uri="{FF2B5EF4-FFF2-40B4-BE49-F238E27FC236}">
                <a16:creationId xmlns:a16="http://schemas.microsoft.com/office/drawing/2014/main" id="{A0DA46A3-8705-B229-768C-856E2015EF9C}"/>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7484122" y="2126569"/>
            <a:ext cx="317928" cy="472927"/>
          </a:xfrm>
          <a:prstGeom prst="rect">
            <a:avLst/>
          </a:prstGeom>
          <a:effectLst>
            <a:glow rad="88900">
              <a:schemeClr val="bg1">
                <a:alpha val="40000"/>
              </a:schemeClr>
            </a:glow>
          </a:effectLst>
        </p:spPr>
      </p:pic>
      <p:pic>
        <p:nvPicPr>
          <p:cNvPr id="37" name="Picture 36" descr="A blue silhouette of a person's head&#10;&#10;Description automatically generated">
            <a:extLst>
              <a:ext uri="{FF2B5EF4-FFF2-40B4-BE49-F238E27FC236}">
                <a16:creationId xmlns:a16="http://schemas.microsoft.com/office/drawing/2014/main" id="{BE3D44B8-1CD3-405D-C329-7051DF034551}"/>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7031842" y="2783367"/>
            <a:ext cx="317928" cy="472927"/>
          </a:xfrm>
          <a:prstGeom prst="rect">
            <a:avLst/>
          </a:prstGeom>
          <a:effectLst>
            <a:glow rad="88900">
              <a:schemeClr val="bg1">
                <a:alpha val="40000"/>
              </a:schemeClr>
            </a:glow>
          </a:effectLst>
        </p:spPr>
      </p:pic>
      <p:pic>
        <p:nvPicPr>
          <p:cNvPr id="38" name="Picture 37" descr="A blue silhouette of a person's head&#10;&#10;Description automatically generated">
            <a:extLst>
              <a:ext uri="{FF2B5EF4-FFF2-40B4-BE49-F238E27FC236}">
                <a16:creationId xmlns:a16="http://schemas.microsoft.com/office/drawing/2014/main" id="{EBBEA184-AC84-23DD-6285-8EEE1CE9DB1B}"/>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7044382" y="3839389"/>
            <a:ext cx="317928" cy="472927"/>
          </a:xfrm>
          <a:prstGeom prst="rect">
            <a:avLst/>
          </a:prstGeom>
          <a:effectLst>
            <a:glow rad="88900">
              <a:schemeClr val="bg1">
                <a:alpha val="40000"/>
              </a:schemeClr>
            </a:glow>
          </a:effectLst>
        </p:spPr>
      </p:pic>
      <p:pic>
        <p:nvPicPr>
          <p:cNvPr id="39" name="Picture 38" descr="A blue silhouette of a person's head&#10;&#10;Description automatically generated">
            <a:extLst>
              <a:ext uri="{FF2B5EF4-FFF2-40B4-BE49-F238E27FC236}">
                <a16:creationId xmlns:a16="http://schemas.microsoft.com/office/drawing/2014/main" id="{FDF7E2BE-1162-3359-2BE9-BCBBC7690A74}"/>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7456003" y="4640119"/>
            <a:ext cx="317928" cy="472927"/>
          </a:xfrm>
          <a:prstGeom prst="rect">
            <a:avLst/>
          </a:prstGeom>
          <a:effectLst>
            <a:glow rad="88900">
              <a:schemeClr val="bg1">
                <a:alpha val="40000"/>
              </a:schemeClr>
            </a:glow>
          </a:effectLst>
        </p:spPr>
      </p:pic>
    </p:spTree>
    <p:extLst>
      <p:ext uri="{BB962C8B-B14F-4D97-AF65-F5344CB8AC3E}">
        <p14:creationId xmlns:p14="http://schemas.microsoft.com/office/powerpoint/2010/main" val="23902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200"/>
                                        <p:tgtEl>
                                          <p:spTgt spid="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2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200"/>
                                        <p:tgtEl>
                                          <p:spTgt spid="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00"/>
                                        <p:tgtEl>
                                          <p:spTgt spid="30"/>
                                        </p:tgtEl>
                                      </p:cBhvr>
                                    </p:animEffect>
                                  </p:childTnLst>
                                </p:cTn>
                              </p:par>
                            </p:childTnLst>
                          </p:cTn>
                        </p:par>
                        <p:par>
                          <p:cTn id="31" fill="hold">
                            <p:stCondLst>
                              <p:cond delay="200"/>
                            </p:stCondLst>
                            <p:childTnLst>
                              <p:par>
                                <p:cTn id="32" presetID="10" presetClass="entr" presetSubtype="0" fill="hold" nodeType="after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200"/>
                                        <p:tgtEl>
                                          <p:spTgt spid="7">
                                            <p:txEl>
                                              <p:pRg st="6" end="6"/>
                                            </p:txEl>
                                          </p:spTgt>
                                        </p:tgtEl>
                                      </p:cBhvr>
                                    </p:animEffect>
                                  </p:childTnLst>
                                </p:cTn>
                              </p:par>
                            </p:childTnLst>
                          </p:cTn>
                        </p:par>
                        <p:par>
                          <p:cTn id="35" fill="hold">
                            <p:stCondLst>
                              <p:cond delay="400"/>
                            </p:stCondLst>
                            <p:childTnLst>
                              <p:par>
                                <p:cTn id="36" presetID="10" presetClass="entr" presetSubtype="0" fill="hold" nodeType="after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fade">
                                      <p:cBhvr>
                                        <p:cTn id="38" dur="200"/>
                                        <p:tgtEl>
                                          <p:spTgt spid="7">
                                            <p:txEl>
                                              <p:pRg st="7" end="7"/>
                                            </p:txEl>
                                          </p:spTgt>
                                        </p:tgtEl>
                                      </p:cBhvr>
                                    </p:animEffect>
                                  </p:childTnLst>
                                </p:cTn>
                              </p:par>
                            </p:childTnLst>
                          </p:cTn>
                        </p:par>
                        <p:par>
                          <p:cTn id="39" fill="hold">
                            <p:stCondLst>
                              <p:cond delay="600"/>
                            </p:stCondLst>
                            <p:childTnLst>
                              <p:par>
                                <p:cTn id="40" presetID="10" presetClass="entr" presetSubtype="0" fill="hold" nodeType="after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2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fade">
                                      <p:cBhvr>
                                        <p:cTn id="47" dur="200"/>
                                        <p:tgtEl>
                                          <p:spTgt spid="7">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2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200"/>
                                        <p:tgtEl>
                                          <p:spTgt spid="24"/>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200"/>
                                        <p:tgtEl>
                                          <p:spTgt spid="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
                                        <p:tgtEl>
                                          <p:spTgt spid="25"/>
                                        </p:tgtEl>
                                      </p:cBhvr>
                                    </p:animEffec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200"/>
                                        <p:tgtEl>
                                          <p:spTgt spid="33"/>
                                        </p:tgtEl>
                                      </p:cBhvr>
                                    </p:animEffect>
                                  </p:childTnLst>
                                </p:cTn>
                              </p:par>
                              <p:par>
                                <p:cTn id="66" presetID="10" presetClass="entr" presetSubtype="0"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2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200"/>
                                        <p:tgtEl>
                                          <p:spTgt spid="34"/>
                                        </p:tgtEl>
                                      </p:cBhvr>
                                    </p:animEffect>
                                  </p:childTnLst>
                                </p:cTn>
                              </p:par>
                              <p:par>
                                <p:cTn id="72" presetID="10"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200"/>
                                        <p:tgtEl>
                                          <p:spTgt spid="39"/>
                                        </p:tgtEl>
                                      </p:cBhvr>
                                    </p:animEffect>
                                  </p:childTnLst>
                                </p:cTn>
                              </p:par>
                            </p:childTnLst>
                          </p:cTn>
                        </p:par>
                        <p:par>
                          <p:cTn id="75" fill="hold">
                            <p:stCondLst>
                              <p:cond delay="200"/>
                            </p:stCondLst>
                            <p:childTnLst>
                              <p:par>
                                <p:cTn id="76" presetID="10" presetClass="entr" presetSubtype="0" fill="hold" nodeType="afterEffect">
                                  <p:stCondLst>
                                    <p:cond delay="0"/>
                                  </p:stCondLst>
                                  <p:childTnLst>
                                    <p:set>
                                      <p:cBhvr>
                                        <p:cTn id="77" dur="1" fill="hold">
                                          <p:stCondLst>
                                            <p:cond delay="0"/>
                                          </p:stCondLst>
                                        </p:cTn>
                                        <p:tgtEl>
                                          <p:spTgt spid="7">
                                            <p:txEl>
                                              <p:pRg st="11" end="11"/>
                                            </p:txEl>
                                          </p:spTgt>
                                        </p:tgtEl>
                                        <p:attrNameLst>
                                          <p:attrName>style.visibility</p:attrName>
                                        </p:attrNameLst>
                                      </p:cBhvr>
                                      <p:to>
                                        <p:strVal val="visible"/>
                                      </p:to>
                                    </p:set>
                                    <p:animEffect transition="in" filter="fade">
                                      <p:cBhvr>
                                        <p:cTn id="78" dur="200"/>
                                        <p:tgtEl>
                                          <p:spTgt spid="7">
                                            <p:txEl>
                                              <p:pRg st="11" end="11"/>
                                            </p:txEl>
                                          </p:spTgt>
                                        </p:tgtEl>
                                      </p:cBhvr>
                                    </p:animEffect>
                                  </p:childTnLst>
                                </p:cTn>
                              </p:par>
                            </p:childTnLst>
                          </p:cTn>
                        </p:par>
                        <p:par>
                          <p:cTn id="79" fill="hold">
                            <p:stCondLst>
                              <p:cond delay="400"/>
                            </p:stCondLst>
                            <p:childTnLst>
                              <p:par>
                                <p:cTn id="80" presetID="10" presetClass="entr" presetSubtype="0" fill="hold" nodeType="afterEffect">
                                  <p:stCondLst>
                                    <p:cond delay="0"/>
                                  </p:stCondLst>
                                  <p:childTnLst>
                                    <p:set>
                                      <p:cBhvr>
                                        <p:cTn id="81" dur="1" fill="hold">
                                          <p:stCondLst>
                                            <p:cond delay="0"/>
                                          </p:stCondLst>
                                        </p:cTn>
                                        <p:tgtEl>
                                          <p:spTgt spid="7">
                                            <p:txEl>
                                              <p:pRg st="12" end="12"/>
                                            </p:txEl>
                                          </p:spTgt>
                                        </p:tgtEl>
                                        <p:attrNameLst>
                                          <p:attrName>style.visibility</p:attrName>
                                        </p:attrNameLst>
                                      </p:cBhvr>
                                      <p:to>
                                        <p:strVal val="visible"/>
                                      </p:to>
                                    </p:set>
                                    <p:animEffect transition="in" filter="fade">
                                      <p:cBhvr>
                                        <p:cTn id="82" dur="200"/>
                                        <p:tgtEl>
                                          <p:spTgt spid="7">
                                            <p:txEl>
                                              <p:pRg st="12" end="12"/>
                                            </p:txEl>
                                          </p:spTgt>
                                        </p:tgtEl>
                                      </p:cBhvr>
                                    </p:animEffect>
                                  </p:childTnLst>
                                </p:cTn>
                              </p:par>
                            </p:childTnLst>
                          </p:cTn>
                        </p:par>
                        <p:par>
                          <p:cTn id="83" fill="hold">
                            <p:stCondLst>
                              <p:cond delay="600"/>
                            </p:stCondLst>
                            <p:childTnLst>
                              <p:par>
                                <p:cTn id="84" presetID="10" presetClass="entr" presetSubtype="0" fill="hold" nodeType="afterEffect">
                                  <p:stCondLst>
                                    <p:cond delay="0"/>
                                  </p:stCondLst>
                                  <p:childTnLst>
                                    <p:set>
                                      <p:cBhvr>
                                        <p:cTn id="85" dur="1" fill="hold">
                                          <p:stCondLst>
                                            <p:cond delay="0"/>
                                          </p:stCondLst>
                                        </p:cTn>
                                        <p:tgtEl>
                                          <p:spTgt spid="7">
                                            <p:txEl>
                                              <p:pRg st="13" end="13"/>
                                            </p:txEl>
                                          </p:spTgt>
                                        </p:tgtEl>
                                        <p:attrNameLst>
                                          <p:attrName>style.visibility</p:attrName>
                                        </p:attrNameLst>
                                      </p:cBhvr>
                                      <p:to>
                                        <p:strVal val="visible"/>
                                      </p:to>
                                    </p:set>
                                    <p:animEffect transition="in" filter="fade">
                                      <p:cBhvr>
                                        <p:cTn id="86" dur="2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22" grpId="0" animBg="1"/>
      <p:bldP spid="24" grpId="0" animBg="1"/>
      <p:bldP spid="25" grpId="0" animBg="1"/>
      <p:bldP spid="30"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BF660A-74EF-3427-C760-6AD1CC6BE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4771" y="3156548"/>
            <a:ext cx="2914650" cy="2190750"/>
          </a:xfrm>
          <a:prstGeom prst="rect">
            <a:avLst/>
          </a:prstGeom>
        </p:spPr>
      </p:pic>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Affirmations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grpSp>
        <p:nvGrpSpPr>
          <p:cNvPr id="19" name="Group 18">
            <a:extLst>
              <a:ext uri="{FF2B5EF4-FFF2-40B4-BE49-F238E27FC236}">
                <a16:creationId xmlns:a16="http://schemas.microsoft.com/office/drawing/2014/main" id="{90E471EB-CCB2-1865-687C-5FDC2CD6D046}"/>
              </a:ext>
            </a:extLst>
          </p:cNvPr>
          <p:cNvGrpSpPr/>
          <p:nvPr/>
        </p:nvGrpSpPr>
        <p:grpSpPr>
          <a:xfrm>
            <a:off x="6646127" y="149193"/>
            <a:ext cx="2763742" cy="3071369"/>
            <a:chOff x="6646127" y="149193"/>
            <a:chExt cx="2763742" cy="3071369"/>
          </a:xfrm>
        </p:grpSpPr>
        <p:sp>
          <p:nvSpPr>
            <p:cNvPr id="2" name="Text Placeholder 6">
              <a:extLst>
                <a:ext uri="{FF2B5EF4-FFF2-40B4-BE49-F238E27FC236}">
                  <a16:creationId xmlns:a16="http://schemas.microsoft.com/office/drawing/2014/main" id="{A14522D8-0377-5DA6-FFC9-470C8FDB034E}"/>
                </a:ext>
              </a:extLst>
            </p:cNvPr>
            <p:cNvSpPr txBox="1">
              <a:spLocks/>
            </p:cNvSpPr>
            <p:nvPr/>
          </p:nvSpPr>
          <p:spPr>
            <a:xfrm>
              <a:off x="6646127" y="149193"/>
              <a:ext cx="2763742" cy="10035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 marR="0" lvl="0" indent="0" algn="ctr" defTabSz="914400" rtl="0" eaLnBrk="1" fontAlgn="auto" latinLnBrk="0" hangingPunct="1">
                <a:lnSpc>
                  <a:spcPct val="90000"/>
                </a:lnSpc>
                <a:spcBef>
                  <a:spcPts val="1000"/>
                </a:spcBef>
                <a:spcAft>
                  <a:spcPts val="0"/>
                </a:spcAft>
                <a:buClr>
                  <a:srgbClr val="013D54"/>
                </a:buClr>
                <a:buSzPts val="2600"/>
                <a:buFont typeface="Arial"/>
                <a:buNone/>
                <a:tabLst/>
                <a:defRPr/>
              </a:pPr>
              <a:r>
                <a:rPr kumimoji="0" lang="en-US" sz="2400" b="1" i="0" u="none" strike="noStrike" kern="0" cap="none" spc="0" normalizeH="0" baseline="0" noProof="0" dirty="0">
                  <a:ln>
                    <a:noFill/>
                  </a:ln>
                  <a:solidFill>
                    <a:srgbClr val="666666"/>
                  </a:solidFill>
                  <a:effectLst/>
                  <a:uLnTx/>
                  <a:uFillTx/>
                  <a:latin typeface="Avenir Next Demi Bold" panose="020B0503020202020204" pitchFamily="34" charset="0"/>
                  <a:cs typeface="Arial" panose="020B0604020202020204" pitchFamily="34" charset="0"/>
                  <a:sym typeface="Helvetica Neue Light"/>
                </a:rPr>
                <a:t>SHARE Appreciation</a:t>
              </a:r>
            </a:p>
          </p:txBody>
        </p:sp>
        <p:pic>
          <p:nvPicPr>
            <p:cNvPr id="11" name="Picture 10">
              <a:extLst>
                <a:ext uri="{FF2B5EF4-FFF2-40B4-BE49-F238E27FC236}">
                  <a16:creationId xmlns:a16="http://schemas.microsoft.com/office/drawing/2014/main" id="{DDFB7B22-2CB1-C19D-9B2E-C87F423296B6}"/>
                </a:ext>
              </a:extLst>
            </p:cNvPr>
            <p:cNvPicPr>
              <a:picLocks noChangeAspect="1"/>
            </p:cNvPicPr>
            <p:nvPr/>
          </p:nvPicPr>
          <p:blipFill rotWithShape="1">
            <a:blip r:embed="rId6"/>
            <a:srcRect l="15973" r="11263"/>
            <a:stretch/>
          </p:blipFill>
          <p:spPr>
            <a:xfrm>
              <a:off x="6836305" y="1012561"/>
              <a:ext cx="2383387" cy="2208001"/>
            </a:xfrm>
            <a:prstGeom prst="roundRect">
              <a:avLst>
                <a:gd name="adj" fmla="val 0"/>
              </a:avLst>
            </a:prstGeom>
          </p:spPr>
        </p:pic>
      </p:grpSp>
      <p:grpSp>
        <p:nvGrpSpPr>
          <p:cNvPr id="20" name="Group 19">
            <a:extLst>
              <a:ext uri="{FF2B5EF4-FFF2-40B4-BE49-F238E27FC236}">
                <a16:creationId xmlns:a16="http://schemas.microsoft.com/office/drawing/2014/main" id="{E75CAE80-C15B-BE77-1BCA-6BCDE37E1357}"/>
              </a:ext>
            </a:extLst>
          </p:cNvPr>
          <p:cNvGrpSpPr/>
          <p:nvPr/>
        </p:nvGrpSpPr>
        <p:grpSpPr>
          <a:xfrm>
            <a:off x="9381392" y="149193"/>
            <a:ext cx="2411820" cy="3071370"/>
            <a:chOff x="9381392" y="149193"/>
            <a:chExt cx="2411820" cy="3071370"/>
          </a:xfrm>
        </p:grpSpPr>
        <p:pic>
          <p:nvPicPr>
            <p:cNvPr id="7" name="Picture 6">
              <a:extLst>
                <a:ext uri="{FF2B5EF4-FFF2-40B4-BE49-F238E27FC236}">
                  <a16:creationId xmlns:a16="http://schemas.microsoft.com/office/drawing/2014/main" id="{18785889-E508-31D8-7B1E-66E6EF6373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81392" y="1005957"/>
              <a:ext cx="2411820" cy="2214606"/>
            </a:xfrm>
            <a:prstGeom prst="roundRect">
              <a:avLst>
                <a:gd name="adj" fmla="val 0"/>
              </a:avLst>
            </a:prstGeom>
            <a:ln>
              <a:noFill/>
            </a:ln>
          </p:spPr>
        </p:pic>
        <p:sp>
          <p:nvSpPr>
            <p:cNvPr id="12" name="Text Placeholder 6">
              <a:extLst>
                <a:ext uri="{FF2B5EF4-FFF2-40B4-BE49-F238E27FC236}">
                  <a16:creationId xmlns:a16="http://schemas.microsoft.com/office/drawing/2014/main" id="{0DD30260-DCBA-95F2-31B8-C47E583F6DCD}"/>
                </a:ext>
              </a:extLst>
            </p:cNvPr>
            <p:cNvSpPr txBox="1">
              <a:spLocks/>
            </p:cNvSpPr>
            <p:nvPr/>
          </p:nvSpPr>
          <p:spPr>
            <a:xfrm>
              <a:off x="9612004" y="149193"/>
              <a:ext cx="1979030" cy="10035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 marR="0" lvl="0" indent="0" algn="ctr" defTabSz="914400" rtl="0" eaLnBrk="1" fontAlgn="auto" latinLnBrk="0" hangingPunct="1">
                <a:lnSpc>
                  <a:spcPct val="90000"/>
                </a:lnSpc>
                <a:spcBef>
                  <a:spcPts val="1000"/>
                </a:spcBef>
                <a:spcAft>
                  <a:spcPts val="0"/>
                </a:spcAft>
                <a:buClr>
                  <a:srgbClr val="013D54"/>
                </a:buClr>
                <a:buSzPts val="2600"/>
                <a:buFont typeface="Arial"/>
                <a:buNone/>
                <a:tabLst/>
                <a:defRPr/>
              </a:pPr>
              <a:r>
                <a:rPr kumimoji="0" lang="en-US" sz="2400" b="1" i="0" u="none" strike="noStrike" kern="0" cap="none" spc="0" normalizeH="0" baseline="0" noProof="0" dirty="0">
                  <a:ln>
                    <a:noFill/>
                  </a:ln>
                  <a:solidFill>
                    <a:srgbClr val="666666"/>
                  </a:solidFill>
                  <a:effectLst/>
                  <a:uLnTx/>
                  <a:uFillTx/>
                  <a:latin typeface="Avenir Next Demi Bold" panose="020B0503020202020204" pitchFamily="34" charset="0"/>
                  <a:cs typeface="Arial" panose="020B0604020202020204" pitchFamily="34" charset="0"/>
                  <a:sym typeface="Helvetica Neue Light"/>
                </a:rPr>
                <a:t>OFFER Support</a:t>
              </a:r>
            </a:p>
            <a:p>
              <a:pPr marL="63500" marR="0" lvl="0" indent="0" algn="l" defTabSz="914400" rtl="0" eaLnBrk="1" fontAlgn="auto" latinLnBrk="0" hangingPunct="1">
                <a:lnSpc>
                  <a:spcPct val="90000"/>
                </a:lnSpc>
                <a:spcBef>
                  <a:spcPts val="1000"/>
                </a:spcBef>
                <a:spcAft>
                  <a:spcPts val="0"/>
                </a:spcAft>
                <a:buClr>
                  <a:srgbClr val="013D54"/>
                </a:buClr>
                <a:buSzPts val="2600"/>
                <a:buFont typeface="Arial"/>
                <a:buNone/>
                <a:tabLst/>
                <a:defRPr/>
              </a:pPr>
              <a:endParaRPr kumimoji="0" lang="en-US" sz="2400" b="0" i="0" u="none" strike="noStrike" kern="0" cap="none" spc="0" normalizeH="0" baseline="0" noProof="0" dirty="0">
                <a:ln>
                  <a:noFill/>
                </a:ln>
                <a:solidFill>
                  <a:srgbClr val="013D54"/>
                </a:solidFill>
                <a:effectLst/>
                <a:uLnTx/>
                <a:uFillTx/>
                <a:latin typeface="Arial" panose="020B0604020202020204" pitchFamily="34" charset="0"/>
                <a:ea typeface="Helvetica Neue Light" panose="02000403000000020004" pitchFamily="2" charset="0"/>
                <a:cs typeface="Arial" panose="020B0604020202020204" pitchFamily="34" charset="0"/>
                <a:sym typeface="Helvetica Neue Light"/>
              </a:endParaRPr>
            </a:p>
          </p:txBody>
        </p:sp>
      </p:grpSp>
      <p:grpSp>
        <p:nvGrpSpPr>
          <p:cNvPr id="21" name="Group 20">
            <a:extLst>
              <a:ext uri="{FF2B5EF4-FFF2-40B4-BE49-F238E27FC236}">
                <a16:creationId xmlns:a16="http://schemas.microsoft.com/office/drawing/2014/main" id="{02C29E71-3A44-E058-F393-665EB3D10AF4}"/>
              </a:ext>
            </a:extLst>
          </p:cNvPr>
          <p:cNvGrpSpPr/>
          <p:nvPr/>
        </p:nvGrpSpPr>
        <p:grpSpPr>
          <a:xfrm>
            <a:off x="6821286" y="3361383"/>
            <a:ext cx="2413424" cy="3040211"/>
            <a:chOff x="6821286" y="3361383"/>
            <a:chExt cx="2413424" cy="3040211"/>
          </a:xfrm>
        </p:grpSpPr>
        <p:pic>
          <p:nvPicPr>
            <p:cNvPr id="8" name="Picture 7">
              <a:extLst>
                <a:ext uri="{FF2B5EF4-FFF2-40B4-BE49-F238E27FC236}">
                  <a16:creationId xmlns:a16="http://schemas.microsoft.com/office/drawing/2014/main" id="{3670B57B-40F1-AE58-2F7A-F8EF31B1A07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36305" y="3361383"/>
              <a:ext cx="2383386" cy="2196246"/>
            </a:xfrm>
            <a:prstGeom prst="roundRect">
              <a:avLst>
                <a:gd name="adj" fmla="val 0"/>
              </a:avLst>
            </a:prstGeom>
          </p:spPr>
        </p:pic>
        <p:sp>
          <p:nvSpPr>
            <p:cNvPr id="13" name="Text Placeholder 6">
              <a:extLst>
                <a:ext uri="{FF2B5EF4-FFF2-40B4-BE49-F238E27FC236}">
                  <a16:creationId xmlns:a16="http://schemas.microsoft.com/office/drawing/2014/main" id="{F0C91C94-0CF0-4AEC-6404-620FD90F011A}"/>
                </a:ext>
              </a:extLst>
            </p:cNvPr>
            <p:cNvSpPr txBox="1">
              <a:spLocks/>
            </p:cNvSpPr>
            <p:nvPr/>
          </p:nvSpPr>
          <p:spPr>
            <a:xfrm>
              <a:off x="6821286" y="5398070"/>
              <a:ext cx="2413424" cy="10035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 marR="0" lvl="0" indent="0" algn="ctr" defTabSz="914400" rtl="0" eaLnBrk="1" fontAlgn="auto" latinLnBrk="0" hangingPunct="1">
                <a:lnSpc>
                  <a:spcPct val="90000"/>
                </a:lnSpc>
                <a:spcBef>
                  <a:spcPts val="1000"/>
                </a:spcBef>
                <a:spcAft>
                  <a:spcPts val="0"/>
                </a:spcAft>
                <a:buClr>
                  <a:srgbClr val="013D54"/>
                </a:buClr>
                <a:buSzPts val="2600"/>
                <a:buFont typeface="Arial"/>
                <a:buNone/>
                <a:tabLst/>
                <a:defRPr/>
              </a:pPr>
              <a:r>
                <a:rPr kumimoji="0" lang="en-US" sz="2400" b="1" i="0" u="none" strike="noStrike" kern="0" cap="none" spc="0" normalizeH="0" baseline="0" noProof="0" dirty="0">
                  <a:ln>
                    <a:noFill/>
                  </a:ln>
                  <a:solidFill>
                    <a:srgbClr val="666666"/>
                  </a:solidFill>
                  <a:effectLst/>
                  <a:uLnTx/>
                  <a:uFillTx/>
                  <a:latin typeface="Avenir Next Demi Bold" panose="020B0503020202020204" pitchFamily="34" charset="0"/>
                  <a:cs typeface="Arial" panose="020B0604020202020204" pitchFamily="34" charset="0"/>
                  <a:sym typeface="Helvetica Neue Light"/>
                </a:rPr>
                <a:t>INVITE Connection</a:t>
              </a:r>
            </a:p>
          </p:txBody>
        </p:sp>
      </p:grpSp>
      <p:sp>
        <p:nvSpPr>
          <p:cNvPr id="4" name="TextBox 3">
            <a:extLst>
              <a:ext uri="{FF2B5EF4-FFF2-40B4-BE49-F238E27FC236}">
                <a16:creationId xmlns:a16="http://schemas.microsoft.com/office/drawing/2014/main" id="{B77A2597-9EFE-47C7-2D0D-63D21734D4FE}"/>
              </a:ext>
            </a:extLst>
          </p:cNvPr>
          <p:cNvSpPr txBox="1"/>
          <p:nvPr/>
        </p:nvSpPr>
        <p:spPr>
          <a:xfrm>
            <a:off x="1713509" y="2958952"/>
            <a:ext cx="531717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82B1"/>
                </a:solidFill>
                <a:effectLst/>
                <a:uLnTx/>
                <a:uFillTx/>
                <a:latin typeface="Franklin Gothic Book" panose="020B0503020102020204" pitchFamily="34" charset="0"/>
                <a:ea typeface="+mn-ea"/>
                <a:cs typeface="Arial"/>
              </a:rPr>
              <a:t>The Affirmation Toolbox</a:t>
            </a:r>
            <a:endParaRPr kumimoji="0" lang="en-US" sz="2800" b="1" i="0" u="none" strike="noStrike" kern="1200" cap="none" spc="30" normalizeH="0" baseline="0" noProof="0" dirty="0">
              <a:ln>
                <a:noFill/>
              </a:ln>
              <a:solidFill>
                <a:srgbClr val="3382B1"/>
              </a:solidFill>
              <a:effectLst/>
              <a:uLnTx/>
              <a:uFillTx/>
              <a:latin typeface="Franklin Gothic Book" panose="020B0503020102020204" pitchFamily="34" charset="0"/>
              <a:ea typeface="+mn-ea"/>
              <a:cs typeface="+mn-cs"/>
              <a:sym typeface="Helvetica Neue Light"/>
            </a:endParaRPr>
          </a:p>
        </p:txBody>
      </p:sp>
      <p:sp>
        <p:nvSpPr>
          <p:cNvPr id="6" name="Slide Number Placeholder 26">
            <a:extLst>
              <a:ext uri="{FF2B5EF4-FFF2-40B4-BE49-F238E27FC236}">
                <a16:creationId xmlns:a16="http://schemas.microsoft.com/office/drawing/2014/main" id="{F6D926D0-ED18-AEA9-F921-EA0FE09A892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48</a:t>
            </a:fld>
            <a:endParaRPr lang="en-US" dirty="0"/>
          </a:p>
        </p:txBody>
      </p:sp>
      <p:grpSp>
        <p:nvGrpSpPr>
          <p:cNvPr id="22" name="Group 21">
            <a:extLst>
              <a:ext uri="{FF2B5EF4-FFF2-40B4-BE49-F238E27FC236}">
                <a16:creationId xmlns:a16="http://schemas.microsoft.com/office/drawing/2014/main" id="{648876CB-633B-24F9-DE52-73876A0D7963}"/>
              </a:ext>
            </a:extLst>
          </p:cNvPr>
          <p:cNvGrpSpPr/>
          <p:nvPr/>
        </p:nvGrpSpPr>
        <p:grpSpPr>
          <a:xfrm>
            <a:off x="9381434" y="3361383"/>
            <a:ext cx="2411778" cy="3040211"/>
            <a:chOff x="9381434" y="3361383"/>
            <a:chExt cx="2411778" cy="3040211"/>
          </a:xfrm>
        </p:grpSpPr>
        <p:sp>
          <p:nvSpPr>
            <p:cNvPr id="3" name="Text Placeholder 6">
              <a:extLst>
                <a:ext uri="{FF2B5EF4-FFF2-40B4-BE49-F238E27FC236}">
                  <a16:creationId xmlns:a16="http://schemas.microsoft.com/office/drawing/2014/main" id="{3E0CE7D1-33BE-AB20-0ECE-81A5F95BBDCC}"/>
                </a:ext>
              </a:extLst>
            </p:cNvPr>
            <p:cNvSpPr txBox="1">
              <a:spLocks/>
            </p:cNvSpPr>
            <p:nvPr/>
          </p:nvSpPr>
          <p:spPr>
            <a:xfrm>
              <a:off x="9823494" y="5398070"/>
              <a:ext cx="1556051" cy="10035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 marR="0" lvl="0" indent="0" algn="ctr" defTabSz="914400" rtl="0" eaLnBrk="1" fontAlgn="auto" latinLnBrk="0" hangingPunct="1">
                <a:lnSpc>
                  <a:spcPct val="90000"/>
                </a:lnSpc>
                <a:spcBef>
                  <a:spcPts val="1000"/>
                </a:spcBef>
                <a:spcAft>
                  <a:spcPts val="0"/>
                </a:spcAft>
                <a:buClr>
                  <a:srgbClr val="013D54"/>
                </a:buClr>
                <a:buSzPts val="2600"/>
                <a:buFont typeface="Arial"/>
                <a:buNone/>
                <a:tabLst/>
                <a:defRPr/>
              </a:pPr>
              <a:r>
                <a:rPr kumimoji="0" lang="en-US" sz="2400" b="1" i="0" u="none" strike="noStrike" kern="0" cap="none" spc="0" normalizeH="0" baseline="0" noProof="0" dirty="0">
                  <a:ln>
                    <a:noFill/>
                  </a:ln>
                  <a:solidFill>
                    <a:srgbClr val="666666"/>
                  </a:solidFill>
                  <a:effectLst/>
                  <a:uLnTx/>
                  <a:uFillTx/>
                  <a:latin typeface="Avenir Next Demi Bold" panose="020B0503020202020204" pitchFamily="34" charset="0"/>
                  <a:cs typeface="Arial" panose="020B0604020202020204" pitchFamily="34" charset="0"/>
                  <a:sym typeface="Helvetica Neue Light"/>
                </a:rPr>
                <a:t>CREATE Fun</a:t>
              </a:r>
            </a:p>
          </p:txBody>
        </p:sp>
        <p:pic>
          <p:nvPicPr>
            <p:cNvPr id="16" name="Picture 15">
              <a:extLst>
                <a:ext uri="{FF2B5EF4-FFF2-40B4-BE49-F238E27FC236}">
                  <a16:creationId xmlns:a16="http://schemas.microsoft.com/office/drawing/2014/main" id="{9F4A0C29-0195-1836-1944-72856F76C2C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81434" y="3361383"/>
              <a:ext cx="2411778" cy="2196246"/>
            </a:xfrm>
            <a:prstGeom prst="rect">
              <a:avLst/>
            </a:prstGeom>
          </p:spPr>
        </p:pic>
      </p:grpSp>
    </p:spTree>
    <p:extLst>
      <p:ext uri="{BB962C8B-B14F-4D97-AF65-F5344CB8AC3E}">
        <p14:creationId xmlns:p14="http://schemas.microsoft.com/office/powerpoint/2010/main" val="40940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
                                        <p:tgtEl>
                                          <p:spTgt spid="4"/>
                                        </p:tgtEl>
                                      </p:cBhvr>
                                    </p:animEffect>
                                  </p:childTnLst>
                                </p:cTn>
                              </p:par>
                            </p:childTnLst>
                          </p:cTn>
                        </p:par>
                        <p:par>
                          <p:cTn id="11" fill="hold">
                            <p:stCondLst>
                              <p:cond delay="2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Affirmations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Why Our Brains Need Them</a:t>
            </a:r>
          </a:p>
          <a:p>
            <a:endParaRPr lang="en-US" dirty="0"/>
          </a:p>
        </p:txBody>
      </p:sp>
      <p:sp>
        <p:nvSpPr>
          <p:cNvPr id="7" name="Content Placeholder 6">
            <a:extLst>
              <a:ext uri="{FF2B5EF4-FFF2-40B4-BE49-F238E27FC236}">
                <a16:creationId xmlns:a16="http://schemas.microsoft.com/office/drawing/2014/main" id="{289A836E-7F37-5851-9B7E-80A084626B20}"/>
              </a:ext>
            </a:extLst>
          </p:cNvPr>
          <p:cNvSpPr txBox="1">
            <a:spLocks/>
          </p:cNvSpPr>
          <p:nvPr/>
        </p:nvSpPr>
        <p:spPr>
          <a:xfrm>
            <a:off x="457695" y="1410707"/>
            <a:ext cx="10537607" cy="50403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13D54"/>
              </a:buClr>
              <a:buSzPts val="2600"/>
              <a:buFont typeface="Arial" panose="020B0604020202020204" pitchFamily="34" charset="0"/>
              <a:buNone/>
            </a:pPr>
            <a:r>
              <a:rPr lang="en-US" sz="2400" dirty="0">
                <a:solidFill>
                  <a:schemeClr val="tx1">
                    <a:lumMod val="50000"/>
                    <a:lumOff val="50000"/>
                  </a:schemeClr>
                </a:solidFill>
                <a:latin typeface="Franklin Gothic Book" panose="020B0503020102020204" pitchFamily="34" charset="0"/>
                <a:sym typeface="Helvetica Neue Light"/>
              </a:rPr>
              <a:t>Brains develop biases</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Mental shortcuts product of evolution</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Bias for survival and safety (fight/flight/freeze/fawn)</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Bias for minimal energy spent </a:t>
            </a:r>
          </a:p>
          <a:p>
            <a:pPr>
              <a:spcBef>
                <a:spcPts val="0"/>
              </a:spcBef>
              <a:buClr>
                <a:srgbClr val="013D54"/>
              </a:buClr>
              <a:buSzPts val="2600"/>
            </a:pPr>
            <a:endParaRPr lang="en-US" sz="1400" dirty="0">
              <a:solidFill>
                <a:schemeClr val="tx1">
                  <a:lumMod val="50000"/>
                  <a:lumOff val="50000"/>
                </a:schemeClr>
              </a:solidFill>
              <a:latin typeface="Franklin Gothic Book" panose="020B0503020102020204" pitchFamily="34" charset="0"/>
              <a:sym typeface="Helvetica Neue Light"/>
            </a:endParaRPr>
          </a:p>
          <a:p>
            <a:pPr marL="0" indent="0">
              <a:spcBef>
                <a:spcPts val="0"/>
              </a:spcBef>
              <a:buClr>
                <a:srgbClr val="013D54"/>
              </a:buClr>
              <a:buSzPts val="2600"/>
              <a:buFont typeface="Arial" panose="020B0604020202020204" pitchFamily="34" charset="0"/>
              <a:buNone/>
            </a:pPr>
            <a:r>
              <a:rPr lang="en-US" sz="2400" dirty="0">
                <a:solidFill>
                  <a:schemeClr val="tx1">
                    <a:lumMod val="50000"/>
                    <a:lumOff val="50000"/>
                  </a:schemeClr>
                </a:solidFill>
                <a:latin typeface="Franklin Gothic Book" panose="020B0503020102020204" pitchFamily="34" charset="0"/>
                <a:sym typeface="Helvetica Neue Light"/>
              </a:rPr>
              <a:t>Brains hurry to hasty judgment</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Jump to conclusions</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Catastrophize (often without justification)</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Underestimate our own abilities</a:t>
            </a:r>
          </a:p>
          <a:p>
            <a:pPr>
              <a:spcBef>
                <a:spcPts val="0"/>
              </a:spcBef>
              <a:buClr>
                <a:srgbClr val="013D54"/>
              </a:buClr>
              <a:buSzPts val="2600"/>
            </a:pPr>
            <a:endParaRPr lang="en-US" sz="1400" dirty="0">
              <a:solidFill>
                <a:schemeClr val="tx1">
                  <a:lumMod val="50000"/>
                  <a:lumOff val="50000"/>
                </a:schemeClr>
              </a:solidFill>
              <a:latin typeface="Franklin Gothic Book" panose="020B0503020102020204" pitchFamily="34" charset="0"/>
              <a:sym typeface="Helvetica Neue Light"/>
            </a:endParaRPr>
          </a:p>
          <a:p>
            <a:pPr marL="0" indent="0">
              <a:spcBef>
                <a:spcPts val="0"/>
              </a:spcBef>
              <a:buClr>
                <a:srgbClr val="013D54"/>
              </a:buClr>
              <a:buSzPts val="2600"/>
              <a:buFont typeface="Arial" panose="020B0604020202020204" pitchFamily="34" charset="0"/>
              <a:buNone/>
            </a:pPr>
            <a:r>
              <a:rPr lang="en-US" sz="2400" dirty="0">
                <a:solidFill>
                  <a:schemeClr val="tx1">
                    <a:lumMod val="50000"/>
                    <a:lumOff val="50000"/>
                  </a:schemeClr>
                </a:solidFill>
                <a:latin typeface="Franklin Gothic Book" panose="020B0503020102020204" pitchFamily="34" charset="0"/>
                <a:sym typeface="Helvetica Neue Light"/>
              </a:rPr>
              <a:t>Affirmations</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Create enhanced self-esteem and confidence</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Restore positive pathways in brain (neuroplasticity)</a:t>
            </a:r>
          </a:p>
          <a:p>
            <a:pPr marL="274320" lvl="1" indent="-182880">
              <a:spcBef>
                <a:spcPts val="0"/>
              </a:spcBef>
              <a:buClr>
                <a:schemeClr val="tx1">
                  <a:lumMod val="50000"/>
                  <a:lumOff val="50000"/>
                </a:schemeClr>
              </a:buClr>
              <a:buSzPts val="2600"/>
            </a:pPr>
            <a:r>
              <a:rPr lang="en-US" dirty="0">
                <a:solidFill>
                  <a:schemeClr val="tx1">
                    <a:lumMod val="50000"/>
                    <a:lumOff val="50000"/>
                  </a:schemeClr>
                </a:solidFill>
                <a:latin typeface="Franklin Gothic Book" panose="020B0503020102020204" pitchFamily="34" charset="0"/>
                <a:sym typeface="Helvetica Neue Light"/>
              </a:rPr>
              <a:t>Protecting self-identity and core values</a:t>
            </a:r>
          </a:p>
        </p:txBody>
      </p:sp>
      <p:pic>
        <p:nvPicPr>
          <p:cNvPr id="2" name="Picture 1">
            <a:extLst>
              <a:ext uri="{FF2B5EF4-FFF2-40B4-BE49-F238E27FC236}">
                <a16:creationId xmlns:a16="http://schemas.microsoft.com/office/drawing/2014/main" id="{27C305B5-5A0B-16CE-8E0B-73F11F0069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68"/>
          <a:stretch/>
        </p:blipFill>
        <p:spPr>
          <a:xfrm>
            <a:off x="9407338" y="406986"/>
            <a:ext cx="2308141" cy="2308141"/>
          </a:xfrm>
          <a:prstGeom prst="ellipse">
            <a:avLst/>
          </a:prstGeom>
        </p:spPr>
      </p:pic>
      <p:pic>
        <p:nvPicPr>
          <p:cNvPr id="3" name="Picture 2">
            <a:extLst>
              <a:ext uri="{FF2B5EF4-FFF2-40B4-BE49-F238E27FC236}">
                <a16:creationId xmlns:a16="http://schemas.microsoft.com/office/drawing/2014/main" id="{0672E7C0-5639-3EEF-8D0F-7FC979D996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81885" y="2488199"/>
            <a:ext cx="2885321" cy="2885321"/>
          </a:xfrm>
          <a:prstGeom prst="ellipse">
            <a:avLst/>
          </a:prstGeom>
        </p:spPr>
      </p:pic>
      <p:sp>
        <p:nvSpPr>
          <p:cNvPr id="4" name="Slide Number Placeholder 26">
            <a:extLst>
              <a:ext uri="{FF2B5EF4-FFF2-40B4-BE49-F238E27FC236}">
                <a16:creationId xmlns:a16="http://schemas.microsoft.com/office/drawing/2014/main" id="{7332D28C-7408-9210-B2CA-7F16866F4746}"/>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49</a:t>
            </a:fld>
            <a:endParaRPr lang="en-US" dirty="0"/>
          </a:p>
        </p:txBody>
      </p:sp>
    </p:spTree>
    <p:extLst>
      <p:ext uri="{BB962C8B-B14F-4D97-AF65-F5344CB8AC3E}">
        <p14:creationId xmlns:p14="http://schemas.microsoft.com/office/powerpoint/2010/main" val="406091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2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200"/>
                                        <p:tgtEl>
                                          <p:spTgt spid="7">
                                            <p:txEl>
                                              <p:pRg st="5" end="5"/>
                                            </p:txEl>
                                          </p:spTgt>
                                        </p:tgtEl>
                                      </p:cBhvr>
                                    </p:animEffect>
                                  </p:childTnLst>
                                </p:cTn>
                              </p:par>
                            </p:childTnLst>
                          </p:cTn>
                        </p:par>
                        <p:par>
                          <p:cTn id="22" fill="hold">
                            <p:stCondLst>
                              <p:cond delay="200"/>
                            </p:stCondLst>
                            <p:childTnLst>
                              <p:par>
                                <p:cTn id="23" presetID="10" presetClass="entr" presetSubtype="0" fill="hold" grpId="0"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200"/>
                                        <p:tgtEl>
                                          <p:spTgt spid="7">
                                            <p:txEl>
                                              <p:pRg st="6" end="6"/>
                                            </p:txEl>
                                          </p:spTgt>
                                        </p:tgtEl>
                                      </p:cBhvr>
                                    </p:animEffect>
                                  </p:childTnLst>
                                </p:cTn>
                              </p:par>
                            </p:childTnLst>
                          </p:cTn>
                        </p:par>
                        <p:par>
                          <p:cTn id="26" fill="hold">
                            <p:stCondLst>
                              <p:cond delay="400"/>
                            </p:stCondLst>
                            <p:childTnLst>
                              <p:par>
                                <p:cTn id="27" presetID="10" presetClass="entr" presetSubtype="0" fill="hold" grpId="0" nodeType="after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Effect transition="in" filter="fade">
                                      <p:cBhvr>
                                        <p:cTn id="29" dur="200"/>
                                        <p:tgtEl>
                                          <p:spTgt spid="7">
                                            <p:txEl>
                                              <p:pRg st="7" end="7"/>
                                            </p:txEl>
                                          </p:spTgt>
                                        </p:tgtEl>
                                      </p:cBhvr>
                                    </p:animEffect>
                                  </p:childTnLst>
                                </p:cTn>
                              </p:par>
                            </p:childTnLst>
                          </p:cTn>
                        </p:par>
                        <p:par>
                          <p:cTn id="30" fill="hold">
                            <p:stCondLst>
                              <p:cond delay="600"/>
                            </p:stCondLst>
                            <p:childTnLst>
                              <p:par>
                                <p:cTn id="31" presetID="10" presetClass="entr" presetSubtype="0" fill="hold" grpId="0" nodeType="after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200"/>
                                        <p:tgtEl>
                                          <p:spTgt spid="7">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fade">
                                      <p:cBhvr>
                                        <p:cTn id="38" dur="200"/>
                                        <p:tgtEl>
                                          <p:spTgt spid="7">
                                            <p:txEl>
                                              <p:pRg st="10" end="1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animEffect transition="in" filter="fade">
                                      <p:cBhvr>
                                        <p:cTn id="41" dur="200"/>
                                        <p:tgtEl>
                                          <p:spTgt spid="7">
                                            <p:txEl>
                                              <p:pRg st="11" end="1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xEl>
                                              <p:pRg st="12" end="12"/>
                                            </p:txEl>
                                          </p:spTgt>
                                        </p:tgtEl>
                                        <p:attrNameLst>
                                          <p:attrName>style.visibility</p:attrName>
                                        </p:attrNameLst>
                                      </p:cBhvr>
                                      <p:to>
                                        <p:strVal val="visible"/>
                                      </p:to>
                                    </p:set>
                                    <p:animEffect transition="in" filter="fade">
                                      <p:cBhvr>
                                        <p:cTn id="44" dur="200"/>
                                        <p:tgtEl>
                                          <p:spTgt spid="7">
                                            <p:txEl>
                                              <p:pRg st="12" end="1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xEl>
                                              <p:pRg st="13" end="13"/>
                                            </p:txEl>
                                          </p:spTgt>
                                        </p:tgtEl>
                                        <p:attrNameLst>
                                          <p:attrName>style.visibility</p:attrName>
                                        </p:attrNameLst>
                                      </p:cBhvr>
                                      <p:to>
                                        <p:strVal val="visible"/>
                                      </p:to>
                                    </p:set>
                                    <p:animEffect transition="in" filter="fade">
                                      <p:cBhvr>
                                        <p:cTn id="47" dur="2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B21756A-A1FE-3693-FC71-FF1C04D14E2B}"/>
              </a:ext>
            </a:extLst>
          </p:cNvPr>
          <p:cNvSpPr>
            <a:spLocks noGrp="1"/>
          </p:cNvSpPr>
          <p:nvPr>
            <p:ph type="body" sz="quarter" idx="15"/>
          </p:nvPr>
        </p:nvSpPr>
        <p:spPr>
          <a:xfrm>
            <a:off x="823914" y="1705233"/>
            <a:ext cx="7032306" cy="3800475"/>
          </a:xfrm>
        </p:spPr>
        <p:txBody>
          <a:bodyPr>
            <a:noAutofit/>
          </a:bodyPr>
          <a:lstStyle/>
          <a:p>
            <a:pPr marL="0" lvl="0" indent="0">
              <a:buNone/>
            </a:pPr>
            <a:r>
              <a:rPr lang="en-US" noProof="0" dirty="0"/>
              <a:t>Maybe…</a:t>
            </a:r>
          </a:p>
          <a:p>
            <a:pPr lvl="0"/>
            <a:r>
              <a:rPr lang="en-US" i="1" noProof="0" dirty="0"/>
              <a:t>“My most important relationships are missing something…”</a:t>
            </a:r>
          </a:p>
          <a:p>
            <a:pPr lvl="0"/>
            <a:r>
              <a:rPr lang="en-US" i="1" dirty="0"/>
              <a:t>“I feel disconnected at home or at work…”</a:t>
            </a:r>
          </a:p>
          <a:p>
            <a:pPr lvl="0"/>
            <a:r>
              <a:rPr lang="en-US" i="1" noProof="0" dirty="0"/>
              <a:t>“Nobody seems to understand me and what I’m about…”</a:t>
            </a:r>
          </a:p>
          <a:p>
            <a:pPr lvl="0"/>
            <a:r>
              <a:rPr lang="en-US" dirty="0"/>
              <a:t>or something else…</a:t>
            </a:r>
            <a:endParaRPr lang="en-US" noProof="0" dirty="0"/>
          </a:p>
          <a:p>
            <a:endParaRPr lang="en-US" dirty="0"/>
          </a:p>
        </p:txBody>
      </p:sp>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What made you sign up?</a:t>
            </a:r>
            <a:endParaRPr lang="en-US" dirty="0"/>
          </a:p>
        </p:txBody>
      </p:sp>
      <p:sp>
        <p:nvSpPr>
          <p:cNvPr id="7" name="Text Placeholder 6">
            <a:extLst>
              <a:ext uri="{FF2B5EF4-FFF2-40B4-BE49-F238E27FC236}">
                <a16:creationId xmlns:a16="http://schemas.microsoft.com/office/drawing/2014/main" id="{9ACE0220-9809-9C6C-0555-C83C25BFE22A}"/>
              </a:ext>
            </a:extLst>
          </p:cNvPr>
          <p:cNvSpPr>
            <a:spLocks noGrp="1"/>
          </p:cNvSpPr>
          <p:nvPr>
            <p:ph type="body" sz="quarter" idx="11"/>
          </p:nvPr>
        </p:nvSpPr>
        <p:spPr>
          <a:xfrm>
            <a:off x="823913" y="882780"/>
            <a:ext cx="10929723" cy="452039"/>
          </a:xfrm>
        </p:spPr>
        <p:txBody>
          <a:bodyPr/>
          <a:lstStyle/>
          <a:p>
            <a:r>
              <a:rPr lang="en-US" noProof="0" dirty="0"/>
              <a:t>For Today’s Workshop</a:t>
            </a:r>
          </a:p>
          <a:p>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3" name="TextBox 2">
            <a:extLst>
              <a:ext uri="{FF2B5EF4-FFF2-40B4-BE49-F238E27FC236}">
                <a16:creationId xmlns:a16="http://schemas.microsoft.com/office/drawing/2014/main" id="{4D576875-5386-8DB7-7354-1267B31D6F61}"/>
              </a:ext>
            </a:extLst>
          </p:cNvPr>
          <p:cNvSpPr txBox="1"/>
          <p:nvPr/>
        </p:nvSpPr>
        <p:spPr>
          <a:xfrm>
            <a:off x="5698374" y="5262502"/>
            <a:ext cx="4594267" cy="424732"/>
          </a:xfrm>
          <a:prstGeom prst="rect">
            <a:avLst/>
          </a:prstGeom>
          <a:noFill/>
        </p:spPr>
        <p:txBody>
          <a:bodyPr wrap="square">
            <a:spAutoFit/>
          </a:bodyPr>
          <a:lstStyle/>
          <a:p>
            <a:pPr marR="0" lvl="0" algn="l" defTabSz="914400" rtl="0" eaLnBrk="1" fontAlgn="auto" latinLnBrk="0" hangingPunct="1">
              <a:lnSpc>
                <a:spcPct val="90000"/>
              </a:lnSpc>
              <a:spcBef>
                <a:spcPts val="2200"/>
              </a:spcBef>
              <a:spcAft>
                <a:spcPts val="0"/>
              </a:spcAft>
              <a:buClrTx/>
              <a:buSzTx/>
              <a:tabLst/>
              <a:defRPr/>
            </a:pPr>
            <a:r>
              <a:rPr lang="en-US" sz="2400" spc="30" dirty="0">
                <a:solidFill>
                  <a:srgbClr val="666666"/>
                </a:solidFill>
                <a:latin typeface="Franklin Gothic Book" panose="020B0503020102020204" pitchFamily="34" charset="0"/>
              </a:rPr>
              <a:t>…if so, today will likely help.</a:t>
            </a:r>
            <a:endPar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pic>
        <p:nvPicPr>
          <p:cNvPr id="6" name="Picture 5">
            <a:extLst>
              <a:ext uri="{FF2B5EF4-FFF2-40B4-BE49-F238E27FC236}">
                <a16:creationId xmlns:a16="http://schemas.microsoft.com/office/drawing/2014/main" id="{691E93BA-2CC5-90D9-1164-81A3C36E43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66871" y="-371475"/>
            <a:ext cx="3800475" cy="3800475"/>
          </a:xfrm>
          <a:prstGeom prst="ellipse">
            <a:avLst/>
          </a:prstGeom>
        </p:spPr>
      </p:pic>
      <p:pic>
        <p:nvPicPr>
          <p:cNvPr id="8" name="Picture 7">
            <a:extLst>
              <a:ext uri="{FF2B5EF4-FFF2-40B4-BE49-F238E27FC236}">
                <a16:creationId xmlns:a16="http://schemas.microsoft.com/office/drawing/2014/main" id="{AD1E4D25-B6B5-AD5E-728E-2E82BC500F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95"/>
          <a:stretch/>
        </p:blipFill>
        <p:spPr>
          <a:xfrm>
            <a:off x="7776208" y="1684669"/>
            <a:ext cx="2981325" cy="2981325"/>
          </a:xfrm>
          <a:prstGeom prst="ellipse">
            <a:avLst/>
          </a:prstGeom>
        </p:spPr>
      </p:pic>
      <p:sp>
        <p:nvSpPr>
          <p:cNvPr id="4" name="Slide Number Placeholder 26">
            <a:extLst>
              <a:ext uri="{FF2B5EF4-FFF2-40B4-BE49-F238E27FC236}">
                <a16:creationId xmlns:a16="http://schemas.microsoft.com/office/drawing/2014/main" id="{496F8E63-5C29-A95D-A895-C34713F923B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a:t>
            </a:fld>
            <a:endParaRPr lang="en-US" dirty="0"/>
          </a:p>
        </p:txBody>
      </p:sp>
    </p:spTree>
    <p:extLst>
      <p:ext uri="{BB962C8B-B14F-4D97-AF65-F5344CB8AC3E}">
        <p14:creationId xmlns:p14="http://schemas.microsoft.com/office/powerpoint/2010/main" val="31509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2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2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2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2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8922628-255B-B2BE-08DA-CF9D5AAA783D}"/>
              </a:ext>
            </a:extLst>
          </p:cNvPr>
          <p:cNvGrpSpPr/>
          <p:nvPr/>
        </p:nvGrpSpPr>
        <p:grpSpPr>
          <a:xfrm>
            <a:off x="8215933" y="-206036"/>
            <a:ext cx="4264828" cy="4267944"/>
            <a:chOff x="12897215" y="1731139"/>
            <a:chExt cx="4264828" cy="4267944"/>
          </a:xfrm>
        </p:grpSpPr>
        <p:pic>
          <p:nvPicPr>
            <p:cNvPr id="11" name="Picture 10">
              <a:extLst>
                <a:ext uri="{FF2B5EF4-FFF2-40B4-BE49-F238E27FC236}">
                  <a16:creationId xmlns:a16="http://schemas.microsoft.com/office/drawing/2014/main" id="{9C87EC93-E063-2346-E408-567AF4AF5F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97215" y="1734255"/>
              <a:ext cx="4264828" cy="4264828"/>
            </a:xfrm>
            <a:prstGeom prst="ellipse">
              <a:avLst/>
            </a:prstGeom>
          </p:spPr>
        </p:pic>
        <p:pic>
          <p:nvPicPr>
            <p:cNvPr id="12" name="Picture 11">
              <a:extLst>
                <a:ext uri="{FF2B5EF4-FFF2-40B4-BE49-F238E27FC236}">
                  <a16:creationId xmlns:a16="http://schemas.microsoft.com/office/drawing/2014/main" id="{D963DDDE-870E-C3E5-311E-A5D090B93F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70157" y="1731139"/>
              <a:ext cx="2491886" cy="2509557"/>
            </a:xfrm>
            <a:prstGeom prst="rect">
              <a:avLst/>
            </a:prstGeom>
          </p:spPr>
        </p:pic>
      </p:grpSp>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Affirmations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The Overall Effects</a:t>
            </a:r>
          </a:p>
          <a:p>
            <a:endParaRPr lang="en-US" dirty="0"/>
          </a:p>
        </p:txBody>
      </p:sp>
      <p:pic>
        <p:nvPicPr>
          <p:cNvPr id="6" name="Picture 5">
            <a:extLst>
              <a:ext uri="{FF2B5EF4-FFF2-40B4-BE49-F238E27FC236}">
                <a16:creationId xmlns:a16="http://schemas.microsoft.com/office/drawing/2014/main" id="{2EE397FC-CEB1-234F-3CC4-E8E63AC7818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59297" y="-13349"/>
            <a:ext cx="1593526" cy="1602132"/>
          </a:xfrm>
          <a:prstGeom prst="rect">
            <a:avLst/>
          </a:prstGeom>
        </p:spPr>
      </p:pic>
      <p:sp>
        <p:nvSpPr>
          <p:cNvPr id="2" name="Content Placeholder 6">
            <a:extLst>
              <a:ext uri="{FF2B5EF4-FFF2-40B4-BE49-F238E27FC236}">
                <a16:creationId xmlns:a16="http://schemas.microsoft.com/office/drawing/2014/main" id="{BBD230E0-B14B-1ACA-922A-A2A9B4570DF6}"/>
              </a:ext>
            </a:extLst>
          </p:cNvPr>
          <p:cNvSpPr txBox="1">
            <a:spLocks/>
          </p:cNvSpPr>
          <p:nvPr/>
        </p:nvSpPr>
        <p:spPr>
          <a:xfrm>
            <a:off x="672667" y="1560025"/>
            <a:ext cx="7803985" cy="46350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lumMod val="50000"/>
                    <a:lumOff val="50000"/>
                  </a:schemeClr>
                </a:solidFill>
              </a:rPr>
              <a:t>Physiologically, affirmations…</a:t>
            </a:r>
          </a:p>
          <a:p>
            <a:pPr marL="274320" lvl="1" indent="-182880">
              <a:spcBef>
                <a:spcPts val="0"/>
              </a:spcBef>
              <a:buClr>
                <a:prstClr val="black">
                  <a:lumMod val="50000"/>
                  <a:lumOff val="50000"/>
                </a:prstClr>
              </a:buClr>
              <a:buSzPts val="2600"/>
            </a:pPr>
            <a:r>
              <a:rPr lang="en-US" dirty="0">
                <a:solidFill>
                  <a:prstClr val="black">
                    <a:lumMod val="50000"/>
                    <a:lumOff val="50000"/>
                  </a:prstClr>
                </a:solidFill>
              </a:rPr>
              <a:t>Elevate brain function to upper brain</a:t>
            </a:r>
          </a:p>
          <a:p>
            <a:pPr marL="274320" lvl="1" indent="-182880">
              <a:spcBef>
                <a:spcPts val="0"/>
              </a:spcBef>
              <a:buClr>
                <a:prstClr val="black">
                  <a:lumMod val="50000"/>
                  <a:lumOff val="50000"/>
                </a:prstClr>
              </a:buClr>
              <a:buSzPts val="2600"/>
            </a:pPr>
            <a:r>
              <a:rPr lang="en-US" dirty="0">
                <a:solidFill>
                  <a:prstClr val="black">
                    <a:lumMod val="50000"/>
                    <a:lumOff val="50000"/>
                  </a:prstClr>
                </a:solidFill>
              </a:rPr>
              <a:t>Calm the body, reduce stress</a:t>
            </a:r>
          </a:p>
          <a:p>
            <a:pPr marL="274320" lvl="1" indent="-182880">
              <a:spcBef>
                <a:spcPts val="0"/>
              </a:spcBef>
              <a:buClr>
                <a:prstClr val="black">
                  <a:lumMod val="50000"/>
                  <a:lumOff val="50000"/>
                </a:prstClr>
              </a:buClr>
              <a:buSzPts val="2600"/>
            </a:pPr>
            <a:r>
              <a:rPr lang="en-US" dirty="0">
                <a:solidFill>
                  <a:prstClr val="black">
                    <a:lumMod val="50000"/>
                    <a:lumOff val="50000"/>
                  </a:prstClr>
                </a:solidFill>
              </a:rPr>
              <a:t>Make repeat positive thoughts easier</a:t>
            </a:r>
          </a:p>
          <a:p>
            <a:pPr marL="0" indent="-365760">
              <a:spcBef>
                <a:spcPts val="0"/>
              </a:spcBef>
              <a:buClr>
                <a:schemeClr val="tx1">
                  <a:lumMod val="50000"/>
                  <a:lumOff val="50000"/>
                </a:schemeClr>
              </a:buClr>
              <a:buSzPts val="2600"/>
              <a:buNone/>
            </a:pPr>
            <a:endParaRPr lang="en-US" dirty="0">
              <a:solidFill>
                <a:schemeClr val="tx1">
                  <a:lumMod val="50000"/>
                  <a:lumOff val="50000"/>
                </a:schemeClr>
              </a:solidFill>
            </a:endParaRPr>
          </a:p>
          <a:p>
            <a:pPr marL="0" indent="-365760">
              <a:spcBef>
                <a:spcPts val="0"/>
              </a:spcBef>
              <a:buClr>
                <a:schemeClr val="tx1">
                  <a:lumMod val="50000"/>
                  <a:lumOff val="50000"/>
                </a:schemeClr>
              </a:buClr>
              <a:buSzPts val="2600"/>
              <a:buNone/>
            </a:pPr>
            <a:r>
              <a:rPr lang="en-US" dirty="0">
                <a:solidFill>
                  <a:schemeClr val="tx1">
                    <a:lumMod val="50000"/>
                    <a:lumOff val="50000"/>
                  </a:schemeClr>
                </a:solidFill>
              </a:rPr>
              <a:t>Emotionally, affirmations…</a:t>
            </a:r>
          </a:p>
          <a:p>
            <a:pPr marL="274320" lvl="1" indent="-182880">
              <a:spcBef>
                <a:spcPts val="0"/>
              </a:spcBef>
              <a:buClr>
                <a:prstClr val="black">
                  <a:lumMod val="50000"/>
                  <a:lumOff val="50000"/>
                </a:prstClr>
              </a:buClr>
              <a:buSzPts val="2600"/>
            </a:pPr>
            <a:r>
              <a:rPr lang="en-US" dirty="0">
                <a:solidFill>
                  <a:prstClr val="black">
                    <a:lumMod val="50000"/>
                    <a:lumOff val="50000"/>
                  </a:prstClr>
                </a:solidFill>
              </a:rPr>
              <a:t>Calm the mind, promote curiosity</a:t>
            </a:r>
          </a:p>
          <a:p>
            <a:pPr marL="274320" lvl="1" indent="-182880">
              <a:spcBef>
                <a:spcPts val="0"/>
              </a:spcBef>
              <a:buClr>
                <a:prstClr val="black">
                  <a:lumMod val="50000"/>
                  <a:lumOff val="50000"/>
                </a:prstClr>
              </a:buClr>
              <a:buSzPts val="2600"/>
            </a:pPr>
            <a:r>
              <a:rPr lang="en-US" dirty="0">
                <a:solidFill>
                  <a:prstClr val="black">
                    <a:lumMod val="50000"/>
                    <a:lumOff val="50000"/>
                  </a:prstClr>
                </a:solidFill>
              </a:rPr>
              <a:t>Promote self-worth and self-esteem</a:t>
            </a:r>
          </a:p>
          <a:p>
            <a:pPr marL="274320" lvl="1" indent="-182880">
              <a:spcBef>
                <a:spcPts val="0"/>
              </a:spcBef>
              <a:buClr>
                <a:schemeClr val="tx1">
                  <a:lumMod val="50000"/>
                  <a:lumOff val="50000"/>
                </a:schemeClr>
              </a:buClr>
              <a:buSzPts val="2600"/>
            </a:pPr>
            <a:r>
              <a:rPr lang="en-US" dirty="0">
                <a:solidFill>
                  <a:prstClr val="black">
                    <a:lumMod val="50000"/>
                    <a:lumOff val="50000"/>
                  </a:prstClr>
                </a:solidFill>
              </a:rPr>
              <a:t>Improve confidence in abilities</a:t>
            </a:r>
          </a:p>
          <a:p>
            <a:pPr marL="274320" lvl="1" indent="-182880">
              <a:spcBef>
                <a:spcPts val="0"/>
              </a:spcBef>
              <a:buClr>
                <a:schemeClr val="tx1">
                  <a:lumMod val="50000"/>
                  <a:lumOff val="50000"/>
                </a:schemeClr>
              </a:buClr>
              <a:buSzPts val="2600"/>
            </a:pPr>
            <a:endParaRPr lang="en-US" dirty="0">
              <a:solidFill>
                <a:schemeClr val="tx1">
                  <a:lumMod val="50000"/>
                  <a:lumOff val="50000"/>
                </a:schemeClr>
              </a:solidFill>
            </a:endParaRPr>
          </a:p>
          <a:p>
            <a:pPr marL="0" lvl="1" indent="-365760">
              <a:spcBef>
                <a:spcPts val="0"/>
              </a:spcBef>
              <a:buClr>
                <a:schemeClr val="tx1">
                  <a:lumMod val="50000"/>
                  <a:lumOff val="50000"/>
                </a:schemeClr>
              </a:buClr>
              <a:buSzPts val="2600"/>
              <a:buNone/>
            </a:pPr>
            <a:r>
              <a:rPr lang="en-US" sz="2800" dirty="0">
                <a:solidFill>
                  <a:schemeClr val="tx1">
                    <a:lumMod val="50000"/>
                    <a:lumOff val="50000"/>
                  </a:schemeClr>
                </a:solidFill>
              </a:rPr>
              <a:t>Foster greater psychological safety</a:t>
            </a:r>
          </a:p>
          <a:p>
            <a:pPr marL="274320" lvl="1" indent="-182880">
              <a:spcBef>
                <a:spcPts val="0"/>
              </a:spcBef>
              <a:buClr>
                <a:prstClr val="black">
                  <a:lumMod val="50000"/>
                  <a:lumOff val="50000"/>
                </a:prstClr>
              </a:buClr>
              <a:buSzPts val="2600"/>
            </a:pPr>
            <a:endParaRPr lang="en-US" dirty="0">
              <a:solidFill>
                <a:prstClr val="black">
                  <a:lumMod val="50000"/>
                  <a:lumOff val="50000"/>
                </a:prstClr>
              </a:solidFill>
            </a:endParaRPr>
          </a:p>
          <a:p>
            <a:pPr marL="0" indent="-365760">
              <a:spcBef>
                <a:spcPts val="0"/>
              </a:spcBef>
              <a:buClr>
                <a:schemeClr val="tx1">
                  <a:lumMod val="50000"/>
                  <a:lumOff val="50000"/>
                </a:schemeClr>
              </a:buClr>
              <a:buSzPts val="2600"/>
              <a:buNone/>
            </a:pPr>
            <a:endParaRPr lang="en-US" dirty="0">
              <a:solidFill>
                <a:schemeClr val="tx1">
                  <a:lumMod val="50000"/>
                  <a:lumOff val="50000"/>
                </a:schemeClr>
              </a:solidFill>
            </a:endParaRPr>
          </a:p>
          <a:p>
            <a:pPr marL="0" indent="0">
              <a:buFont typeface="Arial" panose="020B0604020202020204" pitchFamily="34" charset="0"/>
              <a:buNone/>
            </a:pPr>
            <a:endParaRPr lang="en-US" dirty="0">
              <a:solidFill>
                <a:schemeClr val="tx1">
                  <a:lumMod val="50000"/>
                  <a:lumOff val="50000"/>
                </a:schemeClr>
              </a:solidFill>
            </a:endParaRPr>
          </a:p>
        </p:txBody>
      </p:sp>
      <p:pic>
        <p:nvPicPr>
          <p:cNvPr id="3" name="Picture 2">
            <a:extLst>
              <a:ext uri="{FF2B5EF4-FFF2-40B4-BE49-F238E27FC236}">
                <a16:creationId xmlns:a16="http://schemas.microsoft.com/office/drawing/2014/main" id="{B5AD8EB5-6623-4B64-0899-5EB1C2D4AA6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72557" y="-163889"/>
            <a:ext cx="3808204" cy="3808204"/>
          </a:xfrm>
          <a:prstGeom prst="ellipse">
            <a:avLst/>
          </a:prstGeom>
        </p:spPr>
      </p:pic>
      <p:pic>
        <p:nvPicPr>
          <p:cNvPr id="16" name="Picture 15">
            <a:extLst>
              <a:ext uri="{FF2B5EF4-FFF2-40B4-BE49-F238E27FC236}">
                <a16:creationId xmlns:a16="http://schemas.microsoft.com/office/drawing/2014/main" id="{7925A6F5-6B4A-5F93-4920-79902B1744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93795" y="3427344"/>
            <a:ext cx="2746486" cy="2743438"/>
          </a:xfrm>
          <a:prstGeom prst="rect">
            <a:avLst/>
          </a:prstGeom>
        </p:spPr>
      </p:pic>
      <p:pic>
        <p:nvPicPr>
          <p:cNvPr id="4" name="Picture 3">
            <a:extLst>
              <a:ext uri="{FF2B5EF4-FFF2-40B4-BE49-F238E27FC236}">
                <a16:creationId xmlns:a16="http://schemas.microsoft.com/office/drawing/2014/main" id="{05006EE0-E8D1-C8A8-3FCE-36296A0C12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59509" y="5006967"/>
            <a:ext cx="2069772" cy="387130"/>
          </a:xfrm>
          <a:prstGeom prst="rect">
            <a:avLst/>
          </a:prstGeom>
        </p:spPr>
      </p:pic>
      <p:pic>
        <p:nvPicPr>
          <p:cNvPr id="7" name="Picture 6">
            <a:extLst>
              <a:ext uri="{FF2B5EF4-FFF2-40B4-BE49-F238E27FC236}">
                <a16:creationId xmlns:a16="http://schemas.microsoft.com/office/drawing/2014/main" id="{CDD4B2BE-069F-710A-9C6B-3E417BD7408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13099" y="4061908"/>
            <a:ext cx="2187504" cy="631946"/>
          </a:xfrm>
          <a:prstGeom prst="rect">
            <a:avLst/>
          </a:prstGeom>
        </p:spPr>
      </p:pic>
      <p:sp>
        <p:nvSpPr>
          <p:cNvPr id="10" name="Slide Number Placeholder 26">
            <a:extLst>
              <a:ext uri="{FF2B5EF4-FFF2-40B4-BE49-F238E27FC236}">
                <a16:creationId xmlns:a16="http://schemas.microsoft.com/office/drawing/2014/main" id="{FA00C43B-DA87-420E-087A-3C5A59639ED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50</a:t>
            </a:fld>
            <a:endParaRPr lang="en-US" dirty="0"/>
          </a:p>
        </p:txBody>
      </p:sp>
    </p:spTree>
    <p:extLst>
      <p:ext uri="{BB962C8B-B14F-4D97-AF65-F5344CB8AC3E}">
        <p14:creationId xmlns:p14="http://schemas.microsoft.com/office/powerpoint/2010/main" val="42305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
                                        <p:tgtEl>
                                          <p:spTgt spid="6"/>
                                        </p:tgtEl>
                                      </p:cBhvr>
                                    </p:animEffect>
                                  </p:childTnLst>
                                </p:cTn>
                              </p:par>
                              <p:par>
                                <p:cTn id="14" presetID="10" presetClass="exit" presetSubtype="0" fill="hold" nodeType="withEffect">
                                  <p:stCondLst>
                                    <p:cond delay="0"/>
                                  </p:stCondLst>
                                  <p:childTnLst>
                                    <p:animEffect transition="out" filter="fade">
                                      <p:cBhvr>
                                        <p:cTn id="15" dur="200"/>
                                        <p:tgtEl>
                                          <p:spTgt spid="19"/>
                                        </p:tgtEl>
                                      </p:cBhvr>
                                    </p:animEffect>
                                    <p:set>
                                      <p:cBhvr>
                                        <p:cTn id="16" dur="1" fill="hold">
                                          <p:stCondLst>
                                            <p:cond delay="199"/>
                                          </p:stCondLst>
                                        </p:cTn>
                                        <p:tgtEl>
                                          <p:spTgt spid="19"/>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200"/>
                                        <p:tgtEl>
                                          <p:spTgt spid="2">
                                            <p:txEl>
                                              <p:pRg st="1" end="1"/>
                                            </p:txEl>
                                          </p:spTgt>
                                        </p:tgtEl>
                                      </p:cBhvr>
                                    </p:animEffect>
                                  </p:childTnLst>
                                </p:cTn>
                              </p:par>
                            </p:childTnLst>
                          </p:cTn>
                        </p:par>
                        <p:par>
                          <p:cTn id="20" fill="hold">
                            <p:stCondLst>
                              <p:cond delay="2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200"/>
                                        <p:tgtEl>
                                          <p:spTgt spid="2">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2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200"/>
                                        <p:tgtEl>
                                          <p:spTgt spid="2">
                                            <p:txEl>
                                              <p:pRg st="5" end="5"/>
                                            </p:txEl>
                                          </p:spTgt>
                                        </p:tgtEl>
                                      </p:cBhvr>
                                    </p:animEffect>
                                  </p:childTnLst>
                                </p:cTn>
                              </p:par>
                            </p:childTnLst>
                          </p:cTn>
                        </p:par>
                        <p:par>
                          <p:cTn id="41" fill="hold">
                            <p:stCondLst>
                              <p:cond delay="200"/>
                            </p:stCondLst>
                            <p:childTnLst>
                              <p:par>
                                <p:cTn id="42" presetID="10" presetClass="entr" presetSubtype="0" fill="hold" grpId="0"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200"/>
                                        <p:tgtEl>
                                          <p:spTgt spid="2">
                                            <p:txEl>
                                              <p:pRg st="6" end="6"/>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200"/>
                                        <p:tgtEl>
                                          <p:spTgt spid="2">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fade">
                                      <p:cBhvr>
                                        <p:cTn id="50" dur="200"/>
                                        <p:tgtEl>
                                          <p:spTgt spid="2">
                                            <p:txEl>
                                              <p:pRg st="8" end="8"/>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Effect transition="in" filter="fade">
                                      <p:cBhvr>
                                        <p:cTn id="53" dur="2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278734"/>
            <a:ext cx="8879182" cy="713739"/>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Activity 2: Affirmations</a:t>
            </a:r>
            <a:endParaRPr lang="en-US" sz="3600" b="1" dirty="0">
              <a:latin typeface="Avenir Next Demi Bold" panose="020B0503020202020204" pitchFamily="34" charset="0"/>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1" name="TextBox 10">
            <a:extLst>
              <a:ext uri="{FF2B5EF4-FFF2-40B4-BE49-F238E27FC236}">
                <a16:creationId xmlns:a16="http://schemas.microsoft.com/office/drawing/2014/main" id="{503C010C-306A-509A-89BF-05E96652064D}"/>
              </a:ext>
            </a:extLst>
          </p:cNvPr>
          <p:cNvSpPr txBox="1"/>
          <p:nvPr/>
        </p:nvSpPr>
        <p:spPr>
          <a:xfrm>
            <a:off x="754054" y="838679"/>
            <a:ext cx="685217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Invitation Round Robin</a:t>
            </a:r>
          </a:p>
        </p:txBody>
      </p:sp>
      <p:sp>
        <p:nvSpPr>
          <p:cNvPr id="22" name="Content Placeholder 7">
            <a:extLst>
              <a:ext uri="{FF2B5EF4-FFF2-40B4-BE49-F238E27FC236}">
                <a16:creationId xmlns:a16="http://schemas.microsoft.com/office/drawing/2014/main" id="{B0D2D90A-7863-937C-0869-F275C375B395}"/>
              </a:ext>
            </a:extLst>
          </p:cNvPr>
          <p:cNvSpPr>
            <a:spLocks noGrp="1"/>
          </p:cNvSpPr>
          <p:nvPr>
            <p:ph idx="1"/>
          </p:nvPr>
        </p:nvSpPr>
        <p:spPr>
          <a:xfrm>
            <a:off x="356260" y="1448790"/>
            <a:ext cx="7908966" cy="4299824"/>
          </a:xfrm>
        </p:spPr>
        <p:txBody>
          <a:bodyPr>
            <a:noAutofit/>
          </a:bodyPr>
          <a:lstStyle/>
          <a:p>
            <a:pPr marL="515937" lvl="1" indent="-342900">
              <a:spcBef>
                <a:spcPts val="600"/>
              </a:spcBef>
            </a:pPr>
            <a:r>
              <a:rPr lang="en-US" dirty="0">
                <a:solidFill>
                  <a:srgbClr val="666666"/>
                </a:solidFill>
                <a:latin typeface="Franklin Gothic Book" panose="020B0503020102020204" pitchFamily="34" charset="0"/>
              </a:rPr>
              <a:t>Head into virtual Breakout Rooms in pairs (</a:t>
            </a:r>
            <a:r>
              <a:rPr lang="en-US" dirty="0" err="1">
                <a:solidFill>
                  <a:srgbClr val="666666"/>
                </a:solidFill>
                <a:latin typeface="Franklin Gothic Book" panose="020B0503020102020204" pitchFamily="34" charset="0"/>
              </a:rPr>
              <a:t>webshop</a:t>
            </a:r>
            <a:r>
              <a:rPr lang="en-US" dirty="0">
                <a:solidFill>
                  <a:srgbClr val="666666"/>
                </a:solidFill>
                <a:latin typeface="Franklin Gothic Book" panose="020B0503020102020204" pitchFamily="34" charset="0"/>
              </a:rPr>
              <a:t>) </a:t>
            </a:r>
            <a:br>
              <a:rPr lang="en-US" dirty="0">
                <a:solidFill>
                  <a:srgbClr val="666666"/>
                </a:solidFill>
                <a:latin typeface="Franklin Gothic Book" panose="020B0503020102020204" pitchFamily="34" charset="0"/>
              </a:rPr>
            </a:br>
            <a:r>
              <a:rPr lang="en-US" dirty="0">
                <a:solidFill>
                  <a:srgbClr val="666666"/>
                </a:solidFill>
                <a:latin typeface="Franklin Gothic Book" panose="020B0503020102020204" pitchFamily="34" charset="0"/>
              </a:rPr>
              <a:t>or grab a partner (workshop)</a:t>
            </a:r>
          </a:p>
          <a:p>
            <a:pPr marL="515937" lvl="1" indent="-342900">
              <a:spcBef>
                <a:spcPts val="600"/>
              </a:spcBef>
            </a:pPr>
            <a:r>
              <a:rPr lang="en-US" dirty="0">
                <a:solidFill>
                  <a:srgbClr val="666666"/>
                </a:solidFill>
                <a:latin typeface="Franklin Gothic Book" panose="020B0503020102020204" pitchFamily="34" charset="0"/>
              </a:rPr>
              <a:t>Invite your partner to either CONNECT with you one day this week for some dedicated time to catch up</a:t>
            </a:r>
          </a:p>
          <a:p>
            <a:pPr marL="515937" lvl="1" indent="-342900">
              <a:spcBef>
                <a:spcPts val="600"/>
              </a:spcBef>
            </a:pPr>
            <a:r>
              <a:rPr lang="en-US" dirty="0">
                <a:solidFill>
                  <a:srgbClr val="666666"/>
                </a:solidFill>
                <a:latin typeface="Franklin Gothic Book" panose="020B0503020102020204" pitchFamily="34" charset="0"/>
              </a:rPr>
              <a:t>Or, invite your partner to JOIN you for a FUN activity one day this week</a:t>
            </a:r>
          </a:p>
          <a:p>
            <a:pPr marL="515937" lvl="1" indent="-342900">
              <a:spcBef>
                <a:spcPts val="600"/>
              </a:spcBef>
            </a:pPr>
            <a:r>
              <a:rPr lang="en-US" dirty="0">
                <a:solidFill>
                  <a:srgbClr val="666666"/>
                </a:solidFill>
                <a:latin typeface="Franklin Gothic Book" panose="020B0503020102020204" pitchFamily="34" charset="0"/>
              </a:rPr>
              <a:t>Improvise and add depth, if necessary </a:t>
            </a:r>
          </a:p>
          <a:p>
            <a:pPr marL="515937" lvl="1" indent="-342900">
              <a:spcBef>
                <a:spcPts val="600"/>
              </a:spcBef>
            </a:pPr>
            <a:r>
              <a:rPr lang="en-US" sz="2400" dirty="0">
                <a:solidFill>
                  <a:srgbClr val="666666"/>
                </a:solidFill>
                <a:latin typeface="Franklin Gothic Book" panose="020B0503020102020204" pitchFamily="34" charset="0"/>
              </a:rPr>
              <a:t>Spend 2-3 minutes in each role</a:t>
            </a:r>
          </a:p>
          <a:p>
            <a:pPr lvl="1">
              <a:spcBef>
                <a:spcPts val="1200"/>
              </a:spcBef>
              <a:buClr>
                <a:srgbClr val="666666"/>
              </a:buClr>
              <a:buSzPct val="100000"/>
              <a:defRPr/>
            </a:pPr>
            <a:r>
              <a:rPr lang="en-US" sz="2200" spc="30" dirty="0">
                <a:solidFill>
                  <a:srgbClr val="666666"/>
                </a:solidFill>
                <a:latin typeface="Franklin Gothic Book" panose="020B0503020102020204" pitchFamily="34" charset="0"/>
              </a:rPr>
              <a:t>One turn as </a:t>
            </a:r>
            <a:r>
              <a:rPr lang="en-US" sz="2200" spc="30" dirty="0">
                <a:solidFill>
                  <a:srgbClr val="F59420"/>
                </a:solidFill>
                <a:latin typeface="Franklin Gothic Book" panose="020B0503020102020204" pitchFamily="34" charset="0"/>
              </a:rPr>
              <a:t>Sender</a:t>
            </a:r>
          </a:p>
          <a:p>
            <a:pPr lvl="1">
              <a:spcBef>
                <a:spcPts val="1200"/>
              </a:spcBef>
              <a:buClr>
                <a:srgbClr val="666666"/>
              </a:buClr>
              <a:buSzPct val="100000"/>
              <a:defRPr/>
            </a:pPr>
            <a:r>
              <a:rPr lang="en-US" sz="2200" spc="30" dirty="0">
                <a:solidFill>
                  <a:srgbClr val="666666"/>
                </a:solidFill>
                <a:latin typeface="Franklin Gothic Book" panose="020B0503020102020204" pitchFamily="34" charset="0"/>
              </a:rPr>
              <a:t>One turn as </a:t>
            </a:r>
            <a:r>
              <a:rPr lang="en-US" sz="2200" spc="30" dirty="0">
                <a:solidFill>
                  <a:srgbClr val="4098CF"/>
                </a:solidFill>
                <a:latin typeface="Franklin Gothic Book" panose="020B0503020102020204" pitchFamily="34" charset="0"/>
              </a:rPr>
              <a:t>Receiver</a:t>
            </a:r>
            <a:endParaRPr lang="en-US" sz="2000" spc="30" dirty="0">
              <a:solidFill>
                <a:srgbClr val="4098CF"/>
              </a:solidFill>
              <a:latin typeface="Franklin Gothic Book" panose="020B0503020102020204" pitchFamily="34" charset="0"/>
            </a:endParaRPr>
          </a:p>
        </p:txBody>
      </p:sp>
      <p:grpSp>
        <p:nvGrpSpPr>
          <p:cNvPr id="24" name="Group 23">
            <a:extLst>
              <a:ext uri="{FF2B5EF4-FFF2-40B4-BE49-F238E27FC236}">
                <a16:creationId xmlns:a16="http://schemas.microsoft.com/office/drawing/2014/main" id="{45FB1FE3-A81B-D693-4E1E-35886916D2B9}"/>
              </a:ext>
            </a:extLst>
          </p:cNvPr>
          <p:cNvGrpSpPr/>
          <p:nvPr/>
        </p:nvGrpSpPr>
        <p:grpSpPr>
          <a:xfrm>
            <a:off x="506522" y="5496143"/>
            <a:ext cx="5416188" cy="875700"/>
            <a:chOff x="698133" y="4092461"/>
            <a:chExt cx="5416188" cy="875700"/>
          </a:xfrm>
        </p:grpSpPr>
        <p:sp>
          <p:nvSpPr>
            <p:cNvPr id="27" name="Content Placeholder 7">
              <a:extLst>
                <a:ext uri="{FF2B5EF4-FFF2-40B4-BE49-F238E27FC236}">
                  <a16:creationId xmlns:a16="http://schemas.microsoft.com/office/drawing/2014/main" id="{376C9565-3001-4FB3-EF1F-72B6FC8CA858}"/>
                </a:ext>
              </a:extLst>
            </p:cNvPr>
            <p:cNvSpPr txBox="1">
              <a:spLocks/>
            </p:cNvSpPr>
            <p:nvPr/>
          </p:nvSpPr>
          <p:spPr>
            <a:xfrm>
              <a:off x="1108317" y="4092461"/>
              <a:ext cx="5006004" cy="875700"/>
            </a:xfrm>
            <a:prstGeom prst="rect">
              <a:avLst/>
            </a:prstGeom>
          </p:spPr>
          <p:txBody>
            <a:bodyPr vert="horz" lIns="91440" tIns="45720" rIns="91440" bIns="45720" rtlCol="0">
              <a:noAutofit/>
            </a:bodyPr>
            <a:lstStyle>
              <a:defPPr>
                <a:defRPr lang="en-US"/>
              </a:defPPr>
              <a:lvl1pPr indent="0">
                <a:lnSpc>
                  <a:spcPct val="100000"/>
                </a:lnSpc>
                <a:spcBef>
                  <a:spcPts val="2200"/>
                </a:spcBef>
                <a:buFont typeface="Arial" panose="020B0604020202020204" pitchFamily="34" charset="0"/>
                <a:buNone/>
                <a:tabLst/>
                <a:defRPr sz="2800" b="1" spc="30">
                  <a:solidFill>
                    <a:srgbClr val="4398D1"/>
                  </a:solidFill>
                  <a:latin typeface="Franklin Gothic Book" panose="020B0503020102020204" pitchFamily="34" charset="0"/>
                </a:defRPr>
              </a:lvl1pPr>
              <a:lvl2pPr marL="685800" indent="-228600">
                <a:lnSpc>
                  <a:spcPct val="90000"/>
                </a:lnSpc>
                <a:spcBef>
                  <a:spcPts val="300"/>
                </a:spcBef>
                <a:buFont typeface="Arial" panose="020B0604020202020204" pitchFamily="34" charset="0"/>
                <a:buChar char="•"/>
                <a:defRPr sz="2000" b="0" i="0" spc="30" baseline="0">
                  <a:solidFill>
                    <a:srgbClr val="666666"/>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Do you have any questions?</a:t>
              </a:r>
            </a:p>
          </p:txBody>
        </p:sp>
        <p:pic>
          <p:nvPicPr>
            <p:cNvPr id="28" name="Picture 27">
              <a:extLst>
                <a:ext uri="{FF2B5EF4-FFF2-40B4-BE49-F238E27FC236}">
                  <a16:creationId xmlns:a16="http://schemas.microsoft.com/office/drawing/2014/main" id="{5C4DAF26-875F-EDB0-2A05-C99AE514B779}"/>
                </a:ext>
              </a:extLst>
            </p:cNvPr>
            <p:cNvPicPr>
              <a:picLocks noChangeAspect="1"/>
            </p:cNvPicPr>
            <p:nvPr/>
          </p:nvPicPr>
          <p:blipFill>
            <a:blip r:embed="rId5"/>
            <a:stretch>
              <a:fillRect/>
            </a:stretch>
          </p:blipFill>
          <p:spPr>
            <a:xfrm>
              <a:off x="698133" y="4096842"/>
              <a:ext cx="816935" cy="682811"/>
            </a:xfrm>
            <a:prstGeom prst="rect">
              <a:avLst/>
            </a:prstGeom>
          </p:spPr>
        </p:pic>
      </p:grpSp>
      <p:sp>
        <p:nvSpPr>
          <p:cNvPr id="29" name="Slide Number Placeholder 26">
            <a:extLst>
              <a:ext uri="{FF2B5EF4-FFF2-40B4-BE49-F238E27FC236}">
                <a16:creationId xmlns:a16="http://schemas.microsoft.com/office/drawing/2014/main" id="{6AECFE76-9BAD-3069-3184-7CEBCBF4A91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0" name="TextBox 29">
            <a:extLst>
              <a:ext uri="{FF2B5EF4-FFF2-40B4-BE49-F238E27FC236}">
                <a16:creationId xmlns:a16="http://schemas.microsoft.com/office/drawing/2014/main" id="{FE2FB280-65AE-4C83-5070-DF901597DF56}"/>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pic>
        <p:nvPicPr>
          <p:cNvPr id="8" name="Picture 7">
            <a:extLst>
              <a:ext uri="{FF2B5EF4-FFF2-40B4-BE49-F238E27FC236}">
                <a16:creationId xmlns:a16="http://schemas.microsoft.com/office/drawing/2014/main" id="{EBF645C1-E585-FB31-42FF-4437C80589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4794" y="2191626"/>
            <a:ext cx="1207112" cy="1530228"/>
          </a:xfrm>
          <a:prstGeom prst="rect">
            <a:avLst/>
          </a:prstGeom>
        </p:spPr>
      </p:pic>
      <p:pic>
        <p:nvPicPr>
          <p:cNvPr id="9" name="Picture 8">
            <a:extLst>
              <a:ext uri="{FF2B5EF4-FFF2-40B4-BE49-F238E27FC236}">
                <a16:creationId xmlns:a16="http://schemas.microsoft.com/office/drawing/2014/main" id="{F6875F87-F543-1D04-394F-E703BCC38F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28628" y="2191626"/>
            <a:ext cx="1207112" cy="1530228"/>
          </a:xfrm>
          <a:prstGeom prst="rect">
            <a:avLst/>
          </a:prstGeom>
        </p:spPr>
      </p:pic>
      <p:pic>
        <p:nvPicPr>
          <p:cNvPr id="10" name="Picture 9">
            <a:extLst>
              <a:ext uri="{FF2B5EF4-FFF2-40B4-BE49-F238E27FC236}">
                <a16:creationId xmlns:a16="http://schemas.microsoft.com/office/drawing/2014/main" id="{35348C41-88F0-1236-42D2-E18C03B8B0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50943" y="3721854"/>
            <a:ext cx="2484797" cy="1142665"/>
          </a:xfrm>
          <a:prstGeom prst="rect">
            <a:avLst/>
          </a:prstGeom>
        </p:spPr>
      </p:pic>
      <p:pic>
        <p:nvPicPr>
          <p:cNvPr id="32" name="Picture 31">
            <a:extLst>
              <a:ext uri="{FF2B5EF4-FFF2-40B4-BE49-F238E27FC236}">
                <a16:creationId xmlns:a16="http://schemas.microsoft.com/office/drawing/2014/main" id="{73756ECD-80F1-9598-BC10-D6237B3118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0673" y="465617"/>
            <a:ext cx="1383911" cy="1536323"/>
          </a:xfrm>
          <a:prstGeom prst="rect">
            <a:avLst/>
          </a:prstGeom>
        </p:spPr>
      </p:pic>
      <p:pic>
        <p:nvPicPr>
          <p:cNvPr id="33" name="Picture 32">
            <a:extLst>
              <a:ext uri="{FF2B5EF4-FFF2-40B4-BE49-F238E27FC236}">
                <a16:creationId xmlns:a16="http://schemas.microsoft.com/office/drawing/2014/main" id="{A610416F-D7EA-93C4-7914-9C7539DA1F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35307" y="465616"/>
            <a:ext cx="1207112" cy="1536324"/>
          </a:xfrm>
          <a:prstGeom prst="rect">
            <a:avLst/>
          </a:prstGeom>
        </p:spPr>
      </p:pic>
      <p:sp>
        <p:nvSpPr>
          <p:cNvPr id="34" name="Rectangle 33">
            <a:extLst>
              <a:ext uri="{FF2B5EF4-FFF2-40B4-BE49-F238E27FC236}">
                <a16:creationId xmlns:a16="http://schemas.microsoft.com/office/drawing/2014/main" id="{311CC186-34FA-3CBB-328C-B2BA51B92C4B}"/>
              </a:ext>
            </a:extLst>
          </p:cNvPr>
          <p:cNvSpPr/>
          <p:nvPr/>
        </p:nvSpPr>
        <p:spPr>
          <a:xfrm>
            <a:off x="9047408" y="354169"/>
            <a:ext cx="2961217" cy="1770845"/>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9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200"/>
                                        <p:tgtEl>
                                          <p:spTgt spid="22">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fade">
                                      <p:cBhvr>
                                        <p:cTn id="11" dur="200"/>
                                        <p:tgtEl>
                                          <p:spTgt spid="22">
                                            <p:txEl>
                                              <p:pRg st="1" end="1"/>
                                            </p:txEl>
                                          </p:spTgt>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fade">
                                      <p:cBhvr>
                                        <p:cTn id="15" dur="200"/>
                                        <p:tgtEl>
                                          <p:spTgt spid="2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fade">
                                      <p:cBhvr>
                                        <p:cTn id="20" dur="200"/>
                                        <p:tgtEl>
                                          <p:spTgt spid="22">
                                            <p:txEl>
                                              <p:pRg st="3" end="3"/>
                                            </p:txEl>
                                          </p:spTgt>
                                        </p:tgtEl>
                                      </p:cBhvr>
                                    </p:animEffect>
                                  </p:childTnLst>
                                </p:cTn>
                              </p:par>
                            </p:childTnLst>
                          </p:cTn>
                        </p:par>
                        <p:par>
                          <p:cTn id="21" fill="hold">
                            <p:stCondLst>
                              <p:cond delay="200"/>
                            </p:stCondLst>
                            <p:childTnLst>
                              <p:par>
                                <p:cTn id="22" presetID="10" presetClass="entr" presetSubtype="0" fill="hold" grpId="0" nodeType="afterEffect">
                                  <p:stCondLst>
                                    <p:cond delay="0"/>
                                  </p:stCondLst>
                                  <p:childTnLst>
                                    <p:set>
                                      <p:cBhvr>
                                        <p:cTn id="23" dur="1" fill="hold">
                                          <p:stCondLst>
                                            <p:cond delay="0"/>
                                          </p:stCondLst>
                                        </p:cTn>
                                        <p:tgtEl>
                                          <p:spTgt spid="22">
                                            <p:txEl>
                                              <p:pRg st="4" end="4"/>
                                            </p:txEl>
                                          </p:spTgt>
                                        </p:tgtEl>
                                        <p:attrNameLst>
                                          <p:attrName>style.visibility</p:attrName>
                                        </p:attrNameLst>
                                      </p:cBhvr>
                                      <p:to>
                                        <p:strVal val="visible"/>
                                      </p:to>
                                    </p:set>
                                    <p:animEffect transition="in" filter="fade">
                                      <p:cBhvr>
                                        <p:cTn id="24" dur="200"/>
                                        <p:tgtEl>
                                          <p:spTgt spid="2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animEffect transition="in" filter="fade">
                                      <p:cBhvr>
                                        <p:cTn id="27" dur="200"/>
                                        <p:tgtEl>
                                          <p:spTgt spid="2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xEl>
                                              <p:pRg st="6" end="6"/>
                                            </p:txEl>
                                          </p:spTgt>
                                        </p:tgtEl>
                                        <p:attrNameLst>
                                          <p:attrName>style.visibility</p:attrName>
                                        </p:attrNameLst>
                                      </p:cBhvr>
                                      <p:to>
                                        <p:strVal val="visible"/>
                                      </p:to>
                                    </p:set>
                                    <p:animEffect transition="in" filter="fade">
                                      <p:cBhvr>
                                        <p:cTn id="30" dur="200"/>
                                        <p:tgtEl>
                                          <p:spTgt spid="2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
                                        <p:tgtEl>
                                          <p:spTgt spid="10"/>
                                        </p:tgtEl>
                                      </p:cBhvr>
                                    </p:animEffect>
                                  </p:childTnLst>
                                </p:cTn>
                              </p:par>
                            </p:childTnLst>
                          </p:cTn>
                        </p:par>
                        <p:par>
                          <p:cTn id="36" fill="hold">
                            <p:stCondLst>
                              <p:cond delay="2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2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Zero Negativity</a:t>
            </a:r>
            <a:endParaRPr lang="en-US" dirty="0">
              <a:solidFill>
                <a:srgbClr val="013D54"/>
              </a:solidFill>
            </a:endParaRPr>
          </a:p>
        </p:txBody>
      </p:sp>
      <p:sp>
        <p:nvSpPr>
          <p:cNvPr id="2" name="Slide Number Placeholder 26">
            <a:extLst>
              <a:ext uri="{FF2B5EF4-FFF2-40B4-BE49-F238E27FC236}">
                <a16:creationId xmlns:a16="http://schemas.microsoft.com/office/drawing/2014/main" id="{A88EA21C-00D9-A3F6-5BCE-0DB0A58F9042}"/>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52</a:t>
            </a:fld>
            <a:endParaRPr lang="en-US" dirty="0"/>
          </a:p>
        </p:txBody>
      </p:sp>
      <p:sp>
        <p:nvSpPr>
          <p:cNvPr id="3" name="TextBox 2">
            <a:extLst>
              <a:ext uri="{FF2B5EF4-FFF2-40B4-BE49-F238E27FC236}">
                <a16:creationId xmlns:a16="http://schemas.microsoft.com/office/drawing/2014/main" id="{525C8F09-22A0-D4EC-44E6-482215884052}"/>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174652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Zero Negativity Begins with…</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1497" y="894428"/>
            <a:ext cx="10929723" cy="452039"/>
          </a:xfrm>
        </p:spPr>
        <p:txBody>
          <a:bodyPr/>
          <a:lstStyle/>
          <a:p>
            <a:r>
              <a:rPr lang="en-US" dirty="0"/>
              <a:t>A conscious decision to…</a:t>
            </a:r>
          </a:p>
          <a:p>
            <a:endParaRPr lang="en-US" dirty="0"/>
          </a:p>
        </p:txBody>
      </p:sp>
      <p:pic>
        <p:nvPicPr>
          <p:cNvPr id="2" name="Picture 1">
            <a:extLst>
              <a:ext uri="{FF2B5EF4-FFF2-40B4-BE49-F238E27FC236}">
                <a16:creationId xmlns:a16="http://schemas.microsoft.com/office/drawing/2014/main" id="{459A2B54-C5C9-157D-EDAD-28BDB1EB9A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4774" y="1626308"/>
            <a:ext cx="7580851" cy="2130401"/>
          </a:xfrm>
          <a:prstGeom prst="rect">
            <a:avLst/>
          </a:prstGeom>
        </p:spPr>
      </p:pic>
      <p:sp>
        <p:nvSpPr>
          <p:cNvPr id="3" name="Rectangle 2">
            <a:extLst>
              <a:ext uri="{FF2B5EF4-FFF2-40B4-BE49-F238E27FC236}">
                <a16:creationId xmlns:a16="http://schemas.microsoft.com/office/drawing/2014/main" id="{71CABB6B-95D8-45AD-0409-F726871F735C}"/>
              </a:ext>
            </a:extLst>
          </p:cNvPr>
          <p:cNvSpPr/>
          <p:nvPr/>
        </p:nvSpPr>
        <p:spPr>
          <a:xfrm>
            <a:off x="6046995" y="1508760"/>
            <a:ext cx="3826730" cy="2247949"/>
          </a:xfrm>
          <a:prstGeom prst="rect">
            <a:avLst/>
          </a:prstGeom>
          <a:solidFill>
            <a:schemeClr val="bg1">
              <a:alpha val="793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FBA3690-28CD-8C4D-A2B2-47BFA416450A}"/>
              </a:ext>
            </a:extLst>
          </p:cNvPr>
          <p:cNvSpPr/>
          <p:nvPr/>
        </p:nvSpPr>
        <p:spPr>
          <a:xfrm>
            <a:off x="2148841" y="1524000"/>
            <a:ext cx="1965960" cy="2232710"/>
          </a:xfrm>
          <a:prstGeom prst="rect">
            <a:avLst/>
          </a:prstGeom>
          <a:solidFill>
            <a:schemeClr val="bg1">
              <a:alpha val="793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6BB13F62-8F78-FA51-267C-C98ABCC00E7B}"/>
              </a:ext>
            </a:extLst>
          </p:cNvPr>
          <p:cNvSpPr txBox="1">
            <a:spLocks/>
          </p:cNvSpPr>
          <p:nvPr/>
        </p:nvSpPr>
        <p:spPr>
          <a:xfrm>
            <a:off x="884521" y="4044444"/>
            <a:ext cx="10422957" cy="19235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200"/>
              </a:spcBef>
              <a:buFont typeface="+mj-lt"/>
              <a:buAutoNum type="arabicPeriod"/>
            </a:pPr>
            <a:r>
              <a:rPr lang="en-US" sz="2400" b="1">
                <a:solidFill>
                  <a:srgbClr val="4398D0"/>
                </a:solidFill>
                <a:latin typeface="Franklin Gothic Book" panose="020B0503020102020204" pitchFamily="34" charset="0"/>
              </a:rPr>
              <a:t>AVOID</a:t>
            </a:r>
            <a:r>
              <a:rPr lang="en-US" sz="2400">
                <a:latin typeface="Franklin Gothic Book" panose="020B0503020102020204" pitchFamily="34" charset="0"/>
              </a:rPr>
              <a:t> </a:t>
            </a:r>
            <a:r>
              <a:rPr lang="en-US" sz="2400">
                <a:solidFill>
                  <a:schemeClr val="tx1">
                    <a:lumMod val="50000"/>
                    <a:lumOff val="50000"/>
                  </a:schemeClr>
                </a:solidFill>
                <a:latin typeface="Franklin Gothic Book" panose="020B0503020102020204" pitchFamily="34" charset="0"/>
              </a:rPr>
              <a:t>put-downs (shame/blame/criticism) </a:t>
            </a:r>
          </a:p>
          <a:p>
            <a:pPr marL="457200" indent="-457200">
              <a:spcBef>
                <a:spcPts val="200"/>
              </a:spcBef>
              <a:buFont typeface="+mj-lt"/>
              <a:buAutoNum type="arabicPeriod"/>
            </a:pPr>
            <a:r>
              <a:rPr lang="en-US" sz="2400" b="1">
                <a:solidFill>
                  <a:srgbClr val="4398D0"/>
                </a:solidFill>
                <a:latin typeface="Franklin Gothic Book" panose="020B0503020102020204" pitchFamily="34" charset="0"/>
              </a:rPr>
              <a:t>REPLACE </a:t>
            </a:r>
            <a:r>
              <a:rPr lang="en-US" sz="2400">
                <a:solidFill>
                  <a:schemeClr val="tx1">
                    <a:lumMod val="50000"/>
                    <a:lumOff val="50000"/>
                  </a:schemeClr>
                </a:solidFill>
                <a:latin typeface="Franklin Gothic Book" panose="020B0503020102020204" pitchFamily="34" charset="0"/>
              </a:rPr>
              <a:t>with Affirmations or positivity</a:t>
            </a:r>
          </a:p>
          <a:p>
            <a:pPr marL="457200" indent="-457200">
              <a:spcBef>
                <a:spcPts val="200"/>
              </a:spcBef>
              <a:buFont typeface="+mj-lt"/>
              <a:buAutoNum type="arabicPeriod"/>
            </a:pPr>
            <a:r>
              <a:rPr lang="en-US" sz="2400" b="1">
                <a:solidFill>
                  <a:srgbClr val="4398D0"/>
                </a:solidFill>
                <a:latin typeface="Franklin Gothic Book" panose="020B0503020102020204" pitchFamily="34" charset="0"/>
              </a:rPr>
              <a:t>REFRAME </a:t>
            </a:r>
            <a:r>
              <a:rPr lang="en-US" sz="2400">
                <a:solidFill>
                  <a:schemeClr val="tx1">
                    <a:lumMod val="50000"/>
                    <a:lumOff val="50000"/>
                  </a:schemeClr>
                </a:solidFill>
                <a:latin typeface="Franklin Gothic Book" panose="020B0503020102020204" pitchFamily="34" charset="0"/>
              </a:rPr>
              <a:t>frustrations into wishes into solutions</a:t>
            </a:r>
          </a:p>
          <a:p>
            <a:pPr marL="457200" indent="-457200">
              <a:spcBef>
                <a:spcPts val="200"/>
              </a:spcBef>
              <a:buFont typeface="+mj-lt"/>
              <a:buAutoNum type="arabicPeriod"/>
            </a:pPr>
            <a:r>
              <a:rPr lang="en-US" sz="2400" b="1">
                <a:solidFill>
                  <a:srgbClr val="4398D0"/>
                </a:solidFill>
                <a:latin typeface="Franklin Gothic Book" panose="020B0503020102020204" pitchFamily="34" charset="0"/>
              </a:rPr>
              <a:t>REPAIR:</a:t>
            </a:r>
            <a:r>
              <a:rPr lang="en-US" sz="2400">
                <a:latin typeface="Franklin Gothic Book" panose="020B0503020102020204" pitchFamily="34" charset="0"/>
              </a:rPr>
              <a:t> </a:t>
            </a:r>
            <a:r>
              <a:rPr lang="en-US" sz="2400">
                <a:solidFill>
                  <a:schemeClr val="tx1">
                    <a:lumMod val="50000"/>
                    <a:lumOff val="50000"/>
                  </a:schemeClr>
                </a:solidFill>
                <a:latin typeface="Franklin Gothic Book" panose="020B0503020102020204" pitchFamily="34" charset="0"/>
              </a:rPr>
              <a:t>Use the Safe Conversations Repair Process when negativity occurs </a:t>
            </a:r>
          </a:p>
          <a:p>
            <a:endParaRPr lang="en-US" sz="2400" dirty="0">
              <a:latin typeface="Franklin Gothic Book" panose="020B0503020102020204" pitchFamily="34" charset="0"/>
            </a:endParaRPr>
          </a:p>
        </p:txBody>
      </p:sp>
      <p:sp>
        <p:nvSpPr>
          <p:cNvPr id="6" name="Slide Number Placeholder 26">
            <a:extLst>
              <a:ext uri="{FF2B5EF4-FFF2-40B4-BE49-F238E27FC236}">
                <a16:creationId xmlns:a16="http://schemas.microsoft.com/office/drawing/2014/main" id="{27DAFD20-C91F-F386-5831-DCA63E3C2382}"/>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53</a:t>
            </a:fld>
            <a:endParaRPr lang="en-US" dirty="0"/>
          </a:p>
        </p:txBody>
      </p:sp>
    </p:spTree>
    <p:extLst>
      <p:ext uri="{BB962C8B-B14F-4D97-AF65-F5344CB8AC3E}">
        <p14:creationId xmlns:p14="http://schemas.microsoft.com/office/powerpoint/2010/main" val="118973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2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2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2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1. AVOID </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All forms of shame, blame, &amp; criticism</a:t>
            </a:r>
          </a:p>
        </p:txBody>
      </p:sp>
      <p:pic>
        <p:nvPicPr>
          <p:cNvPr id="6" name="Picture 5" descr="A black rectangular object with white text&#10;&#10;Description automatically generated">
            <a:extLst>
              <a:ext uri="{FF2B5EF4-FFF2-40B4-BE49-F238E27FC236}">
                <a16:creationId xmlns:a16="http://schemas.microsoft.com/office/drawing/2014/main" id="{4BF7488F-F464-BA99-6528-CF0D96F313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1744" y="1612379"/>
            <a:ext cx="3354332" cy="3784875"/>
          </a:xfrm>
          <a:prstGeom prst="rect">
            <a:avLst/>
          </a:prstGeom>
        </p:spPr>
      </p:pic>
      <p:pic>
        <p:nvPicPr>
          <p:cNvPr id="7" name="Picture 6" descr="A black rectangular object with white text&#10;&#10;Description automatically generated">
            <a:extLst>
              <a:ext uri="{FF2B5EF4-FFF2-40B4-BE49-F238E27FC236}">
                <a16:creationId xmlns:a16="http://schemas.microsoft.com/office/drawing/2014/main" id="{BA8B6D11-E0F9-EE69-5C8B-FACDBE355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3303" y="1612380"/>
            <a:ext cx="3463493" cy="3784876"/>
          </a:xfrm>
          <a:prstGeom prst="rect">
            <a:avLst/>
          </a:prstGeom>
        </p:spPr>
      </p:pic>
      <p:pic>
        <p:nvPicPr>
          <p:cNvPr id="8" name="Picture 7" descr="A black rectangular object with white text&#10;&#10;Description automatically generated">
            <a:extLst>
              <a:ext uri="{FF2B5EF4-FFF2-40B4-BE49-F238E27FC236}">
                <a16:creationId xmlns:a16="http://schemas.microsoft.com/office/drawing/2014/main" id="{96DA4F59-DA68-4EB5-4039-D4BA95D1FC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5072" y="1612379"/>
            <a:ext cx="3354332" cy="3784875"/>
          </a:xfrm>
          <a:prstGeom prst="rect">
            <a:avLst/>
          </a:prstGeom>
        </p:spPr>
      </p:pic>
      <p:sp>
        <p:nvSpPr>
          <p:cNvPr id="2" name="TextBox 1">
            <a:extLst>
              <a:ext uri="{FF2B5EF4-FFF2-40B4-BE49-F238E27FC236}">
                <a16:creationId xmlns:a16="http://schemas.microsoft.com/office/drawing/2014/main" id="{5B07ACAC-AC65-3BAB-2EE5-93FDE786819D}"/>
              </a:ext>
            </a:extLst>
          </p:cNvPr>
          <p:cNvSpPr txBox="1"/>
          <p:nvPr/>
        </p:nvSpPr>
        <p:spPr>
          <a:xfrm>
            <a:off x="1165113" y="3917449"/>
            <a:ext cx="2889330" cy="461665"/>
          </a:xfrm>
          <a:prstGeom prst="rect">
            <a:avLst/>
          </a:prstGeom>
          <a:solidFill>
            <a:srgbClr val="4398D0"/>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dirty="0">
                <a:ln>
                  <a:noFill/>
                </a:ln>
                <a:solidFill>
                  <a:prstClr val="white"/>
                </a:solidFill>
                <a:effectLst/>
                <a:uLnTx/>
                <a:uFillTx/>
                <a:latin typeface="Avenir Next Demi Bold" panose="020B0503020202020204" pitchFamily="34" charset="0"/>
                <a:ea typeface="+mn-ea"/>
                <a:cs typeface="+mn-cs"/>
              </a:rPr>
              <a:t>SHAME</a:t>
            </a:r>
          </a:p>
        </p:txBody>
      </p:sp>
      <p:sp>
        <p:nvSpPr>
          <p:cNvPr id="10" name="TextBox 9">
            <a:extLst>
              <a:ext uri="{FF2B5EF4-FFF2-40B4-BE49-F238E27FC236}">
                <a16:creationId xmlns:a16="http://schemas.microsoft.com/office/drawing/2014/main" id="{C33844C4-7A2E-94AA-5326-B524FC12EC94}"/>
              </a:ext>
            </a:extLst>
          </p:cNvPr>
          <p:cNvSpPr txBox="1"/>
          <p:nvPr/>
        </p:nvSpPr>
        <p:spPr>
          <a:xfrm>
            <a:off x="4963319" y="3907037"/>
            <a:ext cx="2560320" cy="461665"/>
          </a:xfrm>
          <a:prstGeom prst="rect">
            <a:avLst/>
          </a:prstGeom>
          <a:solidFill>
            <a:srgbClr val="F7941D"/>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dirty="0">
                <a:ln>
                  <a:noFill/>
                </a:ln>
                <a:solidFill>
                  <a:prstClr val="white"/>
                </a:solidFill>
                <a:effectLst/>
                <a:uLnTx/>
                <a:uFillTx/>
                <a:latin typeface="Avenir Next Demi Bold" panose="020B0503020202020204" pitchFamily="34" charset="0"/>
                <a:ea typeface="+mn-ea"/>
                <a:cs typeface="+mn-cs"/>
              </a:rPr>
              <a:t>BLAME</a:t>
            </a:r>
            <a:endParaRPr kumimoji="0" lang="en-US" sz="2000" b="1" i="0" u="none" strike="noStrike" kern="1200" cap="none" spc="30" normalizeH="0" baseline="0" noProof="0" dirty="0">
              <a:ln>
                <a:noFill/>
              </a:ln>
              <a:solidFill>
                <a:prstClr val="white"/>
              </a:solidFill>
              <a:effectLst/>
              <a:uLnTx/>
              <a:uFillTx/>
              <a:latin typeface="Avenir Next Demi Bold" panose="020B0503020202020204" pitchFamily="34" charset="0"/>
              <a:ea typeface="+mn-ea"/>
              <a:cs typeface="+mn-cs"/>
            </a:endParaRPr>
          </a:p>
        </p:txBody>
      </p:sp>
      <p:sp>
        <p:nvSpPr>
          <p:cNvPr id="12" name="TextBox 11">
            <a:extLst>
              <a:ext uri="{FF2B5EF4-FFF2-40B4-BE49-F238E27FC236}">
                <a16:creationId xmlns:a16="http://schemas.microsoft.com/office/drawing/2014/main" id="{4E245ED3-96D8-AEF7-D89E-0A8BE5242A81}"/>
              </a:ext>
            </a:extLst>
          </p:cNvPr>
          <p:cNvSpPr txBox="1"/>
          <p:nvPr/>
        </p:nvSpPr>
        <p:spPr>
          <a:xfrm>
            <a:off x="8517505" y="3901415"/>
            <a:ext cx="2560320" cy="461665"/>
          </a:xfrm>
          <a:prstGeom prst="rect">
            <a:avLst/>
          </a:prstGeom>
          <a:solidFill>
            <a:srgbClr val="808285"/>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dirty="0">
                <a:ln>
                  <a:noFill/>
                </a:ln>
                <a:solidFill>
                  <a:prstClr val="white"/>
                </a:solidFill>
                <a:effectLst/>
                <a:uLnTx/>
                <a:uFillTx/>
                <a:latin typeface="Avenir Next Demi Bold" panose="020B0503020202020204" pitchFamily="34" charset="0"/>
                <a:ea typeface="+mn-ea"/>
                <a:cs typeface="+mn-cs"/>
              </a:rPr>
              <a:t>CRITICISM</a:t>
            </a:r>
          </a:p>
        </p:txBody>
      </p:sp>
      <p:sp>
        <p:nvSpPr>
          <p:cNvPr id="15" name="Rectangle 14">
            <a:extLst>
              <a:ext uri="{FF2B5EF4-FFF2-40B4-BE49-F238E27FC236}">
                <a16:creationId xmlns:a16="http://schemas.microsoft.com/office/drawing/2014/main" id="{AE29E3FD-07F2-F422-8DFF-6B5E44F10362}"/>
              </a:ext>
            </a:extLst>
          </p:cNvPr>
          <p:cNvSpPr/>
          <p:nvPr/>
        </p:nvSpPr>
        <p:spPr>
          <a:xfrm>
            <a:off x="4963319" y="4551506"/>
            <a:ext cx="2560320" cy="984885"/>
          </a:xfrm>
          <a:prstGeom prst="rect">
            <a:avLst/>
          </a:prstGeom>
        </p:spPr>
        <p:txBody>
          <a:bodyPr wrap="square">
            <a:spAutoFit/>
          </a:bodyPr>
          <a:lstStyle/>
          <a:p>
            <a:pPr marL="63500" marR="0" lvl="0" indent="0" algn="l" defTabSz="914400" rtl="0" eaLnBrk="1" fontAlgn="auto" latinLnBrk="0" hangingPunct="1">
              <a:lnSpc>
                <a:spcPct val="90000"/>
              </a:lnSpc>
              <a:spcBef>
                <a:spcPts val="1000"/>
              </a:spcBef>
              <a:spcAft>
                <a:spcPts val="0"/>
              </a:spcAft>
              <a:buClr>
                <a:srgbClr val="013D54"/>
              </a:buClr>
              <a:buSzPts val="2600"/>
              <a:buFontTx/>
              <a:buNone/>
              <a:tabLst/>
              <a:defRPr/>
            </a:pPr>
            <a:r>
              <a:rPr kumimoji="0" lang="en-US" sz="2000" b="0" i="1" u="none" strike="noStrike" kern="0" cap="none" spc="0" normalizeH="0" baseline="0" noProof="0" dirty="0">
                <a:ln>
                  <a:noFill/>
                </a:ln>
                <a:solidFill>
                  <a:prstClr val="black">
                    <a:lumMod val="50000"/>
                    <a:lumOff val="50000"/>
                  </a:prstClr>
                </a:solidFill>
                <a:effectLst/>
                <a:uLnTx/>
                <a:uFillTx/>
                <a:latin typeface="Franklin Gothic Book" panose="020B0503020102020204" pitchFamily="34" charset="0"/>
                <a:ea typeface="Helvetica Neue Light" panose="02000403000000020004" pitchFamily="2" charset="0"/>
                <a:cs typeface="Arial" panose="020B0604020202020204" pitchFamily="34" charset="0"/>
                <a:sym typeface="Helvetica Neue Light"/>
              </a:rPr>
              <a:t>“Thanks to you, we lost that client.”  </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1" u="none" strike="noStrike" kern="0" cap="none" spc="0" normalizeH="0" baseline="0" noProof="0" dirty="0">
              <a:ln>
                <a:noFill/>
              </a:ln>
              <a:solidFill>
                <a:prstClr val="black">
                  <a:lumMod val="50000"/>
                  <a:lumOff val="50000"/>
                </a:prstClr>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AF4FA1F7-8F14-7F15-D9D6-D38621166BB4}"/>
              </a:ext>
            </a:extLst>
          </p:cNvPr>
          <p:cNvSpPr/>
          <p:nvPr/>
        </p:nvSpPr>
        <p:spPr>
          <a:xfrm>
            <a:off x="8665976" y="4555046"/>
            <a:ext cx="2263379" cy="646331"/>
          </a:xfrm>
          <a:prstGeom prst="rect">
            <a:avLst/>
          </a:prstGeom>
        </p:spPr>
        <p:txBody>
          <a:bodyPr wrap="square">
            <a:spAutoFit/>
          </a:bodyPr>
          <a:lstStyle/>
          <a:p>
            <a:pPr marL="63500" marR="0" lvl="0" indent="0" algn="l" defTabSz="914400" rtl="0" eaLnBrk="1" fontAlgn="auto" latinLnBrk="0" hangingPunct="1">
              <a:lnSpc>
                <a:spcPct val="90000"/>
              </a:lnSpc>
              <a:spcBef>
                <a:spcPts val="1000"/>
              </a:spcBef>
              <a:spcAft>
                <a:spcPts val="0"/>
              </a:spcAft>
              <a:buClr>
                <a:srgbClr val="013D54"/>
              </a:buClr>
              <a:buSzPts val="2600"/>
              <a:buFontTx/>
              <a:buNone/>
              <a:tabLst/>
              <a:defRPr/>
            </a:pPr>
            <a:r>
              <a:rPr kumimoji="0" lang="en-US" sz="2000" b="0" i="1" u="none" strike="noStrike" kern="0" cap="none" spc="0" normalizeH="0" baseline="0" noProof="0" dirty="0">
                <a:ln>
                  <a:noFill/>
                </a:ln>
                <a:solidFill>
                  <a:prstClr val="black">
                    <a:lumMod val="50000"/>
                    <a:lumOff val="50000"/>
                  </a:prstClr>
                </a:solidFill>
                <a:effectLst/>
                <a:uLnTx/>
                <a:uFillTx/>
                <a:latin typeface="Franklin Gothic Book" panose="020B0503020102020204" pitchFamily="34" charset="0"/>
                <a:ea typeface="Helvetica Neue Light" panose="02000403000000020004" pitchFamily="2" charset="0"/>
                <a:cs typeface="Arial" panose="020B0604020202020204" pitchFamily="34" charset="0"/>
                <a:sym typeface="Helvetica Neue Light"/>
              </a:rPr>
              <a:t>“You’re a terrible communicator…”</a:t>
            </a:r>
          </a:p>
        </p:txBody>
      </p:sp>
      <p:sp>
        <p:nvSpPr>
          <p:cNvPr id="3" name="Rectangle 2">
            <a:extLst>
              <a:ext uri="{FF2B5EF4-FFF2-40B4-BE49-F238E27FC236}">
                <a16:creationId xmlns:a16="http://schemas.microsoft.com/office/drawing/2014/main" id="{7243293F-F272-D422-12F7-2D333A56AE22}"/>
              </a:ext>
            </a:extLst>
          </p:cNvPr>
          <p:cNvSpPr/>
          <p:nvPr/>
        </p:nvSpPr>
        <p:spPr>
          <a:xfrm>
            <a:off x="1949439" y="5555357"/>
            <a:ext cx="8191522" cy="492443"/>
          </a:xfrm>
          <a:prstGeom prst="rect">
            <a:avLst/>
          </a:prstGeom>
        </p:spPr>
        <p:txBody>
          <a:bodyPr wrap="square">
            <a:spAutoFit/>
          </a:bodyPr>
          <a:lstStyle/>
          <a:p>
            <a:pPr marL="635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4398D0"/>
                </a:solidFill>
                <a:effectLst/>
                <a:uLnTx/>
                <a:uFillTx/>
                <a:latin typeface="Franklin Gothic Book" panose="020B0503020102020204" pitchFamily="34" charset="0"/>
                <a:ea typeface="+mn-ea"/>
                <a:cs typeface="Arial"/>
                <a:sym typeface="Arial"/>
              </a:rPr>
              <a:t>Not just WHAT you say; also HOW you say it.</a:t>
            </a:r>
            <a:endParaRPr kumimoji="0" lang="en-US" sz="2600" b="1" i="1" u="none" strike="noStrike" kern="0" cap="none" spc="0" normalizeH="0" baseline="0" noProof="0" dirty="0">
              <a:ln>
                <a:noFill/>
              </a:ln>
              <a:solidFill>
                <a:srgbClr val="4398D0"/>
              </a:solidFill>
              <a:effectLst/>
              <a:uLnTx/>
              <a:uFillTx/>
              <a:latin typeface="Franklin Gothic Book" panose="020B0503020102020204" pitchFamily="34" charset="0"/>
              <a:ea typeface="+mn-ea"/>
              <a:cs typeface="Arial"/>
              <a:sym typeface="Arial"/>
            </a:endParaRPr>
          </a:p>
        </p:txBody>
      </p:sp>
      <p:sp>
        <p:nvSpPr>
          <p:cNvPr id="23" name="Text Placeholder 6">
            <a:extLst>
              <a:ext uri="{FF2B5EF4-FFF2-40B4-BE49-F238E27FC236}">
                <a16:creationId xmlns:a16="http://schemas.microsoft.com/office/drawing/2014/main" id="{ABFF2AAE-F597-D395-CA8F-08BB942B11BA}"/>
              </a:ext>
            </a:extLst>
          </p:cNvPr>
          <p:cNvSpPr txBox="1">
            <a:spLocks/>
          </p:cNvSpPr>
          <p:nvPr/>
        </p:nvSpPr>
        <p:spPr>
          <a:xfrm>
            <a:off x="1093390" y="4425531"/>
            <a:ext cx="3223847" cy="112596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rgbClr val="013D54"/>
              </a:buClr>
              <a:buSzPts val="2600"/>
              <a:buFont typeface="Arial"/>
              <a:buChar char="•"/>
              <a:defRPr sz="2400" b="0" i="0" u="none" strike="noStrike" cap="none">
                <a:solidFill>
                  <a:srgbClr val="013D54"/>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defRPr>
            </a:lvl1pPr>
            <a:lvl2pPr marL="914400" marR="0" lvl="1" indent="-368300" algn="l" rtl="0">
              <a:lnSpc>
                <a:spcPct val="90000"/>
              </a:lnSpc>
              <a:spcBef>
                <a:spcPts val="500"/>
              </a:spcBef>
              <a:spcAft>
                <a:spcPts val="0"/>
              </a:spcAft>
              <a:buClr>
                <a:srgbClr val="013D54"/>
              </a:buClr>
              <a:buSzPts val="2200"/>
              <a:buFont typeface="Arial"/>
              <a:buChar char="•"/>
              <a:defRPr sz="2200" b="0" i="0" u="none" strike="noStrike" cap="none">
                <a:solidFill>
                  <a:srgbClr val="013D54"/>
                </a:solidFill>
                <a:latin typeface="Helvetica Neue Light"/>
                <a:ea typeface="Helvetica Neue Light"/>
                <a:cs typeface="Helvetica Neue Light"/>
                <a:sym typeface="Helvetica Neue Light"/>
              </a:defRPr>
            </a:lvl2pPr>
            <a:lvl3pPr marL="1371600" marR="0" lvl="2"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3pPr>
            <a:lvl4pPr marL="1828800" marR="0" lvl="3"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4pPr>
            <a:lvl5pPr marL="2286000" marR="0" lvl="4" indent="-342900" algn="l" rtl="0">
              <a:lnSpc>
                <a:spcPct val="90000"/>
              </a:lnSpc>
              <a:spcBef>
                <a:spcPts val="500"/>
              </a:spcBef>
              <a:spcAft>
                <a:spcPts val="0"/>
              </a:spcAft>
              <a:buClr>
                <a:srgbClr val="013D54"/>
              </a:buClr>
              <a:buSzPts val="1800"/>
              <a:buFont typeface="Arial"/>
              <a:buChar char="•"/>
              <a:defRPr sz="1800" b="0" i="0" u="none" strike="noStrike" cap="none">
                <a:solidFill>
                  <a:srgbClr val="013D54"/>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 marR="0" lvl="0" indent="0" algn="l" defTabSz="914400" rtl="0" eaLnBrk="1" fontAlgn="auto" latinLnBrk="0" hangingPunct="1">
              <a:lnSpc>
                <a:spcPct val="90000"/>
              </a:lnSpc>
              <a:spcBef>
                <a:spcPts val="1000"/>
              </a:spcBef>
              <a:spcAft>
                <a:spcPts val="0"/>
              </a:spcAft>
              <a:buClr>
                <a:srgbClr val="013D54"/>
              </a:buClr>
              <a:buSzPts val="2600"/>
              <a:buFont typeface="Arial"/>
              <a:buNone/>
              <a:tabLst/>
              <a:defRPr/>
            </a:pPr>
            <a:r>
              <a:rPr kumimoji="0" lang="en-US" sz="2000" b="0" i="1" u="none" strike="noStrike" kern="0" cap="none" spc="0" normalizeH="0" baseline="0" noProof="0" dirty="0">
                <a:ln>
                  <a:noFill/>
                </a:ln>
                <a:solidFill>
                  <a:prstClr val="black">
                    <a:lumMod val="50000"/>
                    <a:lumOff val="50000"/>
                  </a:prstClr>
                </a:solidFill>
                <a:effectLst/>
                <a:uLnTx/>
                <a:uFillTx/>
                <a:latin typeface="Franklin Gothic Book" panose="020B0503020102020204" pitchFamily="34" charset="0"/>
                <a:cs typeface="Arial" panose="020B0604020202020204" pitchFamily="34" charset="0"/>
                <a:sym typeface="Helvetica Neue Light"/>
              </a:rPr>
              <a:t>Wow! I didn’t know your writing skills were so bad.”</a:t>
            </a:r>
          </a:p>
        </p:txBody>
      </p:sp>
      <p:pic>
        <p:nvPicPr>
          <p:cNvPr id="4" name="Picture 3" descr="Two people looking at a book&#10;&#10;Description automatically generated with low confidence">
            <a:extLst>
              <a:ext uri="{FF2B5EF4-FFF2-40B4-BE49-F238E27FC236}">
                <a16:creationId xmlns:a16="http://schemas.microsoft.com/office/drawing/2014/main" id="{D60BFB22-B3BD-46B2-0994-200034EC69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8958" y="1883307"/>
            <a:ext cx="2681640" cy="1739949"/>
          </a:xfrm>
          <a:prstGeom prst="roundRect">
            <a:avLst>
              <a:gd name="adj" fmla="val 6463"/>
            </a:avLst>
          </a:prstGeom>
        </p:spPr>
      </p:pic>
      <p:pic>
        <p:nvPicPr>
          <p:cNvPr id="11" name="Picture 10" descr="A picture containing person, indoor, wall, person&#10;&#10;Description automatically generated">
            <a:extLst>
              <a:ext uri="{FF2B5EF4-FFF2-40B4-BE49-F238E27FC236}">
                <a16:creationId xmlns:a16="http://schemas.microsoft.com/office/drawing/2014/main" id="{49DF9DBC-88BA-9926-8C0A-055CB920235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88881" y="1891321"/>
            <a:ext cx="2738769" cy="1684843"/>
          </a:xfrm>
          <a:prstGeom prst="roundRect">
            <a:avLst>
              <a:gd name="adj" fmla="val 6821"/>
            </a:avLst>
          </a:prstGeom>
        </p:spPr>
      </p:pic>
      <p:pic>
        <p:nvPicPr>
          <p:cNvPr id="13" name="Picture 12" descr="A picture containing person, indoor, standing&#10;&#10;Description automatically generated">
            <a:extLst>
              <a:ext uri="{FF2B5EF4-FFF2-40B4-BE49-F238E27FC236}">
                <a16:creationId xmlns:a16="http://schemas.microsoft.com/office/drawing/2014/main" id="{561E59D0-ABC1-F443-6852-561F7E6B434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74095" y="1863769"/>
            <a:ext cx="2738769" cy="1739949"/>
          </a:xfrm>
          <a:prstGeom prst="roundRect">
            <a:avLst>
              <a:gd name="adj" fmla="val 7646"/>
            </a:avLst>
          </a:prstGeom>
        </p:spPr>
      </p:pic>
      <p:sp>
        <p:nvSpPr>
          <p:cNvPr id="19" name="Slide Number Placeholder 26">
            <a:extLst>
              <a:ext uri="{FF2B5EF4-FFF2-40B4-BE49-F238E27FC236}">
                <a16:creationId xmlns:a16="http://schemas.microsoft.com/office/drawing/2014/main" id="{C4608343-A823-C73E-5905-DB567F4F1051}"/>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54</a:t>
            </a:fld>
            <a:endParaRPr lang="en-US" dirty="0"/>
          </a:p>
        </p:txBody>
      </p:sp>
    </p:spTree>
    <p:extLst>
      <p:ext uri="{BB962C8B-B14F-4D97-AF65-F5344CB8AC3E}">
        <p14:creationId xmlns:p14="http://schemas.microsoft.com/office/powerpoint/2010/main" val="347940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5" grpId="0"/>
      <p:bldP spid="16" grpId="0"/>
      <p:bldP spid="3"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2. REPLACE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Affirmations &amp; the Space-Between</a:t>
            </a:r>
          </a:p>
          <a:p>
            <a:endParaRPr lang="en-US" dirty="0"/>
          </a:p>
        </p:txBody>
      </p:sp>
      <p:sp>
        <p:nvSpPr>
          <p:cNvPr id="20" name="Text Placeholder 19">
            <a:extLst>
              <a:ext uri="{FF2B5EF4-FFF2-40B4-BE49-F238E27FC236}">
                <a16:creationId xmlns:a16="http://schemas.microsoft.com/office/drawing/2014/main" id="{A3F52BCD-3041-A937-B8C7-73110F16F1F2}"/>
              </a:ext>
            </a:extLst>
          </p:cNvPr>
          <p:cNvSpPr txBox="1">
            <a:spLocks/>
          </p:cNvSpPr>
          <p:nvPr/>
        </p:nvSpPr>
        <p:spPr>
          <a:xfrm>
            <a:off x="825500" y="1771650"/>
            <a:ext cx="6289675" cy="45851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lumMod val="50000"/>
                    <a:lumOff val="50000"/>
                  </a:schemeClr>
                </a:solidFill>
                <a:latin typeface="Franklin Gothic Book" panose="020B0503020102020204" pitchFamily="34" charset="0"/>
              </a:rPr>
              <a:t>Negativity can be a habit</a:t>
            </a:r>
          </a:p>
          <a:p>
            <a:r>
              <a:rPr lang="en-US" sz="2400" dirty="0">
                <a:solidFill>
                  <a:schemeClr val="tx1">
                    <a:lumMod val="50000"/>
                    <a:lumOff val="50000"/>
                  </a:schemeClr>
                </a:solidFill>
                <a:latin typeface="Franklin Gothic Book" panose="020B0503020102020204" pitchFamily="34" charset="0"/>
              </a:rPr>
              <a:t>Healthy Relationships Require Safety</a:t>
            </a:r>
          </a:p>
          <a:p>
            <a:r>
              <a:rPr lang="en-US" sz="2400" dirty="0">
                <a:solidFill>
                  <a:schemeClr val="tx1">
                    <a:lumMod val="50000"/>
                    <a:lumOff val="50000"/>
                  </a:schemeClr>
                </a:solidFill>
                <a:latin typeface="Franklin Gothic Book" panose="020B0503020102020204" pitchFamily="34" charset="0"/>
              </a:rPr>
              <a:t>Affirmations: 1 of 4 Safe Conversations </a:t>
            </a:r>
            <a:br>
              <a:rPr lang="en-US" sz="2400" dirty="0">
                <a:solidFill>
                  <a:schemeClr val="tx1">
                    <a:lumMod val="50000"/>
                    <a:lumOff val="50000"/>
                  </a:schemeClr>
                </a:solidFill>
                <a:latin typeface="Franklin Gothic Book" panose="020B0503020102020204" pitchFamily="34" charset="0"/>
              </a:rPr>
            </a:br>
            <a:r>
              <a:rPr lang="en-US" sz="2400" dirty="0">
                <a:solidFill>
                  <a:schemeClr val="tx1">
                    <a:lumMod val="50000"/>
                    <a:lumOff val="50000"/>
                  </a:schemeClr>
                </a:solidFill>
                <a:latin typeface="Franklin Gothic Book" panose="020B0503020102020204" pitchFamily="34" charset="0"/>
              </a:rPr>
              <a:t>tools used to care for Space-Between</a:t>
            </a:r>
          </a:p>
          <a:p>
            <a:pPr marL="365760" lvl="1">
              <a:spcBef>
                <a:spcPts val="600"/>
              </a:spcBef>
            </a:pPr>
            <a:r>
              <a:rPr lang="en-US" sz="2200" dirty="0">
                <a:solidFill>
                  <a:schemeClr val="tx1">
                    <a:lumMod val="50000"/>
                    <a:lumOff val="50000"/>
                  </a:schemeClr>
                </a:solidFill>
                <a:latin typeface="Franklin Gothic Book" panose="020B0503020102020204" pitchFamily="34" charset="0"/>
              </a:rPr>
              <a:t>Antidote to Negativity </a:t>
            </a:r>
          </a:p>
          <a:p>
            <a:pPr marL="365760" lvl="1">
              <a:spcBef>
                <a:spcPts val="600"/>
              </a:spcBef>
            </a:pPr>
            <a:r>
              <a:rPr lang="en-US" sz="2200" dirty="0">
                <a:solidFill>
                  <a:schemeClr val="tx1">
                    <a:lumMod val="50000"/>
                    <a:lumOff val="50000"/>
                  </a:schemeClr>
                </a:solidFill>
                <a:latin typeface="Franklin Gothic Book" panose="020B0503020102020204" pitchFamily="34" charset="0"/>
              </a:rPr>
              <a:t>Focus on good; fills Space-Between with positive, safe energy </a:t>
            </a:r>
          </a:p>
          <a:p>
            <a:pPr marL="365760" lvl="1">
              <a:spcBef>
                <a:spcPts val="600"/>
              </a:spcBef>
            </a:pPr>
            <a:r>
              <a:rPr lang="en-US" sz="2200" dirty="0">
                <a:solidFill>
                  <a:schemeClr val="tx1">
                    <a:lumMod val="50000"/>
                    <a:lumOff val="50000"/>
                  </a:schemeClr>
                </a:solidFill>
                <a:latin typeface="Franklin Gothic Book" panose="020B0503020102020204" pitchFamily="34" charset="0"/>
              </a:rPr>
              <a:t>With safety in Space-Between, connection is possible </a:t>
            </a:r>
          </a:p>
          <a:p>
            <a:endParaRPr lang="en-US" sz="2400" dirty="0">
              <a:latin typeface="Franklin Gothic Book" panose="020B0503020102020204" pitchFamily="34" charset="0"/>
            </a:endParaRPr>
          </a:p>
        </p:txBody>
      </p:sp>
      <p:sp>
        <p:nvSpPr>
          <p:cNvPr id="2" name="Slide Number Placeholder 26">
            <a:extLst>
              <a:ext uri="{FF2B5EF4-FFF2-40B4-BE49-F238E27FC236}">
                <a16:creationId xmlns:a16="http://schemas.microsoft.com/office/drawing/2014/main" id="{9D685350-78A5-FE45-77E0-8C933A8E3147}"/>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55</a:t>
            </a:fld>
            <a:endParaRPr lang="en-US" dirty="0"/>
          </a:p>
        </p:txBody>
      </p:sp>
      <p:pic>
        <p:nvPicPr>
          <p:cNvPr id="26" name="Picture 25">
            <a:extLst>
              <a:ext uri="{FF2B5EF4-FFF2-40B4-BE49-F238E27FC236}">
                <a16:creationId xmlns:a16="http://schemas.microsoft.com/office/drawing/2014/main" id="{7B802368-9AAA-1137-ACC2-3F9DF36289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5905" y="2007277"/>
            <a:ext cx="4540308" cy="2535370"/>
          </a:xfrm>
          <a:prstGeom prst="rect">
            <a:avLst/>
          </a:prstGeom>
        </p:spPr>
      </p:pic>
    </p:spTree>
    <p:extLst>
      <p:ext uri="{BB962C8B-B14F-4D97-AF65-F5344CB8AC3E}">
        <p14:creationId xmlns:p14="http://schemas.microsoft.com/office/powerpoint/2010/main" val="31878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2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2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200"/>
                                        <p:tgtEl>
                                          <p:spTgt spid="20">
                                            <p:txEl>
                                              <p:pRg st="2" end="2"/>
                                            </p:txEl>
                                          </p:spTgt>
                                        </p:tgtEl>
                                      </p:cBhvr>
                                    </p:animEffect>
                                  </p:childTnLst>
                                </p:cTn>
                              </p:par>
                            </p:childTnLst>
                          </p:cTn>
                        </p:par>
                        <p:par>
                          <p:cTn id="18" fill="hold">
                            <p:stCondLst>
                              <p:cond delay="200"/>
                            </p:stCondLst>
                            <p:childTnLst>
                              <p:par>
                                <p:cTn id="19" presetID="10"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00"/>
                                        <p:tgtEl>
                                          <p:spTgt spid="26"/>
                                        </p:tgtEl>
                                      </p:cBhvr>
                                    </p:animEffect>
                                  </p:childTnLst>
                                </p:cTn>
                              </p:par>
                            </p:childTnLst>
                          </p:cTn>
                        </p:par>
                        <p:par>
                          <p:cTn id="22" fill="hold">
                            <p:stCondLst>
                              <p:cond delay="400"/>
                            </p:stCondLst>
                            <p:childTnLst>
                              <p:par>
                                <p:cTn id="23" presetID="10" presetClass="entr" presetSubtype="0" fill="hold" nodeType="after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Effect transition="in" filter="fade">
                                      <p:cBhvr>
                                        <p:cTn id="25" dur="200"/>
                                        <p:tgtEl>
                                          <p:spTgt spid="2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xEl>
                                              <p:pRg st="4" end="4"/>
                                            </p:txEl>
                                          </p:spTgt>
                                        </p:tgtEl>
                                        <p:attrNameLst>
                                          <p:attrName>style.visibility</p:attrName>
                                        </p:attrNameLst>
                                      </p:cBhvr>
                                      <p:to>
                                        <p:strVal val="visible"/>
                                      </p:to>
                                    </p:set>
                                    <p:animEffect transition="in" filter="fade">
                                      <p:cBhvr>
                                        <p:cTn id="30" dur="200"/>
                                        <p:tgtEl>
                                          <p:spTgt spid="20">
                                            <p:txEl>
                                              <p:pRg st="4" end="4"/>
                                            </p:txEl>
                                          </p:spTgt>
                                        </p:tgtEl>
                                      </p:cBhvr>
                                    </p:animEffect>
                                  </p:childTnLst>
                                </p:cTn>
                              </p:par>
                            </p:childTnLst>
                          </p:cTn>
                        </p:par>
                        <p:par>
                          <p:cTn id="31" fill="hold">
                            <p:stCondLst>
                              <p:cond delay="200"/>
                            </p:stCondLst>
                            <p:childTnLst>
                              <p:par>
                                <p:cTn id="32" presetID="10" presetClass="entr" presetSubtype="0" fill="hold" nodeType="afterEffect">
                                  <p:stCondLst>
                                    <p:cond delay="0"/>
                                  </p:stCondLst>
                                  <p:childTnLst>
                                    <p:set>
                                      <p:cBhvr>
                                        <p:cTn id="33" dur="1" fill="hold">
                                          <p:stCondLst>
                                            <p:cond delay="0"/>
                                          </p:stCondLst>
                                        </p:cTn>
                                        <p:tgtEl>
                                          <p:spTgt spid="20">
                                            <p:txEl>
                                              <p:pRg st="5" end="5"/>
                                            </p:txEl>
                                          </p:spTgt>
                                        </p:tgtEl>
                                        <p:attrNameLst>
                                          <p:attrName>style.visibility</p:attrName>
                                        </p:attrNameLst>
                                      </p:cBhvr>
                                      <p:to>
                                        <p:strVal val="visible"/>
                                      </p:to>
                                    </p:set>
                                    <p:animEffect transition="in" filter="fade">
                                      <p:cBhvr>
                                        <p:cTn id="34" dur="2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3. REFRAME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Frustrations / Challenges / Concerns</a:t>
            </a:r>
          </a:p>
          <a:p>
            <a:endParaRPr lang="en-US" dirty="0"/>
          </a:p>
        </p:txBody>
      </p:sp>
      <p:sp>
        <p:nvSpPr>
          <p:cNvPr id="2" name="Text Placeholder 2">
            <a:extLst>
              <a:ext uri="{FF2B5EF4-FFF2-40B4-BE49-F238E27FC236}">
                <a16:creationId xmlns:a16="http://schemas.microsoft.com/office/drawing/2014/main" id="{F790CB9A-EBA3-41DB-6D42-A8021CD89EC0}"/>
              </a:ext>
            </a:extLst>
          </p:cNvPr>
          <p:cNvSpPr txBox="1">
            <a:spLocks/>
          </p:cNvSpPr>
          <p:nvPr/>
        </p:nvSpPr>
        <p:spPr>
          <a:xfrm>
            <a:off x="314882" y="2870070"/>
            <a:ext cx="7817439" cy="2979175"/>
          </a:xfrm>
          <a:prstGeom prst="rect">
            <a:avLst/>
          </a:prstGeom>
        </p:spPr>
        <p:txBody>
          <a:bodyPr vert="horz" lIns="91440" tIns="45720" rIns="91440" bIns="45720" rtlCol="0">
            <a:normAutofit lnSpcReduction="10000"/>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34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Use “I” language </a:t>
            </a:r>
            <a:r>
              <a:rPr kumimoji="0" lang="en-US" sz="2400" b="0" i="1"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(“I experience, I feel”</a:t>
            </a: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a:t>
            </a:r>
          </a:p>
          <a:p>
            <a:pPr marL="1143000" marR="0" lvl="2" indent="-228600" algn="l" defTabSz="914400" rtl="0" eaLnBrk="1" fontAlgn="auto" latinLnBrk="0" hangingPunct="1">
              <a:lnSpc>
                <a:spcPct val="90000"/>
              </a:lnSpc>
              <a:spcBef>
                <a:spcPts val="3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Avoid “</a:t>
            </a:r>
            <a:r>
              <a:rPr kumimoji="0" lang="en-US" sz="2400" b="0" i="1"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You</a:t>
            </a: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 language (“</a:t>
            </a:r>
            <a:r>
              <a:rPr kumimoji="0" lang="en-US" sz="2400" b="0" i="1"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You did, You never</a:t>
            </a: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a:t>
            </a:r>
          </a:p>
          <a:p>
            <a:pPr marL="685800" marR="0" lvl="1" indent="-228600" algn="l" defTabSz="914400" rtl="0" eaLnBrk="1" fontAlgn="auto" latinLnBrk="0" hangingPunct="1">
              <a:lnSpc>
                <a:spcPct val="100000"/>
              </a:lnSpc>
              <a:spcBef>
                <a:spcPts val="22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Describe your experience/feelings</a:t>
            </a:r>
          </a:p>
          <a:p>
            <a:pPr marL="1143000" marR="0" lvl="2" indent="-228600" algn="l" defTabSz="914400" rtl="0" eaLnBrk="1" fontAlgn="auto" latinLnBrk="0" hangingPunct="1">
              <a:lnSpc>
                <a:spcPct val="90000"/>
              </a:lnSpc>
              <a:spcBef>
                <a:spcPts val="3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Not what they did wrong/what you dislike</a:t>
            </a:r>
          </a:p>
          <a:p>
            <a:pPr marL="685800" marR="0" lvl="1" indent="-228600" algn="l" defTabSz="914400" rtl="0" eaLnBrk="1" fontAlgn="auto" latinLnBrk="0" hangingPunct="1">
              <a:lnSpc>
                <a:spcPct val="100000"/>
              </a:lnSpc>
              <a:spcBef>
                <a:spcPts val="22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Avoid Put-Downs</a:t>
            </a:r>
          </a:p>
          <a:p>
            <a:pPr marL="685800" marR="0" lvl="1" indent="-228600" algn="l" defTabSz="914400" rtl="0" eaLnBrk="1" fontAlgn="auto" latinLnBrk="0" hangingPunct="1">
              <a:lnSpc>
                <a:spcPct val="100000"/>
              </a:lnSpc>
              <a:spcBef>
                <a:spcPts val="16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Arial" panose="020B0604020202020204" pitchFamily="34" charset="0"/>
              </a:rPr>
              <a:t>Practice Curiosity </a:t>
            </a:r>
          </a:p>
          <a:p>
            <a:pPr marL="1028700" marR="0" lvl="2" indent="0" algn="l" defTabSz="914400" rtl="0" eaLnBrk="1" fontAlgn="auto" latinLnBrk="0" hangingPunct="1">
              <a:lnSpc>
                <a:spcPct val="90000"/>
              </a:lnSpc>
              <a:spcBef>
                <a:spcPts val="300"/>
              </a:spcBef>
              <a:spcAft>
                <a:spcPts val="0"/>
              </a:spcAft>
              <a:buClr>
                <a:srgbClr val="666666"/>
              </a:buClr>
              <a:buSzPct val="100000"/>
              <a:buFont typeface="Arial" panose="020B0604020202020204" pitchFamily="34" charset="0"/>
              <a:buNone/>
              <a:tabLst/>
              <a:defRPr/>
            </a:pPr>
            <a:endParaRPr kumimoji="0" lang="en-US" sz="2000" b="0" i="0" u="none" strike="noStrike" kern="1200" cap="none" spc="3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89E38D3-997A-0D71-CDCB-66643CE8F9E6}"/>
              </a:ext>
            </a:extLst>
          </p:cNvPr>
          <p:cNvSpPr txBox="1"/>
          <p:nvPr/>
        </p:nvSpPr>
        <p:spPr>
          <a:xfrm>
            <a:off x="314882" y="1825512"/>
            <a:ext cx="6694125" cy="830997"/>
          </a:xfrm>
          <a:prstGeom prst="rect">
            <a:avLst/>
          </a:prstGeom>
          <a:noFill/>
          <a:ln>
            <a:noFill/>
          </a:ln>
        </p:spPr>
        <p:txBody>
          <a:bodyPr wrap="square" rtlCol="0" anchor="ctr">
            <a:spAutoFit/>
          </a:bodyPr>
          <a:lstStyle/>
          <a:p>
            <a:pPr marL="6858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Reframe frustrations into wishes or requests that point towards possible solutions</a:t>
            </a:r>
          </a:p>
        </p:txBody>
      </p:sp>
      <p:pic>
        <p:nvPicPr>
          <p:cNvPr id="6" name="Picture 5" descr="A picture containing person, clothing, outdoor, suit&#10;&#10;Description automatically generated">
            <a:extLst>
              <a:ext uri="{FF2B5EF4-FFF2-40B4-BE49-F238E27FC236}">
                <a16:creationId xmlns:a16="http://schemas.microsoft.com/office/drawing/2014/main" id="{5A788794-7871-EB26-8DC1-018BCE1EE9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62" r="-10189"/>
          <a:stretch/>
        </p:blipFill>
        <p:spPr>
          <a:xfrm>
            <a:off x="11303000" y="-194162"/>
            <a:ext cx="1376680" cy="655320"/>
          </a:xfrm>
          <a:prstGeom prst="ellipse">
            <a:avLst/>
          </a:prstGeom>
        </p:spPr>
      </p:pic>
      <p:pic>
        <p:nvPicPr>
          <p:cNvPr id="4" name="Picture 3" descr="A picture containing person, clothing, outdoor, suit&#10;&#10;Description automatically generated">
            <a:extLst>
              <a:ext uri="{FF2B5EF4-FFF2-40B4-BE49-F238E27FC236}">
                <a16:creationId xmlns:a16="http://schemas.microsoft.com/office/drawing/2014/main" id="{417E6D6F-3A0A-A85B-4A0E-C8092D552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8201" b="-757"/>
          <a:stretch/>
        </p:blipFill>
        <p:spPr>
          <a:xfrm>
            <a:off x="8630675" y="-387238"/>
            <a:ext cx="3819724" cy="3819724"/>
          </a:xfrm>
          <a:prstGeom prst="ellipse">
            <a:avLst/>
          </a:prstGeom>
        </p:spPr>
      </p:pic>
      <p:sp>
        <p:nvSpPr>
          <p:cNvPr id="7" name="Slide Number Placeholder 26">
            <a:extLst>
              <a:ext uri="{FF2B5EF4-FFF2-40B4-BE49-F238E27FC236}">
                <a16:creationId xmlns:a16="http://schemas.microsoft.com/office/drawing/2014/main" id="{AC337386-4860-1DE4-7526-6790F358A04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56</a:t>
            </a:fld>
            <a:endParaRPr lang="en-US" dirty="0"/>
          </a:p>
        </p:txBody>
      </p:sp>
    </p:spTree>
    <p:extLst>
      <p:ext uri="{BB962C8B-B14F-4D97-AF65-F5344CB8AC3E}">
        <p14:creationId xmlns:p14="http://schemas.microsoft.com/office/powerpoint/2010/main" val="14367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
                                        <p:tgtEl>
                                          <p:spTgt spid="2">
                                            <p:txEl>
                                              <p:pRg st="0" end="0"/>
                                            </p:txEl>
                                          </p:spTgt>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2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
                                        <p:tgtEl>
                                          <p:spTgt spid="2">
                                            <p:txEl>
                                              <p:pRg st="2" end="2"/>
                                            </p:txEl>
                                          </p:spTgt>
                                        </p:tgtEl>
                                      </p:cBhvr>
                                    </p:animEffect>
                                  </p:childTnLst>
                                </p:cTn>
                              </p:par>
                            </p:childTnLst>
                          </p:cTn>
                        </p:par>
                        <p:par>
                          <p:cTn id="22" fill="hold">
                            <p:stCondLst>
                              <p:cond delay="200"/>
                            </p:stCondLst>
                            <p:childTnLst>
                              <p:par>
                                <p:cTn id="23" presetID="10"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2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2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2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4. REPAIR</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Safe Conversations Repair Process</a:t>
            </a:r>
          </a:p>
          <a:p>
            <a:endParaRPr lang="en-US" dirty="0"/>
          </a:p>
        </p:txBody>
      </p:sp>
      <p:sp>
        <p:nvSpPr>
          <p:cNvPr id="19" name="TextBox 18">
            <a:extLst>
              <a:ext uri="{FF2B5EF4-FFF2-40B4-BE49-F238E27FC236}">
                <a16:creationId xmlns:a16="http://schemas.microsoft.com/office/drawing/2014/main" id="{4A2C06EF-93BA-564F-8820-ACB3873D7A35}"/>
              </a:ext>
            </a:extLst>
          </p:cNvPr>
          <p:cNvSpPr txBox="1"/>
          <p:nvPr/>
        </p:nvSpPr>
        <p:spPr>
          <a:xfrm>
            <a:off x="819129" y="2918121"/>
            <a:ext cx="5695971" cy="2019527"/>
          </a:xfrm>
          <a:prstGeom prst="rect">
            <a:avLst/>
          </a:prstGeom>
        </p:spPr>
        <p:txBody>
          <a:bodyPr vert="horz" lIns="91440" tIns="45720" rIns="91440" bIns="45720" rtlCol="0">
            <a:normAutofit/>
          </a:bodyPr>
          <a:lstStyle>
            <a:defPPr>
              <a:defRPr lang="en-US"/>
            </a:defPPr>
            <a:lvl1pPr marL="457200" indent="-457200">
              <a:lnSpc>
                <a:spcPct val="90000"/>
              </a:lnSpc>
              <a:spcBef>
                <a:spcPts val="2200"/>
              </a:spcBef>
              <a:buFont typeface="+mj-lt"/>
              <a:buAutoNum type="arabicPeriod"/>
              <a:tabLst/>
              <a:defRPr sz="2400" spc="30">
                <a:solidFill>
                  <a:srgbClr val="666666"/>
                </a:solidFill>
                <a:latin typeface="Franklin Gothic Book" panose="020B0503020102020204" pitchFamily="34" charset="0"/>
              </a:defRPr>
            </a:lvl1pPr>
            <a:lvl2pPr marL="685800" lvl="1" indent="-228600">
              <a:lnSpc>
                <a:spcPct val="90000"/>
              </a:lnSpc>
              <a:spcBef>
                <a:spcPts val="300"/>
              </a:spcBef>
              <a:buClr>
                <a:srgbClr val="666666"/>
              </a:buClr>
              <a:buSzPct val="100000"/>
              <a:buFont typeface="Arial" panose="020B0604020202020204" pitchFamily="34" charset="0"/>
              <a:buChar char="•"/>
              <a:defRPr sz="2000" b="0" i="0" spc="30" baseline="0">
                <a:solidFill>
                  <a:srgbClr val="666666"/>
                </a:solidFill>
                <a:latin typeface="Franklin Gothic Book" panose="020B0503020102020204" pitchFamily="34" charset="0"/>
              </a:defRPr>
            </a:lvl2pPr>
            <a:lvl3pPr marL="1143000" indent="-228600">
              <a:lnSpc>
                <a:spcPct val="90000"/>
              </a:lnSpc>
              <a:spcBef>
                <a:spcPts val="500"/>
              </a:spcBef>
              <a:buClr>
                <a:srgbClr val="666666"/>
              </a:buClr>
              <a:buSzPct val="100000"/>
              <a:buFont typeface="Arial" panose="020B0604020202020204" pitchFamily="34" charset="0"/>
              <a:buChar char="•"/>
              <a:defRPr b="0" i="0" spc="30" baseline="0">
                <a:solidFill>
                  <a:srgbClr val="666666"/>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685800" marR="0" lvl="1" indent="-228600" algn="l" defTabSz="914400" rtl="0" eaLnBrk="1" fontAlgn="auto" latinLnBrk="0" hangingPunct="1">
              <a:lnSpc>
                <a:spcPct val="90000"/>
              </a:lnSpc>
              <a:spcBef>
                <a:spcPts val="300"/>
              </a:spcBef>
              <a:spcAft>
                <a:spcPts val="0"/>
              </a:spcAft>
              <a:buClr>
                <a:srgbClr val="666666"/>
              </a:buClr>
              <a:buSzPct val="100000"/>
              <a:buFont typeface="Arial" panose="020B0604020202020204" pitchFamily="34" charset="0"/>
              <a:buChar char="•"/>
              <a:tabLst/>
              <a:defRPr/>
            </a:pPr>
            <a:endPar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sym typeface="Helvetica Neue Light"/>
            </a:endParaRPr>
          </a:p>
        </p:txBody>
      </p:sp>
      <p:sp>
        <p:nvSpPr>
          <p:cNvPr id="2" name="Content Placeholder 2">
            <a:extLst>
              <a:ext uri="{FF2B5EF4-FFF2-40B4-BE49-F238E27FC236}">
                <a16:creationId xmlns:a16="http://schemas.microsoft.com/office/drawing/2014/main" id="{67D2FDDA-C394-21DD-6E6C-2F1A4E760BFB}"/>
              </a:ext>
            </a:extLst>
          </p:cNvPr>
          <p:cNvSpPr txBox="1">
            <a:spLocks/>
          </p:cNvSpPr>
          <p:nvPr/>
        </p:nvSpPr>
        <p:spPr>
          <a:xfrm>
            <a:off x="821737" y="1900136"/>
            <a:ext cx="6281192" cy="3499014"/>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400" b="1" i="0" u="none" strike="noStrike" kern="1200" cap="none" spc="30" normalizeH="0" baseline="0" noProof="0" dirty="0">
                <a:ln>
                  <a:noFill/>
                </a:ln>
                <a:solidFill>
                  <a:srgbClr val="0070C0"/>
                </a:solidFill>
                <a:effectLst/>
                <a:uLnTx/>
                <a:uFillTx/>
                <a:latin typeface="Franklin Gothic Book" panose="020B0503020102020204" pitchFamily="34" charset="0"/>
                <a:ea typeface="+mn-ea"/>
                <a:cs typeface="+mn-cs"/>
              </a:rPr>
              <a:t>A. CREATE</a:t>
            </a: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 </a:t>
            </a: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signal (hand gesture or word) anyone can use who experiences negativity</a:t>
            </a:r>
          </a:p>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400" b="1" i="0" u="none" strike="noStrike" kern="1200" cap="none" spc="30" normalizeH="0" baseline="0" noProof="0" dirty="0">
                <a:ln>
                  <a:noFill/>
                </a:ln>
                <a:solidFill>
                  <a:srgbClr val="0070C0"/>
                </a:solidFill>
                <a:effectLst/>
                <a:uLnTx/>
                <a:uFillTx/>
                <a:latin typeface="Franklin Gothic Book" panose="020B0503020102020204" pitchFamily="34" charset="0"/>
                <a:ea typeface="+mn-ea"/>
                <a:cs typeface="+mn-cs"/>
                <a:sym typeface="Helvetica Neue Light"/>
              </a:rPr>
              <a:t>B. USE</a:t>
            </a: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sym typeface="Helvetica Neue Light"/>
              </a:rPr>
              <a:t> </a:t>
            </a: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Light"/>
              </a:rPr>
              <a:t>signal whenever someone does or says something that makes you feel put-down</a:t>
            </a:r>
          </a:p>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400" b="1" i="0" u="none" strike="noStrike" kern="1200" cap="none" spc="30" normalizeH="0" baseline="0" noProof="0" dirty="0">
                <a:ln>
                  <a:noFill/>
                </a:ln>
                <a:solidFill>
                  <a:srgbClr val="0070C0"/>
                </a:solidFill>
                <a:effectLst/>
                <a:uLnTx/>
                <a:uFillTx/>
                <a:latin typeface="Franklin Gothic Book" panose="020B0503020102020204" pitchFamily="34" charset="0"/>
                <a:ea typeface="+mn-ea"/>
                <a:cs typeface="+mn-cs"/>
                <a:sym typeface="Helvetica Neue Light"/>
              </a:rPr>
              <a:t>C. COMPLETE</a:t>
            </a: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sym typeface="Helvetica Neue Light"/>
              </a:rPr>
              <a:t> </a:t>
            </a: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Light"/>
              </a:rPr>
              <a:t>repair activity</a:t>
            </a:r>
          </a:p>
          <a:p>
            <a:pPr marL="685800" marR="0" lvl="1" indent="-228600" algn="l" defTabSz="914400" rtl="0" eaLnBrk="1" fontAlgn="auto" latinLnBrk="0" hangingPunct="1">
              <a:lnSpc>
                <a:spcPct val="90000"/>
              </a:lnSpc>
              <a:spcBef>
                <a:spcPts val="300"/>
              </a:spcBef>
              <a:spcAft>
                <a:spcPts val="0"/>
              </a:spcAft>
              <a:buClr>
                <a:srgbClr val="666666"/>
              </a:buClr>
              <a:buSzPct val="100000"/>
              <a:buFont typeface="Arial" panose="020B0604020202020204" pitchFamily="34" charset="0"/>
              <a:buChar char="•"/>
              <a:tabLst/>
              <a:defRPr/>
            </a:pPr>
            <a:endPar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pic>
        <p:nvPicPr>
          <p:cNvPr id="4" name="Picture 3" descr="Two women sitting on a bench shaking hands&#10;&#10;Description automatically generated">
            <a:extLst>
              <a:ext uri="{FF2B5EF4-FFF2-40B4-BE49-F238E27FC236}">
                <a16:creationId xmlns:a16="http://schemas.microsoft.com/office/drawing/2014/main" id="{BDE95970-34FA-8671-A8A7-B3BC29C2DC17}"/>
              </a:ext>
            </a:extLst>
          </p:cNvPr>
          <p:cNvPicPr>
            <a:picLocks noChangeAspect="1"/>
          </p:cNvPicPr>
          <p:nvPr/>
        </p:nvPicPr>
        <p:blipFill rotWithShape="1">
          <a:blip r:embed="rId5"/>
          <a:srcRect l="14498" r="10480"/>
          <a:stretch/>
        </p:blipFill>
        <p:spPr>
          <a:xfrm>
            <a:off x="8151107" y="1900136"/>
            <a:ext cx="3075627" cy="3075627"/>
          </a:xfrm>
          <a:prstGeom prst="ellipse">
            <a:avLst/>
          </a:prstGeom>
        </p:spPr>
      </p:pic>
      <p:sp>
        <p:nvSpPr>
          <p:cNvPr id="3" name="Slide Number Placeholder 26">
            <a:extLst>
              <a:ext uri="{FF2B5EF4-FFF2-40B4-BE49-F238E27FC236}">
                <a16:creationId xmlns:a16="http://schemas.microsoft.com/office/drawing/2014/main" id="{E4D50C9B-D02E-455A-0A4D-5AB4D9641032}"/>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57</a:t>
            </a:fld>
            <a:endParaRPr lang="en-US" dirty="0"/>
          </a:p>
        </p:txBody>
      </p:sp>
    </p:spTree>
    <p:extLst>
      <p:ext uri="{BB962C8B-B14F-4D97-AF65-F5344CB8AC3E}">
        <p14:creationId xmlns:p14="http://schemas.microsoft.com/office/powerpoint/2010/main" val="50836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4. REPAIR </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183236"/>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Potential Repair Activities </a:t>
            </a:r>
          </a:p>
          <a:p>
            <a:endParaRPr lang="en-US" dirty="0"/>
          </a:p>
        </p:txBody>
      </p:sp>
      <p:sp>
        <p:nvSpPr>
          <p:cNvPr id="15" name="Rounded Rectangle 14">
            <a:extLst>
              <a:ext uri="{FF2B5EF4-FFF2-40B4-BE49-F238E27FC236}">
                <a16:creationId xmlns:a16="http://schemas.microsoft.com/office/drawing/2014/main" id="{5EBAEF0A-AE2A-6B69-729B-F7B4D4E16F11}"/>
              </a:ext>
            </a:extLst>
          </p:cNvPr>
          <p:cNvSpPr/>
          <p:nvPr/>
        </p:nvSpPr>
        <p:spPr>
          <a:xfrm>
            <a:off x="374874" y="2277001"/>
            <a:ext cx="2151738" cy="1812471"/>
          </a:xfrm>
          <a:prstGeom prst="roundRect">
            <a:avLst>
              <a:gd name="adj" fmla="val 5099"/>
            </a:avLst>
          </a:prstGeom>
          <a:solidFill>
            <a:srgbClr val="4398D0"/>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3DC7F02D-804D-DFE8-5650-743D4C27BDB3}"/>
              </a:ext>
            </a:extLst>
          </p:cNvPr>
          <p:cNvSpPr/>
          <p:nvPr/>
        </p:nvSpPr>
        <p:spPr>
          <a:xfrm>
            <a:off x="2698068" y="2277001"/>
            <a:ext cx="2151738" cy="1812471"/>
          </a:xfrm>
          <a:prstGeom prst="roundRect">
            <a:avLst>
              <a:gd name="adj" fmla="val 6384"/>
            </a:avLst>
          </a:prstGeom>
          <a:solidFill>
            <a:srgbClr val="4398D0"/>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ounded Rectangle 19">
            <a:extLst>
              <a:ext uri="{FF2B5EF4-FFF2-40B4-BE49-F238E27FC236}">
                <a16:creationId xmlns:a16="http://schemas.microsoft.com/office/drawing/2014/main" id="{2DE43A75-5F2C-2ABE-A3BE-0EBC2AFC9E1E}"/>
              </a:ext>
            </a:extLst>
          </p:cNvPr>
          <p:cNvSpPr/>
          <p:nvPr/>
        </p:nvSpPr>
        <p:spPr>
          <a:xfrm>
            <a:off x="5021262" y="2277001"/>
            <a:ext cx="2151738" cy="1812471"/>
          </a:xfrm>
          <a:prstGeom prst="roundRect">
            <a:avLst>
              <a:gd name="adj" fmla="val 5741"/>
            </a:avLst>
          </a:prstGeom>
          <a:solidFill>
            <a:srgbClr val="4398D0"/>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ounded Rectangle 20">
            <a:extLst>
              <a:ext uri="{FF2B5EF4-FFF2-40B4-BE49-F238E27FC236}">
                <a16:creationId xmlns:a16="http://schemas.microsoft.com/office/drawing/2014/main" id="{72868598-81F4-B3E3-5AC2-E341F0EC0D72}"/>
              </a:ext>
            </a:extLst>
          </p:cNvPr>
          <p:cNvSpPr/>
          <p:nvPr/>
        </p:nvSpPr>
        <p:spPr>
          <a:xfrm>
            <a:off x="7344456" y="2277001"/>
            <a:ext cx="2151738" cy="1812471"/>
          </a:xfrm>
          <a:prstGeom prst="roundRect">
            <a:avLst>
              <a:gd name="adj" fmla="val 6063"/>
            </a:avLst>
          </a:prstGeom>
          <a:solidFill>
            <a:srgbClr val="4398D0"/>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ounded Rectangle 21">
            <a:extLst>
              <a:ext uri="{FF2B5EF4-FFF2-40B4-BE49-F238E27FC236}">
                <a16:creationId xmlns:a16="http://schemas.microsoft.com/office/drawing/2014/main" id="{0364CA63-0472-25CD-764F-45F0180F3103}"/>
              </a:ext>
            </a:extLst>
          </p:cNvPr>
          <p:cNvSpPr/>
          <p:nvPr/>
        </p:nvSpPr>
        <p:spPr>
          <a:xfrm>
            <a:off x="9667652" y="2277001"/>
            <a:ext cx="2151738" cy="1812471"/>
          </a:xfrm>
          <a:prstGeom prst="roundRect">
            <a:avLst>
              <a:gd name="adj" fmla="val 4456"/>
            </a:avLst>
          </a:prstGeom>
          <a:solidFill>
            <a:srgbClr val="4398D0"/>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TextBox 22">
            <a:extLst>
              <a:ext uri="{FF2B5EF4-FFF2-40B4-BE49-F238E27FC236}">
                <a16:creationId xmlns:a16="http://schemas.microsoft.com/office/drawing/2014/main" id="{41F54B62-6D45-FD50-C916-8FF08E7A77DB}"/>
              </a:ext>
            </a:extLst>
          </p:cNvPr>
          <p:cNvSpPr txBox="1"/>
          <p:nvPr/>
        </p:nvSpPr>
        <p:spPr>
          <a:xfrm>
            <a:off x="224278" y="2675405"/>
            <a:ext cx="2480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Sender </a:t>
            </a:r>
            <a:b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Re-Do </a:t>
            </a:r>
          </a:p>
        </p:txBody>
      </p:sp>
      <p:sp>
        <p:nvSpPr>
          <p:cNvPr id="24" name="TextBox 23">
            <a:extLst>
              <a:ext uri="{FF2B5EF4-FFF2-40B4-BE49-F238E27FC236}">
                <a16:creationId xmlns:a16="http://schemas.microsoft.com/office/drawing/2014/main" id="{9FAC578E-8DD8-EADC-E8B5-505D3844E0B6}"/>
              </a:ext>
            </a:extLst>
          </p:cNvPr>
          <p:cNvSpPr txBox="1"/>
          <p:nvPr/>
        </p:nvSpPr>
        <p:spPr>
          <a:xfrm>
            <a:off x="2674926" y="2675405"/>
            <a:ext cx="21980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Receiver </a:t>
            </a:r>
            <a:b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Model</a:t>
            </a:r>
          </a:p>
        </p:txBody>
      </p:sp>
      <p:sp>
        <p:nvSpPr>
          <p:cNvPr id="25" name="TextBox 24">
            <a:extLst>
              <a:ext uri="{FF2B5EF4-FFF2-40B4-BE49-F238E27FC236}">
                <a16:creationId xmlns:a16="http://schemas.microsoft.com/office/drawing/2014/main" id="{F587905F-255A-5D9A-80AD-34E46FFC9051}"/>
              </a:ext>
            </a:extLst>
          </p:cNvPr>
          <p:cNvSpPr txBox="1"/>
          <p:nvPr/>
        </p:nvSpPr>
        <p:spPr>
          <a:xfrm>
            <a:off x="5021263" y="2450121"/>
            <a:ext cx="215174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Offer Connecting Behavior</a:t>
            </a:r>
          </a:p>
        </p:txBody>
      </p:sp>
      <p:sp>
        <p:nvSpPr>
          <p:cNvPr id="27" name="TextBox 26">
            <a:extLst>
              <a:ext uri="{FF2B5EF4-FFF2-40B4-BE49-F238E27FC236}">
                <a16:creationId xmlns:a16="http://schemas.microsoft.com/office/drawing/2014/main" id="{7D7EB09D-3126-EB2D-BF17-E396C4A86F14}"/>
              </a:ext>
            </a:extLst>
          </p:cNvPr>
          <p:cNvSpPr txBox="1"/>
          <p:nvPr/>
        </p:nvSpPr>
        <p:spPr>
          <a:xfrm>
            <a:off x="9670194" y="2675405"/>
            <a:ext cx="2151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Create Your Own Activity</a:t>
            </a:r>
            <a:endParaRPr kumimoji="0" lang="en-US" sz="20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6" name="TextBox 5">
            <a:extLst>
              <a:ext uri="{FF2B5EF4-FFF2-40B4-BE49-F238E27FC236}">
                <a16:creationId xmlns:a16="http://schemas.microsoft.com/office/drawing/2014/main" id="{27C0B3D8-665E-D515-6601-3ABC9502B673}"/>
              </a:ext>
            </a:extLst>
          </p:cNvPr>
          <p:cNvSpPr txBox="1"/>
          <p:nvPr/>
        </p:nvSpPr>
        <p:spPr>
          <a:xfrm>
            <a:off x="377065" y="1528554"/>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dirty="0">
                <a:ln>
                  <a:noFill/>
                </a:ln>
                <a:solidFill>
                  <a:srgbClr val="0070C0"/>
                </a:solidFill>
                <a:effectLst/>
                <a:uLnTx/>
                <a:uFillTx/>
                <a:latin typeface="Franklin Gothic Book" panose="020B0503020102020204" pitchFamily="34" charset="0"/>
                <a:ea typeface="+mn-ea"/>
                <a:cs typeface="+mn-cs"/>
                <a:sym typeface="Helvetica Neue Light"/>
              </a:rPr>
              <a:t>C. COMPLETE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Light"/>
              </a:rPr>
              <a:t> </a:t>
            </a: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sym typeface="Helvetica Neue Light"/>
              </a:rPr>
              <a:t>repair activity.</a:t>
            </a:r>
          </a:p>
        </p:txBody>
      </p:sp>
      <p:sp>
        <p:nvSpPr>
          <p:cNvPr id="4" name="TextBox 3">
            <a:extLst>
              <a:ext uri="{FF2B5EF4-FFF2-40B4-BE49-F238E27FC236}">
                <a16:creationId xmlns:a16="http://schemas.microsoft.com/office/drawing/2014/main" id="{91784BFC-B65C-96FE-3FDA-840239A44450}"/>
              </a:ext>
            </a:extLst>
          </p:cNvPr>
          <p:cNvSpPr txBox="1"/>
          <p:nvPr/>
        </p:nvSpPr>
        <p:spPr>
          <a:xfrm>
            <a:off x="7354204" y="2675405"/>
            <a:ext cx="2151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Structured Dialogue </a:t>
            </a:r>
          </a:p>
        </p:txBody>
      </p:sp>
      <p:sp>
        <p:nvSpPr>
          <p:cNvPr id="7" name="Slide Number Placeholder 26">
            <a:extLst>
              <a:ext uri="{FF2B5EF4-FFF2-40B4-BE49-F238E27FC236}">
                <a16:creationId xmlns:a16="http://schemas.microsoft.com/office/drawing/2014/main" id="{0C4F3B81-E8F2-E494-0058-92E69FD2BBFC}"/>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58</a:t>
            </a:fld>
            <a:endParaRPr lang="en-US" dirty="0"/>
          </a:p>
        </p:txBody>
      </p:sp>
    </p:spTree>
    <p:extLst>
      <p:ext uri="{BB962C8B-B14F-4D97-AF65-F5344CB8AC3E}">
        <p14:creationId xmlns:p14="http://schemas.microsoft.com/office/powerpoint/2010/main" val="15405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2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22" grpId="0" animBg="1"/>
      <p:bldP spid="23" grpId="0"/>
      <p:bldP spid="24" grpId="0"/>
      <p:bldP spid="25" grpId="0"/>
      <p:bldP spid="27"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278734"/>
            <a:ext cx="8879182" cy="713739"/>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Activity 3: Zero Negativity</a:t>
            </a:r>
            <a:endParaRPr lang="en-US" sz="3600" b="1" dirty="0">
              <a:latin typeface="Avenir Next Demi Bold" panose="020B0503020202020204" pitchFamily="34" charset="0"/>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1" name="TextBox 10">
            <a:extLst>
              <a:ext uri="{FF2B5EF4-FFF2-40B4-BE49-F238E27FC236}">
                <a16:creationId xmlns:a16="http://schemas.microsoft.com/office/drawing/2014/main" id="{503C010C-306A-509A-89BF-05E96652064D}"/>
              </a:ext>
            </a:extLst>
          </p:cNvPr>
          <p:cNvSpPr txBox="1"/>
          <p:nvPr/>
        </p:nvSpPr>
        <p:spPr>
          <a:xfrm>
            <a:off x="754054" y="838679"/>
            <a:ext cx="685217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Reversing Negativity</a:t>
            </a:r>
          </a:p>
        </p:txBody>
      </p:sp>
      <p:sp>
        <p:nvSpPr>
          <p:cNvPr id="22" name="Content Placeholder 7">
            <a:extLst>
              <a:ext uri="{FF2B5EF4-FFF2-40B4-BE49-F238E27FC236}">
                <a16:creationId xmlns:a16="http://schemas.microsoft.com/office/drawing/2014/main" id="{B0D2D90A-7863-937C-0869-F275C375B395}"/>
              </a:ext>
            </a:extLst>
          </p:cNvPr>
          <p:cNvSpPr>
            <a:spLocks noGrp="1"/>
          </p:cNvSpPr>
          <p:nvPr>
            <p:ph idx="1"/>
          </p:nvPr>
        </p:nvSpPr>
        <p:spPr>
          <a:xfrm>
            <a:off x="356259" y="1600084"/>
            <a:ext cx="10524443" cy="4299824"/>
          </a:xfrm>
        </p:spPr>
        <p:txBody>
          <a:bodyPr>
            <a:noAutofit/>
          </a:bodyPr>
          <a:lstStyle/>
          <a:p>
            <a:pPr marL="515937" lvl="1" indent="-342900">
              <a:spcBef>
                <a:spcPts val="600"/>
              </a:spcBef>
            </a:pPr>
            <a:r>
              <a:rPr lang="en-US" dirty="0">
                <a:solidFill>
                  <a:srgbClr val="666666"/>
                </a:solidFill>
                <a:latin typeface="Franklin Gothic Book" panose="020B0503020102020204" pitchFamily="34" charset="0"/>
              </a:rPr>
              <a:t>Head into virtual Breakout Rooms in pairs (</a:t>
            </a:r>
            <a:r>
              <a:rPr lang="en-US" dirty="0" err="1">
                <a:solidFill>
                  <a:srgbClr val="666666"/>
                </a:solidFill>
                <a:latin typeface="Franklin Gothic Book" panose="020B0503020102020204" pitchFamily="34" charset="0"/>
              </a:rPr>
              <a:t>webshop</a:t>
            </a:r>
            <a:r>
              <a:rPr lang="en-US" dirty="0">
                <a:solidFill>
                  <a:srgbClr val="666666"/>
                </a:solidFill>
                <a:latin typeface="Franklin Gothic Book" panose="020B0503020102020204" pitchFamily="34" charset="0"/>
              </a:rPr>
              <a:t>) </a:t>
            </a:r>
            <a:br>
              <a:rPr lang="en-US" dirty="0">
                <a:solidFill>
                  <a:srgbClr val="666666"/>
                </a:solidFill>
                <a:latin typeface="Franklin Gothic Book" panose="020B0503020102020204" pitchFamily="34" charset="0"/>
              </a:rPr>
            </a:br>
            <a:r>
              <a:rPr lang="en-US" dirty="0">
                <a:solidFill>
                  <a:srgbClr val="666666"/>
                </a:solidFill>
                <a:latin typeface="Franklin Gothic Book" panose="020B0503020102020204" pitchFamily="34" charset="0"/>
              </a:rPr>
              <a:t>or grab a partner (workshop)</a:t>
            </a:r>
          </a:p>
          <a:p>
            <a:pPr marL="515937" lvl="1" indent="-342900">
              <a:spcBef>
                <a:spcPts val="600"/>
              </a:spcBef>
            </a:pPr>
            <a:r>
              <a:rPr lang="en-US" dirty="0">
                <a:solidFill>
                  <a:srgbClr val="666666"/>
                </a:solidFill>
                <a:latin typeface="Franklin Gothic Book" panose="020B0503020102020204" pitchFamily="34" charset="0"/>
              </a:rPr>
              <a:t>Think of a scenario that would frustrates you (unpaid/</a:t>
            </a:r>
            <a:br>
              <a:rPr lang="en-US" dirty="0">
                <a:solidFill>
                  <a:srgbClr val="666666"/>
                </a:solidFill>
                <a:latin typeface="Franklin Gothic Book" panose="020B0503020102020204" pitchFamily="34" charset="0"/>
              </a:rPr>
            </a:br>
            <a:r>
              <a:rPr lang="en-US" dirty="0">
                <a:solidFill>
                  <a:srgbClr val="666666"/>
                </a:solidFill>
                <a:latin typeface="Franklin Gothic Book" panose="020B0503020102020204" pitchFamily="34" charset="0"/>
              </a:rPr>
              <a:t>late bill, late to work, raising teen-ager, forgetting important date, etc.)</a:t>
            </a:r>
          </a:p>
          <a:p>
            <a:pPr marL="515937" lvl="1" indent="-342900">
              <a:spcBef>
                <a:spcPts val="600"/>
              </a:spcBef>
            </a:pPr>
            <a:r>
              <a:rPr lang="en-US" dirty="0">
                <a:solidFill>
                  <a:srgbClr val="666666"/>
                </a:solidFill>
                <a:latin typeface="Franklin Gothic Book" panose="020B0503020102020204" pitchFamily="34" charset="0"/>
              </a:rPr>
              <a:t>Role play that it was your practice partner’s fault in this case that put you in that situation</a:t>
            </a:r>
          </a:p>
          <a:p>
            <a:pPr marL="515937" lvl="1" indent="-342900">
              <a:spcBef>
                <a:spcPts val="600"/>
              </a:spcBef>
            </a:pPr>
            <a:r>
              <a:rPr lang="en-US" dirty="0">
                <a:solidFill>
                  <a:srgbClr val="666666"/>
                </a:solidFill>
                <a:latin typeface="Franklin Gothic Book" panose="020B0503020102020204" pitchFamily="34" charset="0"/>
              </a:rPr>
              <a:t>Practice having Sender (who is frustrated) express their feelings to Receiver without shame, blame, or criticism using curiosity &amp; empathy.</a:t>
            </a:r>
          </a:p>
          <a:p>
            <a:pPr marL="515937" lvl="1" indent="-342900">
              <a:spcBef>
                <a:spcPts val="600"/>
              </a:spcBef>
            </a:pPr>
            <a:r>
              <a:rPr lang="en-US" dirty="0">
                <a:solidFill>
                  <a:srgbClr val="666666"/>
                </a:solidFill>
                <a:latin typeface="Franklin Gothic Book" panose="020B0503020102020204" pitchFamily="34" charset="0"/>
              </a:rPr>
              <a:t>Improvise and add depth, if necessary </a:t>
            </a:r>
          </a:p>
          <a:p>
            <a:pPr marL="515937" lvl="1" indent="-342900">
              <a:spcBef>
                <a:spcPts val="600"/>
              </a:spcBef>
            </a:pPr>
            <a:r>
              <a:rPr lang="en-US" sz="2400" dirty="0">
                <a:solidFill>
                  <a:srgbClr val="666666"/>
                </a:solidFill>
                <a:latin typeface="Franklin Gothic Book" panose="020B0503020102020204" pitchFamily="34" charset="0"/>
              </a:rPr>
              <a:t>Spend 2-3 minutes in each role</a:t>
            </a:r>
            <a:r>
              <a:rPr lang="en-US" dirty="0">
                <a:solidFill>
                  <a:srgbClr val="666666"/>
                </a:solidFill>
                <a:latin typeface="Franklin Gothic Book" panose="020B0503020102020204" pitchFamily="34" charset="0"/>
              </a:rPr>
              <a:t>; </a:t>
            </a:r>
            <a:r>
              <a:rPr lang="en-US" spc="30" dirty="0">
                <a:solidFill>
                  <a:srgbClr val="666666"/>
                </a:solidFill>
                <a:latin typeface="Franklin Gothic Book" panose="020B0503020102020204" pitchFamily="34" charset="0"/>
              </a:rPr>
              <a:t>One turn as </a:t>
            </a:r>
            <a:r>
              <a:rPr lang="en-US" spc="30" dirty="0">
                <a:solidFill>
                  <a:srgbClr val="F59420"/>
                </a:solidFill>
                <a:latin typeface="Franklin Gothic Book" panose="020B0503020102020204" pitchFamily="34" charset="0"/>
              </a:rPr>
              <a:t>Sender, </a:t>
            </a:r>
            <a:r>
              <a:rPr lang="en-US" spc="30" dirty="0">
                <a:solidFill>
                  <a:srgbClr val="666666"/>
                </a:solidFill>
                <a:latin typeface="Franklin Gothic Book" panose="020B0503020102020204" pitchFamily="34" charset="0"/>
              </a:rPr>
              <a:t>One turn as </a:t>
            </a:r>
            <a:r>
              <a:rPr lang="en-US" spc="30" dirty="0">
                <a:solidFill>
                  <a:srgbClr val="4098CF"/>
                </a:solidFill>
                <a:latin typeface="Franklin Gothic Book" panose="020B0503020102020204" pitchFamily="34" charset="0"/>
              </a:rPr>
              <a:t>Receiver</a:t>
            </a:r>
          </a:p>
        </p:txBody>
      </p:sp>
      <p:grpSp>
        <p:nvGrpSpPr>
          <p:cNvPr id="24" name="Group 23">
            <a:extLst>
              <a:ext uri="{FF2B5EF4-FFF2-40B4-BE49-F238E27FC236}">
                <a16:creationId xmlns:a16="http://schemas.microsoft.com/office/drawing/2014/main" id="{45FB1FE3-A81B-D693-4E1E-35886916D2B9}"/>
              </a:ext>
            </a:extLst>
          </p:cNvPr>
          <p:cNvGrpSpPr/>
          <p:nvPr/>
        </p:nvGrpSpPr>
        <p:grpSpPr>
          <a:xfrm>
            <a:off x="506522" y="5496143"/>
            <a:ext cx="5416188" cy="875700"/>
            <a:chOff x="698133" y="4092461"/>
            <a:chExt cx="5416188" cy="875700"/>
          </a:xfrm>
        </p:grpSpPr>
        <p:sp>
          <p:nvSpPr>
            <p:cNvPr id="27" name="Content Placeholder 7">
              <a:extLst>
                <a:ext uri="{FF2B5EF4-FFF2-40B4-BE49-F238E27FC236}">
                  <a16:creationId xmlns:a16="http://schemas.microsoft.com/office/drawing/2014/main" id="{376C9565-3001-4FB3-EF1F-72B6FC8CA858}"/>
                </a:ext>
              </a:extLst>
            </p:cNvPr>
            <p:cNvSpPr txBox="1">
              <a:spLocks/>
            </p:cNvSpPr>
            <p:nvPr/>
          </p:nvSpPr>
          <p:spPr>
            <a:xfrm>
              <a:off x="1108317" y="4092461"/>
              <a:ext cx="5006004" cy="875700"/>
            </a:xfrm>
            <a:prstGeom prst="rect">
              <a:avLst/>
            </a:prstGeom>
          </p:spPr>
          <p:txBody>
            <a:bodyPr vert="horz" lIns="91440" tIns="45720" rIns="91440" bIns="45720" rtlCol="0">
              <a:noAutofit/>
            </a:bodyPr>
            <a:lstStyle>
              <a:defPPr>
                <a:defRPr lang="en-US"/>
              </a:defPPr>
              <a:lvl1pPr indent="0">
                <a:lnSpc>
                  <a:spcPct val="100000"/>
                </a:lnSpc>
                <a:spcBef>
                  <a:spcPts val="2200"/>
                </a:spcBef>
                <a:buFont typeface="Arial" panose="020B0604020202020204" pitchFamily="34" charset="0"/>
                <a:buNone/>
                <a:tabLst/>
                <a:defRPr sz="2800" b="1" spc="30">
                  <a:solidFill>
                    <a:srgbClr val="4398D1"/>
                  </a:solidFill>
                  <a:latin typeface="Franklin Gothic Book" panose="020B0503020102020204" pitchFamily="34" charset="0"/>
                </a:defRPr>
              </a:lvl1pPr>
              <a:lvl2pPr marL="685800" indent="-228600">
                <a:lnSpc>
                  <a:spcPct val="90000"/>
                </a:lnSpc>
                <a:spcBef>
                  <a:spcPts val="300"/>
                </a:spcBef>
                <a:buFont typeface="Arial" panose="020B0604020202020204" pitchFamily="34" charset="0"/>
                <a:buChar char="•"/>
                <a:defRPr sz="2000" b="0" i="0" spc="30" baseline="0">
                  <a:solidFill>
                    <a:srgbClr val="666666"/>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Do you have any questions?</a:t>
              </a:r>
            </a:p>
          </p:txBody>
        </p:sp>
        <p:pic>
          <p:nvPicPr>
            <p:cNvPr id="28" name="Picture 27">
              <a:extLst>
                <a:ext uri="{FF2B5EF4-FFF2-40B4-BE49-F238E27FC236}">
                  <a16:creationId xmlns:a16="http://schemas.microsoft.com/office/drawing/2014/main" id="{5C4DAF26-875F-EDB0-2A05-C99AE514B779}"/>
                </a:ext>
              </a:extLst>
            </p:cNvPr>
            <p:cNvPicPr>
              <a:picLocks noChangeAspect="1"/>
            </p:cNvPicPr>
            <p:nvPr/>
          </p:nvPicPr>
          <p:blipFill>
            <a:blip r:embed="rId5"/>
            <a:stretch>
              <a:fillRect/>
            </a:stretch>
          </p:blipFill>
          <p:spPr>
            <a:xfrm>
              <a:off x="698133" y="4096842"/>
              <a:ext cx="816935" cy="682811"/>
            </a:xfrm>
            <a:prstGeom prst="rect">
              <a:avLst/>
            </a:prstGeom>
          </p:spPr>
        </p:pic>
      </p:grpSp>
      <p:sp>
        <p:nvSpPr>
          <p:cNvPr id="29" name="Slide Number Placeholder 26">
            <a:extLst>
              <a:ext uri="{FF2B5EF4-FFF2-40B4-BE49-F238E27FC236}">
                <a16:creationId xmlns:a16="http://schemas.microsoft.com/office/drawing/2014/main" id="{6AECFE76-9BAD-3069-3184-7CEBCBF4A91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0" name="TextBox 29">
            <a:extLst>
              <a:ext uri="{FF2B5EF4-FFF2-40B4-BE49-F238E27FC236}">
                <a16:creationId xmlns:a16="http://schemas.microsoft.com/office/drawing/2014/main" id="{FE2FB280-65AE-4C83-5070-DF901597DF56}"/>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pic>
        <p:nvPicPr>
          <p:cNvPr id="2" name="Picture 1">
            <a:extLst>
              <a:ext uri="{FF2B5EF4-FFF2-40B4-BE49-F238E27FC236}">
                <a16:creationId xmlns:a16="http://schemas.microsoft.com/office/drawing/2014/main" id="{662269DF-2D87-74EE-84BE-E1548D964D14}"/>
              </a:ext>
            </a:extLst>
          </p:cNvPr>
          <p:cNvPicPr>
            <a:picLocks noChangeAspect="1"/>
          </p:cNvPicPr>
          <p:nvPr/>
        </p:nvPicPr>
        <p:blipFill>
          <a:blip r:embed="rId6"/>
          <a:stretch>
            <a:fillRect/>
          </a:stretch>
        </p:blipFill>
        <p:spPr>
          <a:xfrm>
            <a:off x="8039785" y="241397"/>
            <a:ext cx="3968840" cy="2542252"/>
          </a:xfrm>
          <a:prstGeom prst="rect">
            <a:avLst/>
          </a:prstGeom>
        </p:spPr>
      </p:pic>
    </p:spTree>
    <p:extLst>
      <p:ext uri="{BB962C8B-B14F-4D97-AF65-F5344CB8AC3E}">
        <p14:creationId xmlns:p14="http://schemas.microsoft.com/office/powerpoint/2010/main" val="378166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200"/>
                                        <p:tgtEl>
                                          <p:spTgt spid="22">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fade">
                                      <p:cBhvr>
                                        <p:cTn id="11" dur="200"/>
                                        <p:tgtEl>
                                          <p:spTgt spid="22">
                                            <p:txEl>
                                              <p:pRg st="1" end="1"/>
                                            </p:txEl>
                                          </p:spTgt>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fade">
                                      <p:cBhvr>
                                        <p:cTn id="15" dur="200"/>
                                        <p:tgtEl>
                                          <p:spTgt spid="2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fade">
                                      <p:cBhvr>
                                        <p:cTn id="20" dur="200"/>
                                        <p:tgtEl>
                                          <p:spTgt spid="22">
                                            <p:txEl>
                                              <p:pRg st="3" end="3"/>
                                            </p:txEl>
                                          </p:spTgt>
                                        </p:tgtEl>
                                      </p:cBhvr>
                                    </p:animEffect>
                                  </p:childTnLst>
                                </p:cTn>
                              </p:par>
                            </p:childTnLst>
                          </p:cTn>
                        </p:par>
                        <p:par>
                          <p:cTn id="21" fill="hold">
                            <p:stCondLst>
                              <p:cond delay="200"/>
                            </p:stCondLst>
                            <p:childTnLst>
                              <p:par>
                                <p:cTn id="22" presetID="10" presetClass="entr" presetSubtype="0" fill="hold" grpId="0" nodeType="afterEffect">
                                  <p:stCondLst>
                                    <p:cond delay="0"/>
                                  </p:stCondLst>
                                  <p:childTnLst>
                                    <p:set>
                                      <p:cBhvr>
                                        <p:cTn id="23" dur="1" fill="hold">
                                          <p:stCondLst>
                                            <p:cond delay="0"/>
                                          </p:stCondLst>
                                        </p:cTn>
                                        <p:tgtEl>
                                          <p:spTgt spid="22">
                                            <p:txEl>
                                              <p:pRg st="4" end="4"/>
                                            </p:txEl>
                                          </p:spTgt>
                                        </p:tgtEl>
                                        <p:attrNameLst>
                                          <p:attrName>style.visibility</p:attrName>
                                        </p:attrNameLst>
                                      </p:cBhvr>
                                      <p:to>
                                        <p:strVal val="visible"/>
                                      </p:to>
                                    </p:set>
                                    <p:animEffect transition="in" filter="fade">
                                      <p:cBhvr>
                                        <p:cTn id="24" dur="200"/>
                                        <p:tgtEl>
                                          <p:spTgt spid="22">
                                            <p:txEl>
                                              <p:pRg st="4" end="4"/>
                                            </p:txEl>
                                          </p:spTgt>
                                        </p:tgtEl>
                                      </p:cBhvr>
                                    </p:animEffect>
                                  </p:childTnLst>
                                </p:cTn>
                              </p:par>
                            </p:childTnLst>
                          </p:cTn>
                        </p:par>
                        <p:par>
                          <p:cTn id="25" fill="hold">
                            <p:stCondLst>
                              <p:cond delay="400"/>
                            </p:stCondLst>
                            <p:childTnLst>
                              <p:par>
                                <p:cTn id="26" presetID="10" presetClass="entr" presetSubtype="0" fill="hold" grpId="0" nodeType="afterEffect">
                                  <p:stCondLst>
                                    <p:cond delay="0"/>
                                  </p:stCondLst>
                                  <p:childTnLst>
                                    <p:set>
                                      <p:cBhvr>
                                        <p:cTn id="27" dur="1" fill="hold">
                                          <p:stCondLst>
                                            <p:cond delay="0"/>
                                          </p:stCondLst>
                                        </p:cTn>
                                        <p:tgtEl>
                                          <p:spTgt spid="22">
                                            <p:txEl>
                                              <p:pRg st="5" end="5"/>
                                            </p:txEl>
                                          </p:spTgt>
                                        </p:tgtEl>
                                        <p:attrNameLst>
                                          <p:attrName>style.visibility</p:attrName>
                                        </p:attrNameLst>
                                      </p:cBhvr>
                                      <p:to>
                                        <p:strVal val="visible"/>
                                      </p:to>
                                    </p:set>
                                    <p:animEffect transition="in" filter="fade">
                                      <p:cBhvr>
                                        <p:cTn id="28" dur="200"/>
                                        <p:tgtEl>
                                          <p:spTgt spid="2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Introductions</a:t>
            </a:r>
            <a:endParaRPr lang="en-US" dirty="0">
              <a:solidFill>
                <a:srgbClr val="013D54"/>
              </a:solidFill>
            </a:endParaRPr>
          </a:p>
        </p:txBody>
      </p:sp>
      <p:sp>
        <p:nvSpPr>
          <p:cNvPr id="2" name="Slide Number Placeholder 26">
            <a:extLst>
              <a:ext uri="{FF2B5EF4-FFF2-40B4-BE49-F238E27FC236}">
                <a16:creationId xmlns:a16="http://schemas.microsoft.com/office/drawing/2014/main" id="{B4A6ADC3-D885-C0B8-E382-3D38766EE73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a:t>
            </a:fld>
            <a:endParaRPr lang="en-US" dirty="0"/>
          </a:p>
        </p:txBody>
      </p:sp>
      <p:sp>
        <p:nvSpPr>
          <p:cNvPr id="3" name="TextBox 2">
            <a:extLst>
              <a:ext uri="{FF2B5EF4-FFF2-40B4-BE49-F238E27FC236}">
                <a16:creationId xmlns:a16="http://schemas.microsoft.com/office/drawing/2014/main" id="{51FE99D3-321A-3C3B-1354-D2989CEE53BF}"/>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1973724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Awareness</a:t>
            </a:r>
            <a:endParaRPr lang="en-US" dirty="0">
              <a:solidFill>
                <a:srgbClr val="013D54"/>
              </a:solidFill>
            </a:endParaRPr>
          </a:p>
        </p:txBody>
      </p:sp>
      <p:sp>
        <p:nvSpPr>
          <p:cNvPr id="2" name="Slide Number Placeholder 26">
            <a:extLst>
              <a:ext uri="{FF2B5EF4-FFF2-40B4-BE49-F238E27FC236}">
                <a16:creationId xmlns:a16="http://schemas.microsoft.com/office/drawing/2014/main" id="{6970329E-1F93-E35B-0BD3-A6CA91D0BB56}"/>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60</a:t>
            </a:fld>
            <a:endParaRPr lang="en-US" dirty="0"/>
          </a:p>
        </p:txBody>
      </p:sp>
      <p:sp>
        <p:nvSpPr>
          <p:cNvPr id="3" name="TextBox 2">
            <a:extLst>
              <a:ext uri="{FF2B5EF4-FFF2-40B4-BE49-F238E27FC236}">
                <a16:creationId xmlns:a16="http://schemas.microsoft.com/office/drawing/2014/main" id="{0DEC5FFC-0538-C12F-3FA4-23D25A87E58D}"/>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1334724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3A30501-086A-9E53-6AFE-9A47130CCA82}"/>
              </a:ext>
            </a:extLst>
          </p:cNvPr>
          <p:cNvPicPr>
            <a:picLocks noChangeAspect="1"/>
          </p:cNvPicPr>
          <p:nvPr/>
        </p:nvPicPr>
        <p:blipFill>
          <a:blip r:embed="rId4" cstate="screen">
            <a:duotone>
              <a:schemeClr val="accent5">
                <a:shade val="45000"/>
                <a:satMod val="135000"/>
              </a:schemeClr>
              <a:prstClr val="white"/>
            </a:duotone>
            <a:alphaModFix amt="43000"/>
            <a:extLst>
              <a:ext uri="{28A0092B-C50C-407E-A947-70E740481C1C}">
                <a14:useLocalDpi xmlns:a14="http://schemas.microsoft.com/office/drawing/2010/main"/>
              </a:ext>
            </a:extLst>
          </a:blip>
          <a:stretch>
            <a:fillRect/>
          </a:stretch>
        </p:blipFill>
        <p:spPr>
          <a:xfrm rot="6037230" flipH="1">
            <a:off x="4766102" y="1585643"/>
            <a:ext cx="2160126" cy="2160735"/>
          </a:xfrm>
          <a:prstGeom prst="rect">
            <a:avLst/>
          </a:prstGeom>
        </p:spPr>
      </p:pic>
      <p:sp>
        <p:nvSpPr>
          <p:cNvPr id="3" name="TextBox 2">
            <a:extLst>
              <a:ext uri="{FF2B5EF4-FFF2-40B4-BE49-F238E27FC236}">
                <a16:creationId xmlns:a16="http://schemas.microsoft.com/office/drawing/2014/main" id="{98FF4AA2-27D5-1F10-66A5-8D2A4FE9F08C}"/>
              </a:ext>
            </a:extLst>
          </p:cNvPr>
          <p:cNvSpPr txBox="1"/>
          <p:nvPr/>
        </p:nvSpPr>
        <p:spPr>
          <a:xfrm>
            <a:off x="5043111" y="1710306"/>
            <a:ext cx="1586753" cy="1370115"/>
          </a:xfrm>
          <a:prstGeom prst="rect">
            <a:avLst/>
          </a:prstGeom>
          <a:noFill/>
        </p:spPr>
        <p:txBody>
          <a:bodyPr wrap="square" rtlCol="0">
            <a:prstTxWarp prst="textArchUp">
              <a:avLst>
                <a:gd name="adj" fmla="val 1141056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dirty="0">
                <a:ln>
                  <a:noFill/>
                </a:ln>
                <a:solidFill>
                  <a:prstClr val="black"/>
                </a:solidFill>
                <a:effectLst/>
                <a:uLnTx/>
                <a:uFillTx/>
                <a:latin typeface="Calibri" panose="020F0502020204030204"/>
                <a:ea typeface="+mn-ea"/>
                <a:cs typeface="+mn-cs"/>
              </a:rPr>
              <a:t>DRIVE</a:t>
            </a:r>
          </a:p>
        </p:txBody>
      </p:sp>
      <p:sp>
        <p:nvSpPr>
          <p:cNvPr id="28" name="Rectangle 27">
            <a:extLst>
              <a:ext uri="{FF2B5EF4-FFF2-40B4-BE49-F238E27FC236}">
                <a16:creationId xmlns:a16="http://schemas.microsoft.com/office/drawing/2014/main" id="{3AC4EBD6-BA87-65A8-F27B-AB7FD7B5DB3A}"/>
              </a:ext>
            </a:extLst>
          </p:cNvPr>
          <p:cNvSpPr/>
          <p:nvPr/>
        </p:nvSpPr>
        <p:spPr>
          <a:xfrm>
            <a:off x="4609882" y="1153551"/>
            <a:ext cx="2521840" cy="136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Awareness Model</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54025" y="853660"/>
            <a:ext cx="10929723" cy="452039"/>
          </a:xfrm>
        </p:spPr>
        <p:txBody>
          <a:bodyPr/>
          <a:lstStyle/>
          <a:p>
            <a:r>
              <a:rPr lang="en-US" dirty="0"/>
              <a:t>Moving past judgment</a:t>
            </a:r>
          </a:p>
          <a:p>
            <a:endParaRPr lang="en-US" dirty="0"/>
          </a:p>
        </p:txBody>
      </p:sp>
      <p:sp>
        <p:nvSpPr>
          <p:cNvPr id="2" name="TextBox 1">
            <a:extLst>
              <a:ext uri="{FF2B5EF4-FFF2-40B4-BE49-F238E27FC236}">
                <a16:creationId xmlns:a16="http://schemas.microsoft.com/office/drawing/2014/main" id="{67E52189-B1DA-1360-7AF6-5C78031B2650}"/>
              </a:ext>
            </a:extLst>
          </p:cNvPr>
          <p:cNvSpPr txBox="1"/>
          <p:nvPr/>
        </p:nvSpPr>
        <p:spPr>
          <a:xfrm>
            <a:off x="4932774" y="2294648"/>
            <a:ext cx="1847218" cy="1370115"/>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dirty="0">
                <a:ln>
                  <a:noFill/>
                </a:ln>
                <a:solidFill>
                  <a:prstClr val="black"/>
                </a:solidFill>
                <a:effectLst/>
                <a:uLnTx/>
                <a:uFillTx/>
                <a:latin typeface="Calibri" panose="020F0502020204030204"/>
                <a:ea typeface="+mn-ea"/>
                <a:cs typeface="+mn-cs"/>
              </a:rPr>
              <a:t>DRIVEN BY</a:t>
            </a:r>
          </a:p>
        </p:txBody>
      </p:sp>
      <p:sp>
        <p:nvSpPr>
          <p:cNvPr id="4" name="Explosion: 14 Points 3">
            <a:extLst>
              <a:ext uri="{FF2B5EF4-FFF2-40B4-BE49-F238E27FC236}">
                <a16:creationId xmlns:a16="http://schemas.microsoft.com/office/drawing/2014/main" id="{C43908AC-895C-A7AB-283D-15603472E96C}"/>
              </a:ext>
            </a:extLst>
          </p:cNvPr>
          <p:cNvSpPr/>
          <p:nvPr/>
        </p:nvSpPr>
        <p:spPr>
          <a:xfrm>
            <a:off x="1916978" y="1710306"/>
            <a:ext cx="2433905" cy="1963202"/>
          </a:xfrm>
          <a:prstGeom prst="irregularSeal2">
            <a:avLst/>
          </a:prstGeom>
          <a:solidFill>
            <a:schemeClr val="accent4">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xplosion: 8 Points 5">
            <a:extLst>
              <a:ext uri="{FF2B5EF4-FFF2-40B4-BE49-F238E27FC236}">
                <a16:creationId xmlns:a16="http://schemas.microsoft.com/office/drawing/2014/main" id="{EAF0FF8E-7E38-BB50-6B1C-F876BD64F8D0}"/>
              </a:ext>
            </a:extLst>
          </p:cNvPr>
          <p:cNvSpPr/>
          <p:nvPr/>
        </p:nvSpPr>
        <p:spPr>
          <a:xfrm>
            <a:off x="7849159" y="1579677"/>
            <a:ext cx="2371569" cy="2250526"/>
          </a:xfrm>
          <a:prstGeom prst="irregularSeal1">
            <a:avLst/>
          </a:prstGeom>
          <a:solidFill>
            <a:schemeClr val="accent6">
              <a:lumMod val="60000"/>
              <a:lumOff val="4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8">
            <a:extLst>
              <a:ext uri="{FF2B5EF4-FFF2-40B4-BE49-F238E27FC236}">
                <a16:creationId xmlns:a16="http://schemas.microsoft.com/office/drawing/2014/main" id="{6C0DC32F-315D-0349-4CC1-067E8F6B651F}"/>
              </a:ext>
            </a:extLst>
          </p:cNvPr>
          <p:cNvSpPr txBox="1">
            <a:spLocks/>
          </p:cNvSpPr>
          <p:nvPr/>
        </p:nvSpPr>
        <p:spPr>
          <a:xfrm>
            <a:off x="380010" y="4082460"/>
            <a:ext cx="11596255" cy="16219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sz="2400" dirty="0">
                <a:solidFill>
                  <a:schemeClr val="tx1">
                    <a:lumMod val="50000"/>
                    <a:lumOff val="50000"/>
                  </a:schemeClr>
                </a:solidFill>
              </a:rPr>
              <a:t>Coping strategies create behaviors that can be hard to understand to others</a:t>
            </a:r>
          </a:p>
          <a:p>
            <a:pPr>
              <a:spcBef>
                <a:spcPts val="1200"/>
              </a:spcBef>
              <a:defRPr/>
            </a:pPr>
            <a:r>
              <a:rPr lang="en-US" sz="2400" dirty="0">
                <a:solidFill>
                  <a:schemeClr val="tx1">
                    <a:lumMod val="50000"/>
                    <a:lumOff val="50000"/>
                  </a:schemeClr>
                </a:solidFill>
              </a:rPr>
              <a:t>Understanding this may help us act differently</a:t>
            </a:r>
          </a:p>
          <a:p>
            <a:pPr>
              <a:spcBef>
                <a:spcPts val="1200"/>
              </a:spcBef>
              <a:defRPr/>
            </a:pPr>
            <a:r>
              <a:rPr lang="en-US" sz="2400" dirty="0">
                <a:solidFill>
                  <a:schemeClr val="tx1">
                    <a:lumMod val="50000"/>
                    <a:lumOff val="50000"/>
                  </a:schemeClr>
                </a:solidFill>
              </a:rPr>
              <a:t>Helps shift from </a:t>
            </a:r>
            <a:r>
              <a:rPr lang="en-US" sz="2400" dirty="0">
                <a:solidFill>
                  <a:srgbClr val="4199D0"/>
                </a:solidFill>
              </a:rPr>
              <a:t>Judgement </a:t>
            </a:r>
            <a:r>
              <a:rPr lang="en-US" sz="2400" dirty="0">
                <a:solidFill>
                  <a:schemeClr val="tx1">
                    <a:lumMod val="50000"/>
                    <a:lumOff val="50000"/>
                  </a:schemeClr>
                </a:solidFill>
              </a:rPr>
              <a:t>to </a:t>
            </a:r>
            <a:r>
              <a:rPr lang="en-US" sz="2400" dirty="0">
                <a:solidFill>
                  <a:srgbClr val="4199D0"/>
                </a:solidFill>
              </a:rPr>
              <a:t>Curiosity </a:t>
            </a:r>
            <a:r>
              <a:rPr lang="en-US" sz="2400" dirty="0">
                <a:solidFill>
                  <a:schemeClr val="tx1">
                    <a:lumMod val="50000"/>
                    <a:lumOff val="50000"/>
                  </a:schemeClr>
                </a:solidFill>
              </a:rPr>
              <a:t>to </a:t>
            </a:r>
            <a:r>
              <a:rPr lang="en-US" sz="2400" dirty="0">
                <a:solidFill>
                  <a:srgbClr val="4199D0"/>
                </a:solidFill>
              </a:rPr>
              <a:t>Empathy</a:t>
            </a:r>
          </a:p>
        </p:txBody>
      </p:sp>
      <p:sp>
        <p:nvSpPr>
          <p:cNvPr id="13" name="TextBox 12">
            <a:extLst>
              <a:ext uri="{FF2B5EF4-FFF2-40B4-BE49-F238E27FC236}">
                <a16:creationId xmlns:a16="http://schemas.microsoft.com/office/drawing/2014/main" id="{4DD2B097-6BF5-F9A3-10D1-AA6ADBF2B098}"/>
              </a:ext>
            </a:extLst>
          </p:cNvPr>
          <p:cNvSpPr txBox="1"/>
          <p:nvPr/>
        </p:nvSpPr>
        <p:spPr>
          <a:xfrm>
            <a:off x="8171131" y="2304668"/>
            <a:ext cx="172762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6E2C"/>
                </a:solidFill>
                <a:effectLst/>
                <a:uLnTx/>
                <a:uFillTx/>
                <a:latin typeface="Calibri" panose="020F0502020204030204"/>
                <a:ea typeface="+mn-ea"/>
                <a:cs typeface="+mn-cs"/>
              </a:rPr>
              <a:t>STRESS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6E2C"/>
                </a:solidFill>
                <a:effectLst/>
                <a:uLnTx/>
                <a:uFillTx/>
                <a:latin typeface="Calibri" panose="020F0502020204030204"/>
                <a:ea typeface="+mn-ea"/>
                <a:cs typeface="+mn-cs"/>
              </a:rPr>
              <a:t>ANXIETY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6E2C"/>
                </a:solidFill>
                <a:effectLst/>
                <a:uLnTx/>
                <a:uFillTx/>
                <a:latin typeface="Calibri" panose="020F0502020204030204"/>
                <a:ea typeface="+mn-ea"/>
                <a:cs typeface="+mn-cs"/>
              </a:rPr>
              <a:t>WORRY</a:t>
            </a:r>
            <a:endParaRPr kumimoji="0" lang="en-US" sz="1800" b="0" i="0" u="none" strike="noStrike" kern="1200" cap="none" spc="0" normalizeH="0" baseline="0" noProof="0" dirty="0">
              <a:ln>
                <a:noFill/>
              </a:ln>
              <a:solidFill>
                <a:srgbClr val="476E2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8E091D3-8BB9-CD72-1392-217F97459B88}"/>
              </a:ext>
            </a:extLst>
          </p:cNvPr>
          <p:cNvSpPr txBox="1"/>
          <p:nvPr/>
        </p:nvSpPr>
        <p:spPr>
          <a:xfrm>
            <a:off x="2160730" y="2350061"/>
            <a:ext cx="172762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STRESS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ANXIETY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WORRY</a:t>
            </a:r>
            <a:endParaRPr kumimoji="0" lang="en-US" sz="18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BE9F0B-85EC-EB7E-A143-1AB9E6F7CC17}"/>
              </a:ext>
            </a:extLst>
          </p:cNvPr>
          <p:cNvSpPr txBox="1"/>
          <p:nvPr/>
        </p:nvSpPr>
        <p:spPr>
          <a:xfrm>
            <a:off x="9821074" y="2048521"/>
            <a:ext cx="1610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+MAXIMIZER</a:t>
            </a:r>
          </a:p>
        </p:txBody>
      </p:sp>
      <p:sp>
        <p:nvSpPr>
          <p:cNvPr id="19" name="TextBox 18">
            <a:extLst>
              <a:ext uri="{FF2B5EF4-FFF2-40B4-BE49-F238E27FC236}">
                <a16:creationId xmlns:a16="http://schemas.microsoft.com/office/drawing/2014/main" id="{8155C6D7-7637-D1A3-F30C-ABAFD04DCED3}"/>
              </a:ext>
            </a:extLst>
          </p:cNvPr>
          <p:cNvSpPr txBox="1"/>
          <p:nvPr/>
        </p:nvSpPr>
        <p:spPr>
          <a:xfrm>
            <a:off x="9821074" y="2937036"/>
            <a:ext cx="1610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-minimizer</a:t>
            </a:r>
          </a:p>
        </p:txBody>
      </p:sp>
      <p:sp>
        <p:nvSpPr>
          <p:cNvPr id="20" name="TextBox 19">
            <a:extLst>
              <a:ext uri="{FF2B5EF4-FFF2-40B4-BE49-F238E27FC236}">
                <a16:creationId xmlns:a16="http://schemas.microsoft.com/office/drawing/2014/main" id="{FAD6BD1D-1C47-E070-3766-791FF294E60D}"/>
              </a:ext>
            </a:extLst>
          </p:cNvPr>
          <p:cNvSpPr txBox="1"/>
          <p:nvPr/>
        </p:nvSpPr>
        <p:spPr>
          <a:xfrm>
            <a:off x="1034313" y="2048521"/>
            <a:ext cx="1610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4600"/>
                </a:solidFill>
                <a:effectLst/>
                <a:uLnTx/>
                <a:uFillTx/>
                <a:latin typeface="Calibri" panose="020F0502020204030204"/>
                <a:ea typeface="+mn-ea"/>
                <a:cs typeface="+mn-cs"/>
              </a:rPr>
              <a:t>MAXIMIZER+</a:t>
            </a:r>
          </a:p>
        </p:txBody>
      </p:sp>
      <p:sp>
        <p:nvSpPr>
          <p:cNvPr id="21" name="TextBox 20">
            <a:extLst>
              <a:ext uri="{FF2B5EF4-FFF2-40B4-BE49-F238E27FC236}">
                <a16:creationId xmlns:a16="http://schemas.microsoft.com/office/drawing/2014/main" id="{2E071B5F-733D-6582-2382-38E12573888B}"/>
              </a:ext>
            </a:extLst>
          </p:cNvPr>
          <p:cNvSpPr txBox="1"/>
          <p:nvPr/>
        </p:nvSpPr>
        <p:spPr>
          <a:xfrm>
            <a:off x="1034313" y="2937036"/>
            <a:ext cx="1610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4600"/>
                </a:solidFill>
                <a:effectLst/>
                <a:uLnTx/>
                <a:uFillTx/>
                <a:latin typeface="Calibri" panose="020F0502020204030204"/>
                <a:ea typeface="+mn-ea"/>
                <a:cs typeface="+mn-cs"/>
              </a:rPr>
              <a:t>minimizer-</a:t>
            </a:r>
          </a:p>
        </p:txBody>
      </p:sp>
      <p:sp>
        <p:nvSpPr>
          <p:cNvPr id="22" name="TextBox 21">
            <a:extLst>
              <a:ext uri="{FF2B5EF4-FFF2-40B4-BE49-F238E27FC236}">
                <a16:creationId xmlns:a16="http://schemas.microsoft.com/office/drawing/2014/main" id="{4A836830-F4D7-EB62-B107-7C000890B8B8}"/>
              </a:ext>
            </a:extLst>
          </p:cNvPr>
          <p:cNvSpPr txBox="1"/>
          <p:nvPr/>
        </p:nvSpPr>
        <p:spPr>
          <a:xfrm>
            <a:off x="325836" y="2352724"/>
            <a:ext cx="1610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COPING STRATEGIES</a:t>
            </a:r>
          </a:p>
        </p:txBody>
      </p:sp>
      <p:sp>
        <p:nvSpPr>
          <p:cNvPr id="23" name="TextBox 22">
            <a:extLst>
              <a:ext uri="{FF2B5EF4-FFF2-40B4-BE49-F238E27FC236}">
                <a16:creationId xmlns:a16="http://schemas.microsoft.com/office/drawing/2014/main" id="{D3E51787-3422-5FBB-C56B-932B96A933B9}"/>
              </a:ext>
            </a:extLst>
          </p:cNvPr>
          <p:cNvSpPr txBox="1"/>
          <p:nvPr/>
        </p:nvSpPr>
        <p:spPr>
          <a:xfrm>
            <a:off x="10157754" y="2352724"/>
            <a:ext cx="1610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COPING STRATEGIES</a:t>
            </a:r>
          </a:p>
        </p:txBody>
      </p:sp>
      <p:sp>
        <p:nvSpPr>
          <p:cNvPr id="24" name="TextBox 23">
            <a:extLst>
              <a:ext uri="{FF2B5EF4-FFF2-40B4-BE49-F238E27FC236}">
                <a16:creationId xmlns:a16="http://schemas.microsoft.com/office/drawing/2014/main" id="{9E1A707C-2DEA-F97F-360A-C1787F1A9E26}"/>
              </a:ext>
            </a:extLst>
          </p:cNvPr>
          <p:cNvSpPr txBox="1"/>
          <p:nvPr/>
        </p:nvSpPr>
        <p:spPr>
          <a:xfrm>
            <a:off x="631951" y="5673368"/>
            <a:ext cx="11270488" cy="480131"/>
          </a:xfrm>
          <a:prstGeom prst="rect">
            <a:avLst/>
          </a:prstGeom>
          <a:noFill/>
        </p:spPr>
        <p:txBody>
          <a:bodyPr wrap="square">
            <a:spAutoFit/>
          </a:bodyPr>
          <a:lstStyle>
            <a:defPPr>
              <a:defRPr lang="en-US"/>
            </a:defPPr>
            <a:lvl1pPr marR="0" lvl="0" indent="0" fontAlgn="auto">
              <a:lnSpc>
                <a:spcPct val="90000"/>
              </a:lnSpc>
              <a:spcBef>
                <a:spcPts val="4000"/>
              </a:spcBef>
              <a:spcAft>
                <a:spcPts val="0"/>
              </a:spcAft>
              <a:buClrTx/>
              <a:buSzTx/>
              <a:buFont typeface="Arial" panose="020B0604020202020204" pitchFamily="34" charset="0"/>
              <a:buNone/>
              <a:tabLst/>
              <a:defRPr kumimoji="0" sz="2200" b="1" i="0" u="none" strike="noStrike" cap="none" spc="30" normalizeH="0" baseline="0">
                <a:ln>
                  <a:noFill/>
                </a:ln>
                <a:solidFill>
                  <a:srgbClr val="4398D1"/>
                </a:solidFill>
                <a:effectLst/>
                <a:uLnTx/>
                <a:uFillTx/>
                <a:latin typeface="Franklin Gothic Book" panose="020B0503020102020204" pitchFamily="34" charset="0"/>
              </a:defRPr>
            </a:lvl1pPr>
          </a:lstStyle>
          <a:p>
            <a:pPr marL="0" marR="0" lvl="0" indent="0" algn="l" defTabSz="914400" rtl="0" eaLnBrk="1" fontAlgn="auto" latinLnBrk="0" hangingPunct="1">
              <a:lnSpc>
                <a:spcPct val="90000"/>
              </a:lnSpc>
              <a:spcBef>
                <a:spcPts val="40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1"/>
                </a:solidFill>
                <a:effectLst/>
                <a:uLnTx/>
                <a:uFillTx/>
                <a:latin typeface="Franklin Gothic Book" panose="020B0503020102020204" pitchFamily="34" charset="0"/>
                <a:ea typeface="+mn-ea"/>
                <a:cs typeface="+mn-cs"/>
              </a:rPr>
              <a:t>Why do you think having a model like this would help you?</a:t>
            </a:r>
          </a:p>
        </p:txBody>
      </p:sp>
      <p:pic>
        <p:nvPicPr>
          <p:cNvPr id="25" name="Picture 24">
            <a:extLst>
              <a:ext uri="{FF2B5EF4-FFF2-40B4-BE49-F238E27FC236}">
                <a16:creationId xmlns:a16="http://schemas.microsoft.com/office/drawing/2014/main" id="{1C7D3DB2-82BB-2355-A7B5-C5EA14AD62C4}"/>
              </a:ext>
            </a:extLst>
          </p:cNvPr>
          <p:cNvPicPr>
            <a:picLocks noChangeAspect="1"/>
          </p:cNvPicPr>
          <p:nvPr/>
        </p:nvPicPr>
        <p:blipFill>
          <a:blip r:embed="rId6"/>
          <a:stretch>
            <a:fillRect/>
          </a:stretch>
        </p:blipFill>
        <p:spPr>
          <a:xfrm>
            <a:off x="209415" y="5606243"/>
            <a:ext cx="816935" cy="682811"/>
          </a:xfrm>
          <a:prstGeom prst="rect">
            <a:avLst/>
          </a:prstGeom>
        </p:spPr>
      </p:pic>
      <p:sp>
        <p:nvSpPr>
          <p:cNvPr id="8" name="Rectangle: Rounded Corners 7">
            <a:extLst>
              <a:ext uri="{FF2B5EF4-FFF2-40B4-BE49-F238E27FC236}">
                <a16:creationId xmlns:a16="http://schemas.microsoft.com/office/drawing/2014/main" id="{2F007D5E-50F1-E42F-F4AC-6769B3E96785}"/>
              </a:ext>
            </a:extLst>
          </p:cNvPr>
          <p:cNvSpPr/>
          <p:nvPr/>
        </p:nvSpPr>
        <p:spPr>
          <a:xfrm>
            <a:off x="3651844" y="2451558"/>
            <a:ext cx="2072244" cy="525461"/>
          </a:xfrm>
          <a:prstGeom prst="roundRect">
            <a:avLst/>
          </a:prstGeom>
          <a:solidFill>
            <a:srgbClr val="4398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0DC15D2-803B-4C34-EC66-859EA3D8407E}"/>
              </a:ext>
            </a:extLst>
          </p:cNvPr>
          <p:cNvSpPr/>
          <p:nvPr/>
        </p:nvSpPr>
        <p:spPr>
          <a:xfrm>
            <a:off x="6305979" y="2451558"/>
            <a:ext cx="2072244" cy="525461"/>
          </a:xfrm>
          <a:prstGeom prst="roundRect">
            <a:avLst/>
          </a:prstGeom>
          <a:solidFill>
            <a:srgbClr val="F794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445AB13-F333-931C-F31F-1379929C675D}"/>
              </a:ext>
            </a:extLst>
          </p:cNvPr>
          <p:cNvSpPr txBox="1"/>
          <p:nvPr/>
        </p:nvSpPr>
        <p:spPr>
          <a:xfrm>
            <a:off x="3427046" y="2514233"/>
            <a:ext cx="25218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Past Challenges</a:t>
            </a:r>
          </a:p>
        </p:txBody>
      </p:sp>
      <p:sp>
        <p:nvSpPr>
          <p:cNvPr id="12" name="TextBox 11">
            <a:extLst>
              <a:ext uri="{FF2B5EF4-FFF2-40B4-BE49-F238E27FC236}">
                <a16:creationId xmlns:a16="http://schemas.microsoft.com/office/drawing/2014/main" id="{5E1E41AB-9B49-6196-B163-F3A7BB003B41}"/>
              </a:ext>
            </a:extLst>
          </p:cNvPr>
          <p:cNvSpPr txBox="1"/>
          <p:nvPr/>
        </p:nvSpPr>
        <p:spPr>
          <a:xfrm>
            <a:off x="6081181" y="2514233"/>
            <a:ext cx="25218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Current Needs</a:t>
            </a:r>
          </a:p>
        </p:txBody>
      </p:sp>
      <p:sp>
        <p:nvSpPr>
          <p:cNvPr id="27" name="Slide Number Placeholder 26">
            <a:extLst>
              <a:ext uri="{FF2B5EF4-FFF2-40B4-BE49-F238E27FC236}">
                <a16:creationId xmlns:a16="http://schemas.microsoft.com/office/drawing/2014/main" id="{DD58DE00-4C76-84F0-4A56-9121FCFF6AF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61</a:t>
            </a:fld>
            <a:endParaRPr lang="en-US" dirty="0"/>
          </a:p>
        </p:txBody>
      </p:sp>
    </p:spTree>
    <p:extLst>
      <p:ext uri="{BB962C8B-B14F-4D97-AF65-F5344CB8AC3E}">
        <p14:creationId xmlns:p14="http://schemas.microsoft.com/office/powerpoint/2010/main" val="393987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200"/>
                                        <p:tgtEl>
                                          <p:spTgt spid="28"/>
                                        </p:tgtEl>
                                      </p:cBhvr>
                                    </p:animEffect>
                                    <p:set>
                                      <p:cBhvr>
                                        <p:cTn id="18" dur="1" fill="hold">
                                          <p:stCondLst>
                                            <p:cond delay="199"/>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
                                        <p:tgtEl>
                                          <p:spTgt spid="13"/>
                                        </p:tgtEl>
                                      </p:cBhvr>
                                    </p:animEffect>
                                  </p:childTnLst>
                                </p:cTn>
                              </p:par>
                            </p:childTnLst>
                          </p:cTn>
                        </p:par>
                        <p:par>
                          <p:cTn id="27" fill="hold">
                            <p:stCondLst>
                              <p:cond delay="2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2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fade">
                                      <p:cBhvr>
                                        <p:cTn id="58" dur="200"/>
                                        <p:tgtEl>
                                          <p:spTgt spid="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animEffect transition="in" filter="fade">
                                      <p:cBhvr>
                                        <p:cTn id="63" dur="200"/>
                                        <p:tgtEl>
                                          <p:spTgt spid="7">
                                            <p:txEl>
                                              <p:pRg st="1" end="1"/>
                                            </p:txEl>
                                          </p:spTgt>
                                        </p:tgtEl>
                                      </p:cBhvr>
                                    </p:animEffect>
                                  </p:childTnLst>
                                </p:cTn>
                              </p:par>
                            </p:childTnLst>
                          </p:cTn>
                        </p:par>
                        <p:par>
                          <p:cTn id="64" fill="hold">
                            <p:stCondLst>
                              <p:cond delay="200"/>
                            </p:stCondLst>
                            <p:childTnLst>
                              <p:par>
                                <p:cTn id="65" presetID="10" presetClass="entr" presetSubtype="0" fill="hold" nodeType="after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fade">
                                      <p:cBhvr>
                                        <p:cTn id="67" dur="2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200"/>
                                        <p:tgtEl>
                                          <p:spTgt spid="24"/>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animBg="1"/>
      <p:bldP spid="2" grpId="0"/>
      <p:bldP spid="4" grpId="0" animBg="1"/>
      <p:bldP spid="6" grpId="0" animBg="1"/>
      <p:bldP spid="13" grpId="0"/>
      <p:bldP spid="15" grpId="0"/>
      <p:bldP spid="16" grpId="0"/>
      <p:bldP spid="19" grpId="0"/>
      <p:bldP spid="20" grpId="0"/>
      <p:bldP spid="21" grpId="0"/>
      <p:bldP spid="22" grpId="0"/>
      <p:bldP spid="23"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Current Needs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7321" y="847836"/>
            <a:ext cx="10929723" cy="452039"/>
          </a:xfrm>
        </p:spPr>
        <p:txBody>
          <a:bodyPr/>
          <a:lstStyle/>
          <a:p>
            <a:r>
              <a:rPr lang="en-US" dirty="0"/>
              <a:t>Wide range of relational needs</a:t>
            </a:r>
          </a:p>
          <a:p>
            <a:endParaRPr lang="en-US" dirty="0"/>
          </a:p>
        </p:txBody>
      </p:sp>
      <p:sp>
        <p:nvSpPr>
          <p:cNvPr id="4" name="TextBox 3">
            <a:extLst>
              <a:ext uri="{FF2B5EF4-FFF2-40B4-BE49-F238E27FC236}">
                <a16:creationId xmlns:a16="http://schemas.microsoft.com/office/drawing/2014/main" id="{8DAD91C6-F06C-6B33-2C5D-28089FB2B5BE}"/>
              </a:ext>
            </a:extLst>
          </p:cNvPr>
          <p:cNvSpPr txBox="1"/>
          <p:nvPr/>
        </p:nvSpPr>
        <p:spPr>
          <a:xfrm>
            <a:off x="684415" y="1808127"/>
            <a:ext cx="4299584" cy="2092881"/>
          </a:xfrm>
          <a:prstGeom prst="rect">
            <a:avLst/>
          </a:prstGeom>
          <a:noFill/>
        </p:spPr>
        <p:txBody>
          <a:bodyPr wrap="square">
            <a:sp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Relational needs vs. ‘other’</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Many different kinds</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Discovery relies on self-awareness</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Some displayed openly, some not</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Some met, some unmet </a:t>
            </a:r>
          </a:p>
        </p:txBody>
      </p:sp>
      <p:pic>
        <p:nvPicPr>
          <p:cNvPr id="74" name="Picture 73">
            <a:extLst>
              <a:ext uri="{FF2B5EF4-FFF2-40B4-BE49-F238E27FC236}">
                <a16:creationId xmlns:a16="http://schemas.microsoft.com/office/drawing/2014/main" id="{CA03C218-4281-4EE5-AB3B-8DD09CEE0F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7772" y="331505"/>
            <a:ext cx="3842166" cy="2715531"/>
          </a:xfrm>
          <a:prstGeom prst="rect">
            <a:avLst/>
          </a:prstGeom>
        </p:spPr>
      </p:pic>
      <p:sp>
        <p:nvSpPr>
          <p:cNvPr id="80" name="Rectangle: Rounded Corners 79">
            <a:extLst>
              <a:ext uri="{FF2B5EF4-FFF2-40B4-BE49-F238E27FC236}">
                <a16:creationId xmlns:a16="http://schemas.microsoft.com/office/drawing/2014/main" id="{CEDE8CD5-6C1A-1F49-2FB0-68DFB212D0BF}"/>
              </a:ext>
            </a:extLst>
          </p:cNvPr>
          <p:cNvSpPr/>
          <p:nvPr/>
        </p:nvSpPr>
        <p:spPr>
          <a:xfrm>
            <a:off x="9495895" y="214841"/>
            <a:ext cx="2366763" cy="2557602"/>
          </a:xfrm>
          <a:prstGeom prst="roundRect">
            <a:avLst>
              <a:gd name="adj" fmla="val 476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804EDC31-D001-4E8B-40D9-669BE7589526}"/>
              </a:ext>
            </a:extLst>
          </p:cNvPr>
          <p:cNvSpPr txBox="1"/>
          <p:nvPr/>
        </p:nvSpPr>
        <p:spPr>
          <a:xfrm>
            <a:off x="9581590" y="294840"/>
            <a:ext cx="2377824" cy="2723823"/>
          </a:xfrm>
          <a:prstGeom prst="rect">
            <a:avLst/>
          </a:prstGeom>
          <a:noFill/>
        </p:spPr>
        <p:txBody>
          <a:bodyPr wrap="square">
            <a:spAutoFit/>
          </a:bodyPr>
          <a:lstStyle/>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Meaning</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Sense of self</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Sense of achievement</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Emotional connection</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Community connection</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Attention</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Volition</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Privacy</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Security</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endPar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grpSp>
        <p:nvGrpSpPr>
          <p:cNvPr id="96" name="Group 95">
            <a:extLst>
              <a:ext uri="{FF2B5EF4-FFF2-40B4-BE49-F238E27FC236}">
                <a16:creationId xmlns:a16="http://schemas.microsoft.com/office/drawing/2014/main" id="{174F3623-A250-10E4-1436-E5137D64B604}"/>
              </a:ext>
            </a:extLst>
          </p:cNvPr>
          <p:cNvGrpSpPr/>
          <p:nvPr/>
        </p:nvGrpSpPr>
        <p:grpSpPr>
          <a:xfrm>
            <a:off x="5262850" y="3264542"/>
            <a:ext cx="6659185" cy="2868548"/>
            <a:chOff x="5262850" y="3264542"/>
            <a:chExt cx="6659185" cy="2868548"/>
          </a:xfrm>
        </p:grpSpPr>
        <p:sp>
          <p:nvSpPr>
            <p:cNvPr id="82" name="Rectangle: Rounded Corners 81">
              <a:extLst>
                <a:ext uri="{FF2B5EF4-FFF2-40B4-BE49-F238E27FC236}">
                  <a16:creationId xmlns:a16="http://schemas.microsoft.com/office/drawing/2014/main" id="{44FCECEE-CABF-FAB4-AD91-99368530A4E6}"/>
                </a:ext>
              </a:extLst>
            </p:cNvPr>
            <p:cNvSpPr/>
            <p:nvPr/>
          </p:nvSpPr>
          <p:spPr>
            <a:xfrm>
              <a:off x="5262850" y="3264542"/>
              <a:ext cx="6659185" cy="2788549"/>
            </a:xfrm>
            <a:prstGeom prst="roundRect">
              <a:avLst>
                <a:gd name="adj" fmla="val 6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A36CEE65-28E6-4300-F13C-9641AE689B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5441" y="4358449"/>
              <a:ext cx="1961457" cy="1768697"/>
            </a:xfrm>
            <a:prstGeom prst="rect">
              <a:avLst/>
            </a:prstGeom>
          </p:spPr>
        </p:pic>
        <p:sp>
          <p:nvSpPr>
            <p:cNvPr id="6" name="Content Placeholder 8">
              <a:extLst>
                <a:ext uri="{FF2B5EF4-FFF2-40B4-BE49-F238E27FC236}">
                  <a16:creationId xmlns:a16="http://schemas.microsoft.com/office/drawing/2014/main" id="{19795B36-D17A-CA9D-31E1-14F55A2E23F0}"/>
                </a:ext>
              </a:extLst>
            </p:cNvPr>
            <p:cNvSpPr txBox="1">
              <a:spLocks/>
            </p:cNvSpPr>
            <p:nvPr/>
          </p:nvSpPr>
          <p:spPr>
            <a:xfrm>
              <a:off x="6273567" y="5085744"/>
              <a:ext cx="3647512" cy="104734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600" kern="1200">
                  <a:solidFill>
                    <a:srgbClr val="023B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rgbClr val="023B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200" kern="1200">
                  <a:solidFill>
                    <a:srgbClr val="023B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023B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rgbClr val="023B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23B54"/>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9EA8BCE7-D1CD-C5A0-6D83-6AE63368C87A}"/>
                </a:ext>
              </a:extLst>
            </p:cNvPr>
            <p:cNvSpPr/>
            <p:nvPr/>
          </p:nvSpPr>
          <p:spPr>
            <a:xfrm>
              <a:off x="5459145" y="4402070"/>
              <a:ext cx="1809498" cy="436170"/>
            </a:xfrm>
            <a:prstGeom prst="roundRect">
              <a:avLst/>
            </a:prstGeom>
            <a:solidFill>
              <a:srgbClr val="F794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F4836A5-1E8F-FFFB-6688-CA1AD4482AB7}"/>
                </a:ext>
              </a:extLst>
            </p:cNvPr>
            <p:cNvSpPr txBox="1"/>
            <p:nvPr/>
          </p:nvSpPr>
          <p:spPr>
            <a:xfrm>
              <a:off x="5262850" y="4430342"/>
              <a:ext cx="2202088" cy="3321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Current Needs</a:t>
              </a:r>
            </a:p>
          </p:txBody>
        </p:sp>
        <p:sp>
          <p:nvSpPr>
            <p:cNvPr id="12" name="TextBox 11">
              <a:extLst>
                <a:ext uri="{FF2B5EF4-FFF2-40B4-BE49-F238E27FC236}">
                  <a16:creationId xmlns:a16="http://schemas.microsoft.com/office/drawing/2014/main" id="{2FB7FF6D-C3C4-DEFF-1803-BE786AEC3B7A}"/>
                </a:ext>
              </a:extLst>
            </p:cNvPr>
            <p:cNvSpPr txBox="1"/>
            <p:nvPr/>
          </p:nvSpPr>
          <p:spPr>
            <a:xfrm>
              <a:off x="8462622" y="3757729"/>
              <a:ext cx="1789505" cy="383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6AEEA"/>
                  </a:solidFill>
                  <a:effectLst/>
                  <a:uLnTx/>
                  <a:uFillTx/>
                  <a:latin typeface="Calibri" panose="020F0502020204030204"/>
                  <a:ea typeface="+mn-ea"/>
                  <a:cs typeface="+mn-cs"/>
                </a:rPr>
                <a:t>NEEDS MET</a:t>
              </a:r>
            </a:p>
          </p:txBody>
        </p:sp>
        <p:sp>
          <p:nvSpPr>
            <p:cNvPr id="2" name="TextBox 1">
              <a:extLst>
                <a:ext uri="{FF2B5EF4-FFF2-40B4-BE49-F238E27FC236}">
                  <a16:creationId xmlns:a16="http://schemas.microsoft.com/office/drawing/2014/main" id="{3EAD411B-9BF6-8B7E-D41A-EF33DD0C8E20}"/>
                </a:ext>
              </a:extLst>
            </p:cNvPr>
            <p:cNvSpPr txBox="1"/>
            <p:nvPr/>
          </p:nvSpPr>
          <p:spPr>
            <a:xfrm>
              <a:off x="8462622" y="5154721"/>
              <a:ext cx="25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59096"/>
                  </a:solidFill>
                  <a:effectLst/>
                  <a:uLnTx/>
                  <a:uFillTx/>
                  <a:latin typeface="Calibri" panose="020F0502020204030204"/>
                  <a:ea typeface="+mn-ea"/>
                  <a:cs typeface="+mn-cs"/>
                </a:rPr>
                <a:t>NEEDS UNMET</a:t>
              </a:r>
            </a:p>
          </p:txBody>
        </p:sp>
        <p:cxnSp>
          <p:nvCxnSpPr>
            <p:cNvPr id="15" name="Straight Arrow Connector 14">
              <a:extLst>
                <a:ext uri="{FF2B5EF4-FFF2-40B4-BE49-F238E27FC236}">
                  <a16:creationId xmlns:a16="http://schemas.microsoft.com/office/drawing/2014/main" id="{AAE267BA-8FA6-6FC0-BC96-50FA99DACD97}"/>
                </a:ext>
              </a:extLst>
            </p:cNvPr>
            <p:cNvCxnSpPr>
              <a:cxnSpLocks/>
            </p:cNvCxnSpPr>
            <p:nvPr/>
          </p:nvCxnSpPr>
          <p:spPr>
            <a:xfrm flipV="1">
              <a:off x="7246517" y="4189048"/>
              <a:ext cx="281125" cy="199242"/>
            </a:xfrm>
            <a:prstGeom prst="straightConnector1">
              <a:avLst/>
            </a:prstGeom>
            <a:ln w="31750">
              <a:solidFill>
                <a:schemeClr val="bg1">
                  <a:lumMod val="75000"/>
                </a:schemeClr>
              </a:solidFill>
              <a:headEnd type="none" w="sm" len="sm"/>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2ACE30-4F65-7B07-C8AC-780D62FA9F48}"/>
                </a:ext>
              </a:extLst>
            </p:cNvPr>
            <p:cNvCxnSpPr>
              <a:cxnSpLocks/>
            </p:cNvCxnSpPr>
            <p:nvPr/>
          </p:nvCxnSpPr>
          <p:spPr>
            <a:xfrm>
              <a:off x="7248181" y="4848443"/>
              <a:ext cx="231221" cy="173941"/>
            </a:xfrm>
            <a:prstGeom prst="straightConnector1">
              <a:avLst/>
            </a:prstGeom>
            <a:ln w="31750">
              <a:solidFill>
                <a:schemeClr val="bg1">
                  <a:lumMod val="75000"/>
                </a:schemeClr>
              </a:solidFill>
              <a:headEnd type="none" w="sm" len="sm"/>
              <a:tailEnd type="stealth" w="lg" len="lg"/>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FD5FD579-75CE-E36B-0E32-96D5F4D0B129}"/>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585" b="96562" l="4983" r="91362">
                          <a14:foregroundMark x1="7973" y1="28653" x2="7973" y2="28653"/>
                          <a14:foregroundMark x1="7641" y1="25501" x2="7641" y2="25501"/>
                          <a14:foregroundMark x1="6312" y1="22063" x2="6312" y2="22063"/>
                          <a14:foregroundMark x1="4983" y1="21490" x2="4983" y2="21490"/>
                          <a14:foregroundMark x1="47508" y1="4585" x2="47508" y2="4585"/>
                          <a14:foregroundMark x1="13289" y1="30372" x2="13289" y2="30372"/>
                          <a14:foregroundMark x1="49834" y1="32951" x2="49834" y2="32951"/>
                          <a14:foregroundMark x1="36213" y1="36676" x2="36213" y2="36676"/>
                          <a14:foregroundMark x1="36545" y1="92837" x2="36545" y2="92837"/>
                          <a14:foregroundMark x1="49834" y1="96848" x2="49834" y2="96848"/>
                          <a14:foregroundMark x1="91362" y1="24355" x2="91362" y2="24355"/>
                        </a14:backgroundRemoval>
                      </a14:imgEffect>
                    </a14:imgLayer>
                  </a14:imgProps>
                </a:ext>
                <a:ext uri="{28A0092B-C50C-407E-A947-70E740481C1C}">
                  <a14:useLocalDpi xmlns:a14="http://schemas.microsoft.com/office/drawing/2010/main"/>
                </a:ext>
              </a:extLst>
            </a:blip>
            <a:srcRect/>
            <a:stretch/>
          </p:blipFill>
          <p:spPr>
            <a:xfrm>
              <a:off x="7488832" y="3410703"/>
              <a:ext cx="918959" cy="1064647"/>
            </a:xfrm>
            <a:prstGeom prst="rect">
              <a:avLst/>
            </a:prstGeom>
          </p:spPr>
        </p:pic>
        <p:pic>
          <p:nvPicPr>
            <p:cNvPr id="84" name="Picture 83">
              <a:extLst>
                <a:ext uri="{FF2B5EF4-FFF2-40B4-BE49-F238E27FC236}">
                  <a16:creationId xmlns:a16="http://schemas.microsoft.com/office/drawing/2014/main" id="{B89A9BAB-2AB1-304C-FC32-1B1B63CFC2C5}"/>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5634" b="95493" l="5405" r="94595">
                          <a14:foregroundMark x1="7095" y1="31268" x2="7095" y2="31268"/>
                          <a14:foregroundMark x1="6419" y1="24507" x2="6419" y2="24507"/>
                          <a14:foregroundMark x1="44257" y1="9296" x2="44257" y2="9296"/>
                          <a14:foregroundMark x1="49662" y1="5634" x2="49662" y2="5634"/>
                          <a14:foregroundMark x1="93581" y1="25915" x2="93581" y2="25915"/>
                          <a14:foregroundMark x1="94595" y1="48169" x2="94595" y2="48169"/>
                          <a14:foregroundMark x1="69595" y1="36056" x2="69595" y2="36056"/>
                          <a14:foregroundMark x1="60135" y1="95493" x2="60135" y2="95493"/>
                        </a14:backgroundRemoval>
                      </a14:imgEffect>
                    </a14:imgLayer>
                  </a14:imgProps>
                </a:ext>
                <a:ext uri="{28A0092B-C50C-407E-A947-70E740481C1C}">
                  <a14:useLocalDpi xmlns:a14="http://schemas.microsoft.com/office/drawing/2010/main"/>
                </a:ext>
              </a:extLst>
            </a:blip>
            <a:srcRect/>
            <a:stretch/>
          </p:blipFill>
          <p:spPr>
            <a:xfrm>
              <a:off x="7496304" y="4804665"/>
              <a:ext cx="904016" cy="1083326"/>
            </a:xfrm>
            <a:prstGeom prst="rect">
              <a:avLst/>
            </a:prstGeom>
          </p:spPr>
        </p:pic>
      </p:grpSp>
      <p:grpSp>
        <p:nvGrpSpPr>
          <p:cNvPr id="97" name="Group 96">
            <a:extLst>
              <a:ext uri="{FF2B5EF4-FFF2-40B4-BE49-F238E27FC236}">
                <a16:creationId xmlns:a16="http://schemas.microsoft.com/office/drawing/2014/main" id="{8828C6E3-56D4-9064-E3C8-E9B2106E5DD4}"/>
              </a:ext>
            </a:extLst>
          </p:cNvPr>
          <p:cNvGrpSpPr/>
          <p:nvPr/>
        </p:nvGrpSpPr>
        <p:grpSpPr>
          <a:xfrm>
            <a:off x="269965" y="4700521"/>
            <a:ext cx="4871850" cy="817134"/>
            <a:chOff x="269965" y="4700521"/>
            <a:chExt cx="4422251" cy="817134"/>
          </a:xfrm>
        </p:grpSpPr>
        <p:sp>
          <p:nvSpPr>
            <p:cNvPr id="85" name="Rectangle: Rounded Corners 84">
              <a:extLst>
                <a:ext uri="{FF2B5EF4-FFF2-40B4-BE49-F238E27FC236}">
                  <a16:creationId xmlns:a16="http://schemas.microsoft.com/office/drawing/2014/main" id="{163E00AB-2AF4-1349-DE8A-47A4890D57C3}"/>
                </a:ext>
              </a:extLst>
            </p:cNvPr>
            <p:cNvSpPr/>
            <p:nvPr/>
          </p:nvSpPr>
          <p:spPr>
            <a:xfrm>
              <a:off x="679208" y="4700521"/>
              <a:ext cx="3633849" cy="817134"/>
            </a:xfrm>
            <a:prstGeom prst="roundRect">
              <a:avLst/>
            </a:prstGeom>
            <a:solidFill>
              <a:srgbClr val="F794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C326BEB7-D337-B6D9-5B0C-4ED5C7476301}"/>
                </a:ext>
              </a:extLst>
            </p:cNvPr>
            <p:cNvSpPr txBox="1"/>
            <p:nvPr/>
          </p:nvSpPr>
          <p:spPr>
            <a:xfrm>
              <a:off x="269965" y="4728792"/>
              <a:ext cx="44222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Current Needs</a:t>
              </a:r>
            </a:p>
          </p:txBody>
        </p:sp>
        <p:sp>
          <p:nvSpPr>
            <p:cNvPr id="87" name="Rectangle: Rounded Corners 86">
              <a:extLst>
                <a:ext uri="{FF2B5EF4-FFF2-40B4-BE49-F238E27FC236}">
                  <a16:creationId xmlns:a16="http://schemas.microsoft.com/office/drawing/2014/main" id="{1CEB9E20-2FDE-D080-E367-DD84B7102932}"/>
                </a:ext>
              </a:extLst>
            </p:cNvPr>
            <p:cNvSpPr/>
            <p:nvPr/>
          </p:nvSpPr>
          <p:spPr>
            <a:xfrm>
              <a:off x="774210" y="5079116"/>
              <a:ext cx="1686296" cy="374323"/>
            </a:xfrm>
            <a:prstGeom prst="roundRect">
              <a:avLst/>
            </a:prstGeom>
            <a:solidFill>
              <a:srgbClr val="FBCC93"/>
            </a:solidFill>
            <a:ln>
              <a:solidFill>
                <a:srgbClr val="CB720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41EC2F7E-D38A-6128-E763-96371F061158}"/>
                </a:ext>
              </a:extLst>
            </p:cNvPr>
            <p:cNvSpPr/>
            <p:nvPr/>
          </p:nvSpPr>
          <p:spPr>
            <a:xfrm>
              <a:off x="2531332" y="5079116"/>
              <a:ext cx="1686296" cy="374323"/>
            </a:xfrm>
            <a:prstGeom prst="roundRect">
              <a:avLst/>
            </a:prstGeom>
            <a:solidFill>
              <a:srgbClr val="FBCC93"/>
            </a:solidFill>
            <a:ln>
              <a:solidFill>
                <a:srgbClr val="CB720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0659B738-7481-BC48-63C7-A2BF220EE5E2}"/>
                </a:ext>
              </a:extLst>
            </p:cNvPr>
            <p:cNvSpPr txBox="1"/>
            <p:nvPr/>
          </p:nvSpPr>
          <p:spPr>
            <a:xfrm>
              <a:off x="1005571" y="5076599"/>
              <a:ext cx="12235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srgbClr val="CB7207"/>
                  </a:solidFill>
                  <a:effectLst/>
                  <a:uLnTx/>
                  <a:uFillTx/>
                  <a:latin typeface="Franklin Gothic Medium Cond" panose="020B0606030402020204" pitchFamily="34" charset="0"/>
                  <a:ea typeface="+mn-ea"/>
                  <a:cs typeface="+mn-cs"/>
                </a:rPr>
                <a:t>DISPLAYED OPENLY</a:t>
              </a:r>
            </a:p>
          </p:txBody>
        </p:sp>
        <p:sp>
          <p:nvSpPr>
            <p:cNvPr id="90" name="TextBox 89">
              <a:extLst>
                <a:ext uri="{FF2B5EF4-FFF2-40B4-BE49-F238E27FC236}">
                  <a16:creationId xmlns:a16="http://schemas.microsoft.com/office/drawing/2014/main" id="{8274FEC2-BE36-A25C-A2F6-ABE028812C68}"/>
                </a:ext>
              </a:extLst>
            </p:cNvPr>
            <p:cNvSpPr txBox="1"/>
            <p:nvPr/>
          </p:nvSpPr>
          <p:spPr>
            <a:xfrm>
              <a:off x="2680695" y="5066222"/>
              <a:ext cx="14368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srgbClr val="CB7207"/>
                  </a:solidFill>
                  <a:effectLst/>
                  <a:uLnTx/>
                  <a:uFillTx/>
                  <a:latin typeface="Franklin Gothic Medium Cond" panose="020B0606030402020204" pitchFamily="34" charset="0"/>
                  <a:ea typeface="+mn-ea"/>
                  <a:cs typeface="+mn-cs"/>
                </a:rPr>
                <a:t>NOT DISPLAYED OPENLY</a:t>
              </a:r>
            </a:p>
          </p:txBody>
        </p:sp>
      </p:grpSp>
      <p:sp>
        <p:nvSpPr>
          <p:cNvPr id="95" name="TextBox 94">
            <a:extLst>
              <a:ext uri="{FF2B5EF4-FFF2-40B4-BE49-F238E27FC236}">
                <a16:creationId xmlns:a16="http://schemas.microsoft.com/office/drawing/2014/main" id="{3771D509-AE07-63D0-1946-1511300D7261}"/>
              </a:ext>
            </a:extLst>
          </p:cNvPr>
          <p:cNvSpPr txBox="1"/>
          <p:nvPr/>
        </p:nvSpPr>
        <p:spPr>
          <a:xfrm>
            <a:off x="9928323" y="2760047"/>
            <a:ext cx="156410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EMOTIONAL NEEDS</a:t>
            </a:r>
          </a:p>
        </p:txBody>
      </p:sp>
      <p:sp>
        <p:nvSpPr>
          <p:cNvPr id="76" name="TextBox 75">
            <a:extLst>
              <a:ext uri="{FF2B5EF4-FFF2-40B4-BE49-F238E27FC236}">
                <a16:creationId xmlns:a16="http://schemas.microsoft.com/office/drawing/2014/main" id="{98E75569-F699-E759-C877-DA3090FFD051}"/>
              </a:ext>
            </a:extLst>
          </p:cNvPr>
          <p:cNvSpPr txBox="1"/>
          <p:nvPr/>
        </p:nvSpPr>
        <p:spPr>
          <a:xfrm>
            <a:off x="0" y="6119579"/>
            <a:ext cx="60946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https://www.mindbodygreen.com/articles/9-emotional-needs-according-to-maslow-s-hierarchy</a:t>
            </a:r>
          </a:p>
        </p:txBody>
      </p:sp>
      <p:sp>
        <p:nvSpPr>
          <p:cNvPr id="3" name="Slide Number Placeholder 26">
            <a:extLst>
              <a:ext uri="{FF2B5EF4-FFF2-40B4-BE49-F238E27FC236}">
                <a16:creationId xmlns:a16="http://schemas.microsoft.com/office/drawing/2014/main" id="{8CA88350-D8DD-18F9-8B74-6E052C768CF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62</a:t>
            </a:fld>
            <a:endParaRPr lang="en-US" dirty="0"/>
          </a:p>
        </p:txBody>
      </p:sp>
    </p:spTree>
    <p:extLst>
      <p:ext uri="{BB962C8B-B14F-4D97-AF65-F5344CB8AC3E}">
        <p14:creationId xmlns:p14="http://schemas.microsoft.com/office/powerpoint/2010/main" val="17088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
                                        <p:tgtEl>
                                          <p:spTgt spid="4">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2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
                                        <p:tgtEl>
                                          <p:spTgt spid="4">
                                            <p:txEl>
                                              <p:pRg st="1" end="1"/>
                                            </p:txEl>
                                          </p:spTgt>
                                        </p:tgtEl>
                                      </p:cBhvr>
                                    </p:animEffect>
                                  </p:childTnLst>
                                </p:cTn>
                              </p:par>
                            </p:childTnLst>
                          </p:cTn>
                        </p:par>
                        <p:par>
                          <p:cTn id="17" fill="hold">
                            <p:stCondLst>
                              <p:cond delay="200"/>
                            </p:stCondLst>
                            <p:childTnLst>
                              <p:par>
                                <p:cTn id="18" presetID="10" presetClass="entr" presetSubtype="0" fill="hold" grpId="0"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200"/>
                                        <p:tgtEl>
                                          <p:spTgt spid="8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200"/>
                                        <p:tgtEl>
                                          <p:spTgt spid="95"/>
                                        </p:tgtEl>
                                      </p:cBhvr>
                                    </p:animEffect>
                                  </p:childTnLst>
                                </p:cTn>
                              </p:par>
                              <p:par>
                                <p:cTn id="24" presetID="10" presetClass="entr" presetSubtype="0" fill="hold" nodeType="withEffect">
                                  <p:stCondLst>
                                    <p:cond delay="0"/>
                                  </p:stCondLst>
                                  <p:childTnLst>
                                    <p:set>
                                      <p:cBhvr>
                                        <p:cTn id="25" dur="1" fill="hold">
                                          <p:stCondLst>
                                            <p:cond delay="0"/>
                                          </p:stCondLst>
                                        </p:cTn>
                                        <p:tgtEl>
                                          <p:spTgt spid="77">
                                            <p:txEl>
                                              <p:pRg st="8" end="8"/>
                                            </p:txEl>
                                          </p:spTgt>
                                        </p:tgtEl>
                                        <p:attrNameLst>
                                          <p:attrName>style.visibility</p:attrName>
                                        </p:attrNameLst>
                                      </p:cBhvr>
                                      <p:to>
                                        <p:strVal val="visible"/>
                                      </p:to>
                                    </p:set>
                                    <p:animEffect transition="in" filter="fade">
                                      <p:cBhvr>
                                        <p:cTn id="26" dur="200"/>
                                        <p:tgtEl>
                                          <p:spTgt spid="77">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7">
                                            <p:txEl>
                                              <p:pRg st="7" end="7"/>
                                            </p:txEl>
                                          </p:spTgt>
                                        </p:tgtEl>
                                        <p:attrNameLst>
                                          <p:attrName>style.visibility</p:attrName>
                                        </p:attrNameLst>
                                      </p:cBhvr>
                                      <p:to>
                                        <p:strVal val="visible"/>
                                      </p:to>
                                    </p:set>
                                    <p:animEffect transition="in" filter="fade">
                                      <p:cBhvr>
                                        <p:cTn id="29" dur="200"/>
                                        <p:tgtEl>
                                          <p:spTgt spid="77">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xEl>
                                              <p:pRg st="6" end="6"/>
                                            </p:txEl>
                                          </p:spTgt>
                                        </p:tgtEl>
                                        <p:attrNameLst>
                                          <p:attrName>style.visibility</p:attrName>
                                        </p:attrNameLst>
                                      </p:cBhvr>
                                      <p:to>
                                        <p:strVal val="visible"/>
                                      </p:to>
                                    </p:set>
                                    <p:animEffect transition="in" filter="fade">
                                      <p:cBhvr>
                                        <p:cTn id="32" dur="200"/>
                                        <p:tgtEl>
                                          <p:spTgt spid="77">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7">
                                            <p:txEl>
                                              <p:pRg st="5" end="5"/>
                                            </p:txEl>
                                          </p:spTgt>
                                        </p:tgtEl>
                                        <p:attrNameLst>
                                          <p:attrName>style.visibility</p:attrName>
                                        </p:attrNameLst>
                                      </p:cBhvr>
                                      <p:to>
                                        <p:strVal val="visible"/>
                                      </p:to>
                                    </p:set>
                                    <p:animEffect transition="in" filter="fade">
                                      <p:cBhvr>
                                        <p:cTn id="35" dur="200"/>
                                        <p:tgtEl>
                                          <p:spTgt spid="77">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7">
                                            <p:txEl>
                                              <p:pRg st="4" end="4"/>
                                            </p:txEl>
                                          </p:spTgt>
                                        </p:tgtEl>
                                        <p:attrNameLst>
                                          <p:attrName>style.visibility</p:attrName>
                                        </p:attrNameLst>
                                      </p:cBhvr>
                                      <p:to>
                                        <p:strVal val="visible"/>
                                      </p:to>
                                    </p:set>
                                    <p:animEffect transition="in" filter="fade">
                                      <p:cBhvr>
                                        <p:cTn id="38" dur="200"/>
                                        <p:tgtEl>
                                          <p:spTgt spid="7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7">
                                            <p:txEl>
                                              <p:pRg st="3" end="3"/>
                                            </p:txEl>
                                          </p:spTgt>
                                        </p:tgtEl>
                                        <p:attrNameLst>
                                          <p:attrName>style.visibility</p:attrName>
                                        </p:attrNameLst>
                                      </p:cBhvr>
                                      <p:to>
                                        <p:strVal val="visible"/>
                                      </p:to>
                                    </p:set>
                                    <p:animEffect transition="in" filter="fade">
                                      <p:cBhvr>
                                        <p:cTn id="41" dur="200"/>
                                        <p:tgtEl>
                                          <p:spTgt spid="77">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7">
                                            <p:txEl>
                                              <p:pRg st="2" end="2"/>
                                            </p:txEl>
                                          </p:spTgt>
                                        </p:tgtEl>
                                        <p:attrNameLst>
                                          <p:attrName>style.visibility</p:attrName>
                                        </p:attrNameLst>
                                      </p:cBhvr>
                                      <p:to>
                                        <p:strVal val="visible"/>
                                      </p:to>
                                    </p:set>
                                    <p:animEffect transition="in" filter="fade">
                                      <p:cBhvr>
                                        <p:cTn id="44" dur="200"/>
                                        <p:tgtEl>
                                          <p:spTgt spid="77">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7">
                                            <p:txEl>
                                              <p:pRg st="1" end="1"/>
                                            </p:txEl>
                                          </p:spTgt>
                                        </p:tgtEl>
                                        <p:attrNameLst>
                                          <p:attrName>style.visibility</p:attrName>
                                        </p:attrNameLst>
                                      </p:cBhvr>
                                      <p:to>
                                        <p:strVal val="visible"/>
                                      </p:to>
                                    </p:set>
                                    <p:animEffect transition="in" filter="fade">
                                      <p:cBhvr>
                                        <p:cTn id="47" dur="200"/>
                                        <p:tgtEl>
                                          <p:spTgt spid="77">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77">
                                            <p:txEl>
                                              <p:pRg st="0" end="0"/>
                                            </p:txEl>
                                          </p:spTgt>
                                        </p:tgtEl>
                                        <p:attrNameLst>
                                          <p:attrName>style.visibility</p:attrName>
                                        </p:attrNameLst>
                                      </p:cBhvr>
                                      <p:to>
                                        <p:strVal val="visible"/>
                                      </p:to>
                                    </p:set>
                                    <p:animEffect transition="in" filter="fade">
                                      <p:cBhvr>
                                        <p:cTn id="50" dur="200"/>
                                        <p:tgtEl>
                                          <p:spTgt spid="7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fade">
                                      <p:cBhvr>
                                        <p:cTn id="55" dur="200"/>
                                        <p:tgtEl>
                                          <p:spTgt spid="4">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animEffect transition="in" filter="fade">
                                      <p:cBhvr>
                                        <p:cTn id="60" dur="200"/>
                                        <p:tgtEl>
                                          <p:spTgt spid="4">
                                            <p:txEl>
                                              <p:pRg st="3" end="3"/>
                                            </p:txEl>
                                          </p:spTgt>
                                        </p:tgtEl>
                                      </p:cBhvr>
                                    </p:animEffect>
                                  </p:childTnLst>
                                </p:cTn>
                              </p:par>
                            </p:childTnLst>
                          </p:cTn>
                        </p:par>
                        <p:par>
                          <p:cTn id="61" fill="hold">
                            <p:stCondLst>
                              <p:cond delay="200"/>
                            </p:stCondLst>
                            <p:childTnLst>
                              <p:par>
                                <p:cTn id="62" presetID="10" presetClass="entr" presetSubtype="0" fill="hold" nodeType="after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200"/>
                                        <p:tgtEl>
                                          <p:spTgt spid="9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xEl>
                                              <p:pRg st="4" end="4"/>
                                            </p:txEl>
                                          </p:spTgt>
                                        </p:tgtEl>
                                        <p:attrNameLst>
                                          <p:attrName>style.visibility</p:attrName>
                                        </p:attrNameLst>
                                      </p:cBhvr>
                                      <p:to>
                                        <p:strVal val="visible"/>
                                      </p:to>
                                    </p:set>
                                    <p:animEffect transition="in" filter="fade">
                                      <p:cBhvr>
                                        <p:cTn id="69" dur="200"/>
                                        <p:tgtEl>
                                          <p:spTgt spid="4">
                                            <p:txEl>
                                              <p:pRg st="4" end="4"/>
                                            </p:txEl>
                                          </p:spTgt>
                                        </p:tgtEl>
                                      </p:cBhvr>
                                    </p:animEffect>
                                  </p:childTnLst>
                                </p:cTn>
                              </p:par>
                            </p:childTnLst>
                          </p:cTn>
                        </p:par>
                        <p:par>
                          <p:cTn id="70" fill="hold">
                            <p:stCondLst>
                              <p:cond delay="200"/>
                            </p:stCondLst>
                            <p:childTnLst>
                              <p:par>
                                <p:cTn id="71" presetID="10" presetClass="entr" presetSubtype="0" fill="hold"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200"/>
                                        <p:tgtEl>
                                          <p:spTgt spid="96"/>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2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95" grpId="0"/>
      <p:bldP spid="7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Past Challenges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Wide range of challenges</a:t>
            </a:r>
          </a:p>
          <a:p>
            <a:endParaRPr lang="en-US" dirty="0"/>
          </a:p>
        </p:txBody>
      </p:sp>
      <p:sp>
        <p:nvSpPr>
          <p:cNvPr id="2" name="Rectangle: Rounded Corners 1">
            <a:extLst>
              <a:ext uri="{FF2B5EF4-FFF2-40B4-BE49-F238E27FC236}">
                <a16:creationId xmlns:a16="http://schemas.microsoft.com/office/drawing/2014/main" id="{4C12B5A9-E320-7379-6120-17E898916F87}"/>
              </a:ext>
            </a:extLst>
          </p:cNvPr>
          <p:cNvSpPr/>
          <p:nvPr/>
        </p:nvSpPr>
        <p:spPr>
          <a:xfrm>
            <a:off x="7673248" y="387677"/>
            <a:ext cx="4269036" cy="898295"/>
          </a:xfrm>
          <a:prstGeom prst="roundRect">
            <a:avLst>
              <a:gd name="adj" fmla="val 829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29E515-B60B-423C-5F2F-470E0905FBC2}"/>
              </a:ext>
            </a:extLst>
          </p:cNvPr>
          <p:cNvSpPr txBox="1"/>
          <p:nvPr/>
        </p:nvSpPr>
        <p:spPr>
          <a:xfrm>
            <a:off x="462984" y="1613148"/>
            <a:ext cx="7324156" cy="3954929"/>
          </a:xfrm>
          <a:prstGeom prst="rect">
            <a:avLst/>
          </a:prstGeom>
          <a:noFill/>
        </p:spPr>
        <p:txBody>
          <a:bodyPr wrap="square">
            <a:sp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Relational challenges vs. ‘other’</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Interacting with others is integral to society</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Range of relational challenges</a:t>
            </a:r>
          </a:p>
          <a:p>
            <a:pPr marL="693738" marR="0" lvl="1"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Control</a:t>
            </a:r>
          </a:p>
          <a:p>
            <a:pPr marL="693738" marR="0" lvl="1"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Support</a:t>
            </a:r>
          </a:p>
          <a:p>
            <a:pPr marL="693738" marR="0" lvl="1"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Empathy</a:t>
            </a:r>
          </a:p>
          <a:p>
            <a:pPr marL="693738" marR="0" lvl="1"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Recognition</a:t>
            </a:r>
          </a:p>
          <a:p>
            <a:pPr marL="693738" marR="0" lvl="1"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Respect</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Some relational challenges are products of current relationships; some come from prior experiences</a:t>
            </a:r>
          </a:p>
        </p:txBody>
      </p:sp>
      <p:sp>
        <p:nvSpPr>
          <p:cNvPr id="4" name="TextBox 3">
            <a:extLst>
              <a:ext uri="{FF2B5EF4-FFF2-40B4-BE49-F238E27FC236}">
                <a16:creationId xmlns:a16="http://schemas.microsoft.com/office/drawing/2014/main" id="{3D3295A1-B246-85AA-FB75-906149B4B840}"/>
              </a:ext>
            </a:extLst>
          </p:cNvPr>
          <p:cNvSpPr txBox="1"/>
          <p:nvPr/>
        </p:nvSpPr>
        <p:spPr>
          <a:xfrm>
            <a:off x="0" y="6119579"/>
            <a:ext cx="60946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https://www.mindbodygreen.com/articles/9-emotional-needs-according-to-maslow-s-hierarchy</a:t>
            </a:r>
          </a:p>
        </p:txBody>
      </p:sp>
      <p:grpSp>
        <p:nvGrpSpPr>
          <p:cNvPr id="6" name="Group 5">
            <a:extLst>
              <a:ext uri="{FF2B5EF4-FFF2-40B4-BE49-F238E27FC236}">
                <a16:creationId xmlns:a16="http://schemas.microsoft.com/office/drawing/2014/main" id="{8CEC68E9-38A4-150D-6160-D5CCE26BA735}"/>
              </a:ext>
            </a:extLst>
          </p:cNvPr>
          <p:cNvGrpSpPr/>
          <p:nvPr/>
        </p:nvGrpSpPr>
        <p:grpSpPr>
          <a:xfrm>
            <a:off x="6569703" y="4635854"/>
            <a:ext cx="5622348" cy="817134"/>
            <a:chOff x="7769799" y="4635854"/>
            <a:chExt cx="4422251" cy="817134"/>
          </a:xfrm>
        </p:grpSpPr>
        <p:sp>
          <p:nvSpPr>
            <p:cNvPr id="7" name="Rectangle: Rounded Corners 6">
              <a:extLst>
                <a:ext uri="{FF2B5EF4-FFF2-40B4-BE49-F238E27FC236}">
                  <a16:creationId xmlns:a16="http://schemas.microsoft.com/office/drawing/2014/main" id="{7A583EB9-FE17-A95F-F82D-FE26A0E47BBB}"/>
                </a:ext>
              </a:extLst>
            </p:cNvPr>
            <p:cNvSpPr/>
            <p:nvPr/>
          </p:nvSpPr>
          <p:spPr>
            <a:xfrm>
              <a:off x="8179042" y="4635854"/>
              <a:ext cx="3633849" cy="817134"/>
            </a:xfrm>
            <a:prstGeom prst="roundRect">
              <a:avLst/>
            </a:prstGeom>
            <a:solidFill>
              <a:srgbClr val="4398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D367339-7840-E5D9-D623-A43357A9E5CF}"/>
                </a:ext>
              </a:extLst>
            </p:cNvPr>
            <p:cNvSpPr txBox="1"/>
            <p:nvPr/>
          </p:nvSpPr>
          <p:spPr>
            <a:xfrm>
              <a:off x="7769799" y="4664125"/>
              <a:ext cx="44222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Past Challenges</a:t>
              </a:r>
            </a:p>
          </p:txBody>
        </p:sp>
        <p:sp>
          <p:nvSpPr>
            <p:cNvPr id="10" name="Rectangle: Rounded Corners 9">
              <a:extLst>
                <a:ext uri="{FF2B5EF4-FFF2-40B4-BE49-F238E27FC236}">
                  <a16:creationId xmlns:a16="http://schemas.microsoft.com/office/drawing/2014/main" id="{3D5D7FCA-581D-A51B-E2D3-CAEFB3B19145}"/>
                </a:ext>
              </a:extLst>
            </p:cNvPr>
            <p:cNvSpPr/>
            <p:nvPr/>
          </p:nvSpPr>
          <p:spPr>
            <a:xfrm>
              <a:off x="8274044" y="5014449"/>
              <a:ext cx="1686296" cy="374323"/>
            </a:xfrm>
            <a:prstGeom prst="roundRect">
              <a:avLst/>
            </a:prstGeom>
            <a:solidFill>
              <a:srgbClr val="9AC7E6"/>
            </a:solidFill>
            <a:ln>
              <a:solidFill>
                <a:srgbClr val="25699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C58D45FE-726C-E1C1-437D-1B801472818C}"/>
                </a:ext>
              </a:extLst>
            </p:cNvPr>
            <p:cNvSpPr/>
            <p:nvPr/>
          </p:nvSpPr>
          <p:spPr>
            <a:xfrm>
              <a:off x="10031166" y="5014449"/>
              <a:ext cx="1686296" cy="374323"/>
            </a:xfrm>
            <a:prstGeom prst="roundRect">
              <a:avLst/>
            </a:prstGeom>
            <a:solidFill>
              <a:srgbClr val="9AC7E6"/>
            </a:solidFill>
            <a:ln>
              <a:solidFill>
                <a:srgbClr val="25699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F9A3C01-68CA-3121-E293-BBF75E808D43}"/>
                </a:ext>
              </a:extLst>
            </p:cNvPr>
            <p:cNvSpPr txBox="1"/>
            <p:nvPr/>
          </p:nvSpPr>
          <p:spPr>
            <a:xfrm>
              <a:off x="8262770" y="5011932"/>
              <a:ext cx="17279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prstClr val="white"/>
                  </a:solidFill>
                  <a:effectLst/>
                  <a:uLnTx/>
                  <a:uFillTx/>
                  <a:latin typeface="Franklin Gothic Medium Cond" panose="020B0606030402020204" pitchFamily="34" charset="0"/>
                  <a:ea typeface="+mn-ea"/>
                  <a:cs typeface="+mn-cs"/>
                </a:rPr>
                <a:t>SOURCED FROM CURRENT RELATIONSHIPS</a:t>
              </a:r>
            </a:p>
          </p:txBody>
        </p:sp>
        <p:sp>
          <p:nvSpPr>
            <p:cNvPr id="13" name="TextBox 12">
              <a:extLst>
                <a:ext uri="{FF2B5EF4-FFF2-40B4-BE49-F238E27FC236}">
                  <a16:creationId xmlns:a16="http://schemas.microsoft.com/office/drawing/2014/main" id="{A7354A7C-857B-34C7-C35C-A07DEC7D40A9}"/>
                </a:ext>
              </a:extLst>
            </p:cNvPr>
            <p:cNvSpPr txBox="1"/>
            <p:nvPr/>
          </p:nvSpPr>
          <p:spPr>
            <a:xfrm>
              <a:off x="9862663" y="5001555"/>
              <a:ext cx="20533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prstClr val="white"/>
                  </a:solidFill>
                  <a:effectLst/>
                  <a:uLnTx/>
                  <a:uFillTx/>
                  <a:latin typeface="Franklin Gothic Medium Cond" panose="020B0606030402020204" pitchFamily="34" charset="0"/>
                  <a:ea typeface="+mn-ea"/>
                  <a:cs typeface="+mn-cs"/>
                </a:rPr>
                <a:t>SOURCED PRIOR TO</a:t>
              </a:r>
              <a:br>
                <a:rPr kumimoji="0" lang="en-US" sz="1000" b="0" i="0" u="none" strike="noStrike" kern="1200" cap="none" spc="300" normalizeH="0" baseline="0" noProof="0" dirty="0">
                  <a:ln>
                    <a:noFill/>
                  </a:ln>
                  <a:solidFill>
                    <a:prstClr val="white"/>
                  </a:solidFill>
                  <a:effectLst/>
                  <a:uLnTx/>
                  <a:uFillTx/>
                  <a:latin typeface="Franklin Gothic Medium Cond" panose="020B0606030402020204" pitchFamily="34" charset="0"/>
                  <a:ea typeface="+mn-ea"/>
                  <a:cs typeface="+mn-cs"/>
                </a:rPr>
              </a:br>
              <a:r>
                <a:rPr kumimoji="0" lang="en-US" sz="1000" b="0" i="0" u="none" strike="noStrike" kern="1200" cap="none" spc="300" normalizeH="0" baseline="0" noProof="0" dirty="0">
                  <a:ln>
                    <a:noFill/>
                  </a:ln>
                  <a:solidFill>
                    <a:prstClr val="white"/>
                  </a:solidFill>
                  <a:effectLst/>
                  <a:uLnTx/>
                  <a:uFillTx/>
                  <a:latin typeface="Franklin Gothic Medium Cond" panose="020B0606030402020204" pitchFamily="34" charset="0"/>
                  <a:ea typeface="+mn-ea"/>
                  <a:cs typeface="+mn-cs"/>
                </a:rPr>
                <a:t>CURRENT RELATIONSHIPS</a:t>
              </a:r>
            </a:p>
          </p:txBody>
        </p:sp>
      </p:grpSp>
      <p:sp>
        <p:nvSpPr>
          <p:cNvPr id="15" name="TextBox 14">
            <a:extLst>
              <a:ext uri="{FF2B5EF4-FFF2-40B4-BE49-F238E27FC236}">
                <a16:creationId xmlns:a16="http://schemas.microsoft.com/office/drawing/2014/main" id="{739885A6-EAE5-1309-C125-62886C878653}"/>
              </a:ext>
            </a:extLst>
          </p:cNvPr>
          <p:cNvSpPr txBox="1"/>
          <p:nvPr/>
        </p:nvSpPr>
        <p:spPr>
          <a:xfrm>
            <a:off x="0" y="5789064"/>
            <a:ext cx="1179580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ttps://hbr.org/2023/01/todays-most-critical-workplace-challenges-are-about-systems?utm_medium=paidsearch&amp;utm_source=google&amp;utm_campaign=domcontent_strategy&amp;utm_term=Non-Brand&amp;tpcc=domcontent_strategy&amp;gad_source=1&amp;gclid=EAIaIQobChMIu8najPz2hgMVASrUAR2cywS2EAAYAyAAEgJMl_D_BwE</a:t>
            </a:r>
          </a:p>
        </p:txBody>
      </p:sp>
      <p:sp>
        <p:nvSpPr>
          <p:cNvPr id="16" name="Rectangle: Rounded Corners 15">
            <a:extLst>
              <a:ext uri="{FF2B5EF4-FFF2-40B4-BE49-F238E27FC236}">
                <a16:creationId xmlns:a16="http://schemas.microsoft.com/office/drawing/2014/main" id="{0138E18D-08AC-C41D-8E08-2E3BA500B3FF}"/>
              </a:ext>
            </a:extLst>
          </p:cNvPr>
          <p:cNvSpPr/>
          <p:nvPr/>
        </p:nvSpPr>
        <p:spPr>
          <a:xfrm>
            <a:off x="9232185" y="1471596"/>
            <a:ext cx="2452458" cy="2617434"/>
          </a:xfrm>
          <a:prstGeom prst="roundRect">
            <a:avLst>
              <a:gd name="adj" fmla="val 476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42B0B3C-EB7E-2F69-B8C5-7DB5A445CAD8}"/>
              </a:ext>
            </a:extLst>
          </p:cNvPr>
          <p:cNvSpPr txBox="1"/>
          <p:nvPr/>
        </p:nvSpPr>
        <p:spPr>
          <a:xfrm>
            <a:off x="9317880" y="1551595"/>
            <a:ext cx="2366763" cy="2452979"/>
          </a:xfrm>
          <a:prstGeom prst="rect">
            <a:avLst/>
          </a:prstGeom>
          <a:noFill/>
        </p:spPr>
        <p:txBody>
          <a:bodyPr wrap="square">
            <a:spAutoFit/>
          </a:bodyPr>
          <a:lstStyle/>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Financial issues</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Work challenges</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Poor Planning</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Relational challenges</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Work/life imbalance</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Insufficient training</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Lack of motivation</a:t>
            </a: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Career </a:t>
            </a:r>
            <a:r>
              <a:rPr lang="en-US" sz="1400" spc="30" dirty="0">
                <a:solidFill>
                  <a:prstClr val="black">
                    <a:lumMod val="50000"/>
                    <a:lumOff val="50000"/>
                  </a:prstClr>
                </a:solidFill>
                <a:latin typeface="Franklin Gothic Book" panose="020B0503020102020204" pitchFamily="34" charset="0"/>
              </a:rPr>
              <a:t>challenges</a:t>
            </a:r>
            <a:endPar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a:p>
            <a:pPr marL="274320" marR="0" lvl="0" indent="-27432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1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Poor health</a:t>
            </a:r>
          </a:p>
        </p:txBody>
      </p:sp>
      <p:sp>
        <p:nvSpPr>
          <p:cNvPr id="20" name="TextBox 19">
            <a:extLst>
              <a:ext uri="{FF2B5EF4-FFF2-40B4-BE49-F238E27FC236}">
                <a16:creationId xmlns:a16="http://schemas.microsoft.com/office/drawing/2014/main" id="{B357A694-A504-9A2D-E487-C72EF120AF7C}"/>
              </a:ext>
            </a:extLst>
          </p:cNvPr>
          <p:cNvSpPr txBox="1"/>
          <p:nvPr/>
        </p:nvSpPr>
        <p:spPr>
          <a:xfrm>
            <a:off x="9278481" y="4132554"/>
            <a:ext cx="236676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PERSONAL CHALLENGES</a:t>
            </a:r>
          </a:p>
        </p:txBody>
      </p:sp>
      <p:pic>
        <p:nvPicPr>
          <p:cNvPr id="21" name="Picture 20">
            <a:extLst>
              <a:ext uri="{FF2B5EF4-FFF2-40B4-BE49-F238E27FC236}">
                <a16:creationId xmlns:a16="http://schemas.microsoft.com/office/drawing/2014/main" id="{F6006572-427B-B852-3D6F-E3A0488A8F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0254" y="409754"/>
            <a:ext cx="3935023" cy="870024"/>
          </a:xfrm>
          <a:prstGeom prst="rect">
            <a:avLst/>
          </a:prstGeom>
        </p:spPr>
      </p:pic>
      <p:sp>
        <p:nvSpPr>
          <p:cNvPr id="22" name="Slide Number Placeholder 26">
            <a:extLst>
              <a:ext uri="{FF2B5EF4-FFF2-40B4-BE49-F238E27FC236}">
                <a16:creationId xmlns:a16="http://schemas.microsoft.com/office/drawing/2014/main" id="{F5E192D4-4267-EC56-2A15-D7A893AB43E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63</a:t>
            </a:fld>
            <a:endParaRPr lang="en-US" dirty="0"/>
          </a:p>
        </p:txBody>
      </p:sp>
      <p:pic>
        <p:nvPicPr>
          <p:cNvPr id="24" name="Picture 23">
            <a:extLst>
              <a:ext uri="{FF2B5EF4-FFF2-40B4-BE49-F238E27FC236}">
                <a16:creationId xmlns:a16="http://schemas.microsoft.com/office/drawing/2014/main" id="{0C54E35C-F266-4510-3978-04BA0F3D8A79}"/>
              </a:ext>
            </a:extLst>
          </p:cNvPr>
          <p:cNvPicPr>
            <a:picLocks noChangeAspect="1"/>
          </p:cNvPicPr>
          <p:nvPr/>
        </p:nvPicPr>
        <p:blipFill>
          <a:blip r:embed="rId6"/>
          <a:stretch>
            <a:fillRect/>
          </a:stretch>
        </p:blipFill>
        <p:spPr>
          <a:xfrm>
            <a:off x="9019633" y="2222146"/>
            <a:ext cx="2877561" cy="603556"/>
          </a:xfrm>
          <a:prstGeom prst="rect">
            <a:avLst/>
          </a:prstGeom>
          <a:effectLst>
            <a:glow rad="101600">
              <a:schemeClr val="accent5">
                <a:satMod val="175000"/>
                <a:alpha val="40000"/>
              </a:schemeClr>
            </a:glow>
            <a:softEdge rad="12700"/>
          </a:effectLst>
        </p:spPr>
      </p:pic>
    </p:spTree>
    <p:extLst>
      <p:ext uri="{BB962C8B-B14F-4D97-AF65-F5344CB8AC3E}">
        <p14:creationId xmlns:p14="http://schemas.microsoft.com/office/powerpoint/2010/main" val="5698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200"/>
                                        <p:tgtEl>
                                          <p:spTgt spid="1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fade">
                                      <p:cBhvr>
                                        <p:cTn id="20" dur="200"/>
                                        <p:tgtEl>
                                          <p:spTgt spid="19">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200"/>
                                        <p:tgtEl>
                                          <p:spTgt spid="19">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200"/>
                                        <p:tgtEl>
                                          <p:spTgt spid="19">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xEl>
                                              <p:pRg st="4" end="4"/>
                                            </p:txEl>
                                          </p:spTgt>
                                        </p:tgtEl>
                                        <p:attrNameLst>
                                          <p:attrName>style.visibility</p:attrName>
                                        </p:attrNameLst>
                                      </p:cBhvr>
                                      <p:to>
                                        <p:strVal val="visible"/>
                                      </p:to>
                                    </p:set>
                                    <p:animEffect transition="in" filter="fade">
                                      <p:cBhvr>
                                        <p:cTn id="29" dur="200"/>
                                        <p:tgtEl>
                                          <p:spTgt spid="19">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200"/>
                                        <p:tgtEl>
                                          <p:spTgt spid="19">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animEffect transition="in" filter="fade">
                                      <p:cBhvr>
                                        <p:cTn id="35" dur="200"/>
                                        <p:tgtEl>
                                          <p:spTgt spid="19">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xEl>
                                              <p:pRg st="7" end="7"/>
                                            </p:txEl>
                                          </p:spTgt>
                                        </p:tgtEl>
                                        <p:attrNameLst>
                                          <p:attrName>style.visibility</p:attrName>
                                        </p:attrNameLst>
                                      </p:cBhvr>
                                      <p:to>
                                        <p:strVal val="visible"/>
                                      </p:to>
                                    </p:set>
                                    <p:animEffect transition="in" filter="fade">
                                      <p:cBhvr>
                                        <p:cTn id="38" dur="200"/>
                                        <p:tgtEl>
                                          <p:spTgt spid="19">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xEl>
                                              <p:pRg st="8" end="8"/>
                                            </p:txEl>
                                          </p:spTgt>
                                        </p:tgtEl>
                                        <p:attrNameLst>
                                          <p:attrName>style.visibility</p:attrName>
                                        </p:attrNameLst>
                                      </p:cBhvr>
                                      <p:to>
                                        <p:strVal val="visible"/>
                                      </p:to>
                                    </p:set>
                                    <p:animEffect transition="in" filter="fade">
                                      <p:cBhvr>
                                        <p:cTn id="41" dur="200"/>
                                        <p:tgtEl>
                                          <p:spTgt spid="19">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2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2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fade">
                                      <p:cBhvr>
                                        <p:cTn id="56" dur="200"/>
                                        <p:tgtEl>
                                          <p:spTgt spid="3">
                                            <p:txEl>
                                              <p:pRg st="2" end="2"/>
                                            </p:txEl>
                                          </p:spTgt>
                                        </p:tgtEl>
                                      </p:cBhvr>
                                    </p:animEffect>
                                  </p:childTnLst>
                                </p:cTn>
                              </p:par>
                            </p:childTnLst>
                          </p:cTn>
                        </p:par>
                        <p:par>
                          <p:cTn id="57" fill="hold">
                            <p:stCondLst>
                              <p:cond delay="200"/>
                            </p:stCondLst>
                            <p:childTnLst>
                              <p:par>
                                <p:cTn id="58" presetID="10" presetClass="entr" presetSubtype="0" fill="hold" nodeType="after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fade">
                                      <p:cBhvr>
                                        <p:cTn id="60" dur="200"/>
                                        <p:tgtEl>
                                          <p:spTgt spid="3">
                                            <p:txEl>
                                              <p:pRg st="3" end="3"/>
                                            </p:txEl>
                                          </p:spTgt>
                                        </p:tgtEl>
                                      </p:cBhvr>
                                    </p:animEffect>
                                  </p:childTnLst>
                                </p:cTn>
                              </p:par>
                            </p:childTnLst>
                          </p:cTn>
                        </p:par>
                        <p:par>
                          <p:cTn id="61" fill="hold">
                            <p:stCondLst>
                              <p:cond delay="400"/>
                            </p:stCondLst>
                            <p:childTnLst>
                              <p:par>
                                <p:cTn id="62" presetID="10" presetClass="entr" presetSubtype="0" fill="hold" nodeType="after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Effect transition="in" filter="fade">
                                      <p:cBhvr>
                                        <p:cTn id="64" dur="200"/>
                                        <p:tgtEl>
                                          <p:spTgt spid="3">
                                            <p:txEl>
                                              <p:pRg st="4" end="4"/>
                                            </p:txEl>
                                          </p:spTgt>
                                        </p:tgtEl>
                                      </p:cBhvr>
                                    </p:animEffect>
                                  </p:childTnLst>
                                </p:cTn>
                              </p:par>
                            </p:childTnLst>
                          </p:cTn>
                        </p:par>
                        <p:par>
                          <p:cTn id="65" fill="hold">
                            <p:stCondLst>
                              <p:cond delay="600"/>
                            </p:stCondLst>
                            <p:childTnLst>
                              <p:par>
                                <p:cTn id="66" presetID="10" presetClass="entr" presetSubtype="0" fill="hold" nodeType="afterEffect">
                                  <p:stCondLst>
                                    <p:cond delay="0"/>
                                  </p:stCondLst>
                                  <p:childTnLst>
                                    <p:set>
                                      <p:cBhvr>
                                        <p:cTn id="67" dur="1" fill="hold">
                                          <p:stCondLst>
                                            <p:cond delay="0"/>
                                          </p:stCondLst>
                                        </p:cTn>
                                        <p:tgtEl>
                                          <p:spTgt spid="3">
                                            <p:txEl>
                                              <p:pRg st="5" end="5"/>
                                            </p:txEl>
                                          </p:spTgt>
                                        </p:tgtEl>
                                        <p:attrNameLst>
                                          <p:attrName>style.visibility</p:attrName>
                                        </p:attrNameLst>
                                      </p:cBhvr>
                                      <p:to>
                                        <p:strVal val="visible"/>
                                      </p:to>
                                    </p:set>
                                    <p:animEffect transition="in" filter="fade">
                                      <p:cBhvr>
                                        <p:cTn id="68" dur="200"/>
                                        <p:tgtEl>
                                          <p:spTgt spid="3">
                                            <p:txEl>
                                              <p:pRg st="5" end="5"/>
                                            </p:txEl>
                                          </p:spTgt>
                                        </p:tgtEl>
                                      </p:cBhvr>
                                    </p:animEffect>
                                  </p:childTnLst>
                                </p:cTn>
                              </p:par>
                            </p:childTnLst>
                          </p:cTn>
                        </p:par>
                        <p:par>
                          <p:cTn id="69" fill="hold">
                            <p:stCondLst>
                              <p:cond delay="800"/>
                            </p:stCondLst>
                            <p:childTnLst>
                              <p:par>
                                <p:cTn id="70" presetID="10" presetClass="entr" presetSubtype="0" fill="hold" nodeType="after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fade">
                                      <p:cBhvr>
                                        <p:cTn id="72" dur="200"/>
                                        <p:tgtEl>
                                          <p:spTgt spid="3">
                                            <p:txEl>
                                              <p:pRg st="6" end="6"/>
                                            </p:txEl>
                                          </p:spTgt>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fade">
                                      <p:cBhvr>
                                        <p:cTn id="76" dur="2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Effect transition="in" filter="fade">
                                      <p:cBhvr>
                                        <p:cTn id="81" dur="200"/>
                                        <p:tgtEl>
                                          <p:spTgt spid="3">
                                            <p:txEl>
                                              <p:pRg st="8" end="8"/>
                                            </p:txEl>
                                          </p:spTgt>
                                        </p:tgtEl>
                                      </p:cBhvr>
                                    </p:animEffect>
                                  </p:childTnLst>
                                </p:cTn>
                              </p:par>
                            </p:childTnLst>
                          </p:cTn>
                        </p:par>
                        <p:par>
                          <p:cTn id="82" fill="hold">
                            <p:stCondLst>
                              <p:cond delay="200"/>
                            </p:stCondLst>
                            <p:childTnLst>
                              <p:par>
                                <p:cTn id="83" presetID="10" presetClass="entr" presetSubtype="0" fill="hold"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200"/>
                                        <p:tgtEl>
                                          <p:spTgt spid="6"/>
                                        </p:tgtEl>
                                      </p:cBhvr>
                                    </p:animEffect>
                                  </p:childTnLst>
                                </p:cTn>
                              </p:par>
                            </p:childTnLst>
                          </p:cTn>
                        </p:par>
                        <p:par>
                          <p:cTn id="86" fill="hold">
                            <p:stCondLst>
                              <p:cond delay="400"/>
                            </p:stCondLst>
                            <p:childTnLst>
                              <p:par>
                                <p:cTn id="87" presetID="10" presetClass="entr" presetSubtype="0"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200"/>
                                        <p:tgtEl>
                                          <p:spTgt spid="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animBg="1"/>
      <p:bldP spid="19" grpId="0" build="allAtOnce"/>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dirty="0"/>
              <a:t>Coping Strategies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5" name="Slide Number Placeholder 26">
            <a:extLst>
              <a:ext uri="{FF2B5EF4-FFF2-40B4-BE49-F238E27FC236}">
                <a16:creationId xmlns:a16="http://schemas.microsoft.com/office/drawing/2014/main" id="{E4971F53-5FC1-7F5F-8AB6-E18CD4B25C6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64</a:t>
            </a:fld>
            <a:endParaRPr lang="en-US" dirty="0"/>
          </a:p>
        </p:txBody>
      </p:sp>
      <p:pic>
        <p:nvPicPr>
          <p:cNvPr id="16" name="Picture 15">
            <a:extLst>
              <a:ext uri="{FF2B5EF4-FFF2-40B4-BE49-F238E27FC236}">
                <a16:creationId xmlns:a16="http://schemas.microsoft.com/office/drawing/2014/main" id="{5FA5AC85-14E2-9A1F-8751-32B03C7B40FC}"/>
              </a:ext>
            </a:extLst>
          </p:cNvPr>
          <p:cNvPicPr>
            <a:picLocks noChangeAspect="1"/>
          </p:cNvPicPr>
          <p:nvPr/>
        </p:nvPicPr>
        <p:blipFill>
          <a:blip r:embed="rId5"/>
          <a:stretch>
            <a:fillRect/>
          </a:stretch>
        </p:blipFill>
        <p:spPr>
          <a:xfrm>
            <a:off x="2107122" y="2306775"/>
            <a:ext cx="5732422" cy="1203809"/>
          </a:xfrm>
          <a:prstGeom prst="rect">
            <a:avLst/>
          </a:prstGeom>
        </p:spPr>
      </p:pic>
      <p:pic>
        <p:nvPicPr>
          <p:cNvPr id="19" name="Picture 18">
            <a:extLst>
              <a:ext uri="{FF2B5EF4-FFF2-40B4-BE49-F238E27FC236}">
                <a16:creationId xmlns:a16="http://schemas.microsoft.com/office/drawing/2014/main" id="{DEE8E311-6489-1377-F470-F315F29EDA5C}"/>
              </a:ext>
            </a:extLst>
          </p:cNvPr>
          <p:cNvPicPr>
            <a:picLocks noChangeAspect="1"/>
          </p:cNvPicPr>
          <p:nvPr/>
        </p:nvPicPr>
        <p:blipFill>
          <a:blip r:embed="rId6"/>
          <a:stretch>
            <a:fillRect/>
          </a:stretch>
        </p:blipFill>
        <p:spPr>
          <a:xfrm>
            <a:off x="2508995" y="3682293"/>
            <a:ext cx="4924795" cy="2386425"/>
          </a:xfrm>
          <a:prstGeom prst="rect">
            <a:avLst/>
          </a:prstGeom>
        </p:spPr>
      </p:pic>
      <p:pic>
        <p:nvPicPr>
          <p:cNvPr id="20" name="Picture 19">
            <a:extLst>
              <a:ext uri="{FF2B5EF4-FFF2-40B4-BE49-F238E27FC236}">
                <a16:creationId xmlns:a16="http://schemas.microsoft.com/office/drawing/2014/main" id="{7F8D7DC1-D964-42F3-42CB-C7D33B0146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69527" y="3015278"/>
            <a:ext cx="2663344" cy="2356633"/>
          </a:xfrm>
          <a:prstGeom prst="rect">
            <a:avLst/>
          </a:prstGeom>
        </p:spPr>
      </p:pic>
      <p:pic>
        <p:nvPicPr>
          <p:cNvPr id="21" name="Picture 20">
            <a:extLst>
              <a:ext uri="{FF2B5EF4-FFF2-40B4-BE49-F238E27FC236}">
                <a16:creationId xmlns:a16="http://schemas.microsoft.com/office/drawing/2014/main" id="{D77DE5AB-CEA0-843A-CD99-F686DE941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3409" y="409235"/>
            <a:ext cx="2659462" cy="2352750"/>
          </a:xfrm>
          <a:prstGeom prst="rect">
            <a:avLst/>
          </a:prstGeom>
        </p:spPr>
      </p:pic>
      <p:sp>
        <p:nvSpPr>
          <p:cNvPr id="22" name="Arrow: Right 21">
            <a:extLst>
              <a:ext uri="{FF2B5EF4-FFF2-40B4-BE49-F238E27FC236}">
                <a16:creationId xmlns:a16="http://schemas.microsoft.com/office/drawing/2014/main" id="{CA8B5C13-5442-B640-9214-79CCE898A5B2}"/>
              </a:ext>
            </a:extLst>
          </p:cNvPr>
          <p:cNvSpPr/>
          <p:nvPr/>
        </p:nvSpPr>
        <p:spPr>
          <a:xfrm rot="20234300">
            <a:off x="7510862" y="2372163"/>
            <a:ext cx="795867" cy="220133"/>
          </a:xfrm>
          <a:prstGeom prst="rightArrow">
            <a:avLst/>
          </a:prstGeom>
          <a:solidFill>
            <a:srgbClr val="9FB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3A401363-B9A7-DC04-FA2D-9139188EDE49}"/>
              </a:ext>
            </a:extLst>
          </p:cNvPr>
          <p:cNvSpPr/>
          <p:nvPr/>
        </p:nvSpPr>
        <p:spPr>
          <a:xfrm rot="1839309">
            <a:off x="7499777" y="3274647"/>
            <a:ext cx="795867" cy="220133"/>
          </a:xfrm>
          <a:prstGeom prst="rightArrow">
            <a:avLst/>
          </a:prstGeom>
          <a:solidFill>
            <a:srgbClr val="9FB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7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Identifying Coping Strategies </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1497" y="900252"/>
            <a:ext cx="10929723" cy="452039"/>
          </a:xfrm>
        </p:spPr>
        <p:txBody>
          <a:bodyPr/>
          <a:lstStyle/>
          <a:p>
            <a:r>
              <a:rPr lang="en-US" dirty="0"/>
              <a:t>Which do you exhibit most often?</a:t>
            </a:r>
          </a:p>
          <a:p>
            <a:endParaRPr lang="en-US" dirty="0"/>
          </a:p>
        </p:txBody>
      </p:sp>
      <p:grpSp>
        <p:nvGrpSpPr>
          <p:cNvPr id="3" name="Group 2">
            <a:extLst>
              <a:ext uri="{FF2B5EF4-FFF2-40B4-BE49-F238E27FC236}">
                <a16:creationId xmlns:a16="http://schemas.microsoft.com/office/drawing/2014/main" id="{53BB88F1-EE9A-D1A7-85DD-0B4E4ABEC97C}"/>
              </a:ext>
            </a:extLst>
          </p:cNvPr>
          <p:cNvGrpSpPr/>
          <p:nvPr/>
        </p:nvGrpSpPr>
        <p:grpSpPr>
          <a:xfrm>
            <a:off x="566059" y="1593810"/>
            <a:ext cx="5301344" cy="4556619"/>
            <a:chOff x="566059" y="1593810"/>
            <a:chExt cx="5301344" cy="4556619"/>
          </a:xfrm>
        </p:grpSpPr>
        <p:pic>
          <p:nvPicPr>
            <p:cNvPr id="33" name="Picture 32" descr="A black rectangular object with white text&#10;&#10;Description automatically generated">
              <a:extLst>
                <a:ext uri="{FF2B5EF4-FFF2-40B4-BE49-F238E27FC236}">
                  <a16:creationId xmlns:a16="http://schemas.microsoft.com/office/drawing/2014/main" id="{6B2DAFD7-722B-FCDB-D1B6-CC79DE4108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6059" y="1619911"/>
              <a:ext cx="5301344" cy="4530518"/>
            </a:xfrm>
            <a:prstGeom prst="rect">
              <a:avLst/>
            </a:prstGeom>
          </p:spPr>
        </p:pic>
        <p:sp>
          <p:nvSpPr>
            <p:cNvPr id="38" name="Rectangle 37">
              <a:extLst>
                <a:ext uri="{FF2B5EF4-FFF2-40B4-BE49-F238E27FC236}">
                  <a16:creationId xmlns:a16="http://schemas.microsoft.com/office/drawing/2014/main" id="{7356B2B0-D406-08A0-7E96-2A8C76FDE6C2}"/>
                </a:ext>
              </a:extLst>
            </p:cNvPr>
            <p:cNvSpPr/>
            <p:nvPr/>
          </p:nvSpPr>
          <p:spPr>
            <a:xfrm>
              <a:off x="566059" y="1593810"/>
              <a:ext cx="5301344" cy="1033917"/>
            </a:xfrm>
            <a:prstGeom prst="rect">
              <a:avLst/>
            </a:prstGeom>
            <a:solidFill>
              <a:srgbClr val="4398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DAD91C6-F06C-6B33-2C5D-28089FB2B5BE}"/>
                </a:ext>
              </a:extLst>
            </p:cNvPr>
            <p:cNvSpPr txBox="1"/>
            <p:nvPr/>
          </p:nvSpPr>
          <p:spPr>
            <a:xfrm>
              <a:off x="672369" y="2818547"/>
              <a:ext cx="5105389" cy="3317831"/>
            </a:xfrm>
            <a:prstGeom prst="rect">
              <a:avLst/>
            </a:prstGeom>
            <a:noFill/>
          </p:spPr>
          <p:txBody>
            <a:bodyPr wrap="square">
              <a:spAutoFit/>
            </a:bodyPr>
            <a:lstStyle/>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Express myself with passion and energy </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Restate message &amp; repeat myself</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I</a:t>
              </a:r>
              <a:r>
                <a:rPr kumimoji="0" lang="en-US" sz="1800" b="0" i="0" u="none" strike="noStrike" kern="1200" cap="none" spc="30" normalizeH="0" baseline="0" noProof="0" dirty="0" err="1">
                  <a:ln>
                    <a:noFill/>
                  </a:ln>
                  <a:solidFill>
                    <a:prstClr val="black">
                      <a:lumMod val="50000"/>
                      <a:lumOff val="50000"/>
                    </a:prstClr>
                  </a:solidFill>
                  <a:effectLst/>
                  <a:uLnTx/>
                  <a:uFillTx/>
                  <a:latin typeface="Franklin Gothic Book" panose="020B0503020102020204" pitchFamily="34" charset="0"/>
                  <a:ea typeface="+mn-ea"/>
                  <a:cs typeface="+mn-cs"/>
                </a:rPr>
                <a:t>nterrupt</a:t>
              </a: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 others </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Feel an intense need for reactions &amp; responses from others</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Attach many other needs to this one</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Focus on myself &amp; listen poorly to others </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Adopt a victim stance &amp; lobby for attention</a:t>
              </a:r>
            </a:p>
          </p:txBody>
        </p:sp>
        <p:sp>
          <p:nvSpPr>
            <p:cNvPr id="35" name="TextBox 34">
              <a:extLst>
                <a:ext uri="{FF2B5EF4-FFF2-40B4-BE49-F238E27FC236}">
                  <a16:creationId xmlns:a16="http://schemas.microsoft.com/office/drawing/2014/main" id="{F44822DA-270C-1B12-C998-A4913B93B39D}"/>
                </a:ext>
              </a:extLst>
            </p:cNvPr>
            <p:cNvSpPr txBox="1"/>
            <p:nvPr/>
          </p:nvSpPr>
          <p:spPr>
            <a:xfrm>
              <a:off x="1647751" y="1719530"/>
              <a:ext cx="4217904" cy="769441"/>
            </a:xfrm>
            <a:prstGeom prst="rect">
              <a:avLst/>
            </a:prstGeom>
            <a:solidFill>
              <a:srgbClr val="4398D0"/>
            </a:solidFill>
            <a:ln>
              <a:noFill/>
            </a:ln>
          </p:spPr>
          <p:txBody>
            <a:bodyPr wrap="square" rtlCol="0" anchor="ctr">
              <a:spAutoFit/>
            </a:bodyPr>
            <a:lstStyle/>
            <a:p>
              <a:pPr marL="9525"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Neue" panose="02000503000000020004" pitchFamily="2" charset="0"/>
                  <a:ea typeface="+mn-ea"/>
                  <a:cs typeface="+mn-cs"/>
                </a:rPr>
                <a:t>+MAXIMIZER (“Hailstorm”) </a:t>
              </a:r>
            </a:p>
            <a:p>
              <a:pPr marL="952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Neue" panose="02000503000000020004" pitchFamily="2" charset="0"/>
                  <a:ea typeface="+mn-ea"/>
                  <a:cs typeface="+mn-cs"/>
                </a:rPr>
                <a:t>When I get stressed, I tend to: </a:t>
              </a:r>
            </a:p>
          </p:txBody>
        </p:sp>
        <p:sp>
          <p:nvSpPr>
            <p:cNvPr id="11" name="Oval 10">
              <a:extLst>
                <a:ext uri="{FF2B5EF4-FFF2-40B4-BE49-F238E27FC236}">
                  <a16:creationId xmlns:a16="http://schemas.microsoft.com/office/drawing/2014/main" id="{4BF6447D-088A-3713-6AFB-126028ACC708}"/>
                </a:ext>
              </a:extLst>
            </p:cNvPr>
            <p:cNvSpPr/>
            <p:nvPr/>
          </p:nvSpPr>
          <p:spPr>
            <a:xfrm>
              <a:off x="704649" y="1653178"/>
              <a:ext cx="902143" cy="90214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6CA6356-E6CC-6902-86E6-A9F3B9817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850" y="1705005"/>
              <a:ext cx="727740" cy="780138"/>
            </a:xfrm>
            <a:prstGeom prst="rect">
              <a:avLst/>
            </a:prstGeom>
          </p:spPr>
        </p:pic>
      </p:grpSp>
      <p:grpSp>
        <p:nvGrpSpPr>
          <p:cNvPr id="6" name="Group 5">
            <a:extLst>
              <a:ext uri="{FF2B5EF4-FFF2-40B4-BE49-F238E27FC236}">
                <a16:creationId xmlns:a16="http://schemas.microsoft.com/office/drawing/2014/main" id="{2A86F2B7-E4EE-5CB1-A5F5-0C1801035B3E}"/>
              </a:ext>
            </a:extLst>
          </p:cNvPr>
          <p:cNvGrpSpPr/>
          <p:nvPr/>
        </p:nvGrpSpPr>
        <p:grpSpPr>
          <a:xfrm>
            <a:off x="5995564" y="1593811"/>
            <a:ext cx="5739237" cy="4631902"/>
            <a:chOff x="5995564" y="1593811"/>
            <a:chExt cx="5739237" cy="4631902"/>
          </a:xfrm>
        </p:grpSpPr>
        <p:pic>
          <p:nvPicPr>
            <p:cNvPr id="34" name="Picture 33" descr="A black rectangular object with white text&#10;&#10;Description automatically generated">
              <a:extLst>
                <a:ext uri="{FF2B5EF4-FFF2-40B4-BE49-F238E27FC236}">
                  <a16:creationId xmlns:a16="http://schemas.microsoft.com/office/drawing/2014/main" id="{25C96553-BC82-D575-A619-D4222FA984E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95564" y="1619909"/>
              <a:ext cx="5739236" cy="4530519"/>
            </a:xfrm>
            <a:prstGeom prst="rect">
              <a:avLst/>
            </a:prstGeom>
          </p:spPr>
        </p:pic>
        <p:sp>
          <p:nvSpPr>
            <p:cNvPr id="7" name="TextBox 6">
              <a:extLst>
                <a:ext uri="{FF2B5EF4-FFF2-40B4-BE49-F238E27FC236}">
                  <a16:creationId xmlns:a16="http://schemas.microsoft.com/office/drawing/2014/main" id="{67E74ACF-1BF7-0058-C17A-590702A77578}"/>
                </a:ext>
              </a:extLst>
            </p:cNvPr>
            <p:cNvSpPr txBox="1"/>
            <p:nvPr/>
          </p:nvSpPr>
          <p:spPr>
            <a:xfrm>
              <a:off x="6123710" y="2819652"/>
              <a:ext cx="5567546" cy="3406061"/>
            </a:xfrm>
            <a:prstGeom prst="rect">
              <a:avLst/>
            </a:prstGeom>
            <a:noFill/>
          </p:spPr>
          <p:txBody>
            <a:bodyPr wrap="square">
              <a:spAutoFit/>
            </a:bodyPr>
            <a:lstStyle/>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Tighten up inside and do not verbalize my emotions to others</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Adopt an “I’ll take care of myself/I don’t need anyone else” attitude </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Express very few, if any, needs and exclude others from my personal space </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Listen poorly and recede internally in an attempt to figure things out by myself </a:t>
              </a:r>
            </a:p>
            <a:p>
              <a:pPr marL="236538" marR="0" lvl="0" indent="-236538"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18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Disconnect and remove myself from my relationships without explanation </a:t>
              </a:r>
            </a:p>
          </p:txBody>
        </p:sp>
        <p:sp>
          <p:nvSpPr>
            <p:cNvPr id="39" name="Rectangle 38">
              <a:extLst>
                <a:ext uri="{FF2B5EF4-FFF2-40B4-BE49-F238E27FC236}">
                  <a16:creationId xmlns:a16="http://schemas.microsoft.com/office/drawing/2014/main" id="{7574308A-36F3-9B25-D562-F0A6661A39F9}"/>
                </a:ext>
              </a:extLst>
            </p:cNvPr>
            <p:cNvSpPr/>
            <p:nvPr/>
          </p:nvSpPr>
          <p:spPr>
            <a:xfrm>
              <a:off x="5995565" y="1593811"/>
              <a:ext cx="5739236" cy="1033917"/>
            </a:xfrm>
            <a:prstGeom prst="rect">
              <a:avLst/>
            </a:prstGeom>
            <a:solidFill>
              <a:srgbClr val="8082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ADC0FD67-7CB5-E1C5-BB62-ECD0085EA1E7}"/>
                </a:ext>
              </a:extLst>
            </p:cNvPr>
            <p:cNvSpPr txBox="1"/>
            <p:nvPr/>
          </p:nvSpPr>
          <p:spPr>
            <a:xfrm>
              <a:off x="7093640" y="1708463"/>
              <a:ext cx="4305785" cy="769441"/>
            </a:xfrm>
            <a:prstGeom prst="rect">
              <a:avLst/>
            </a:prstGeom>
            <a:solidFill>
              <a:srgbClr val="808285"/>
            </a:solidFill>
            <a:ln>
              <a:noFill/>
            </a:ln>
          </p:spPr>
          <p:txBody>
            <a:bodyPr wrap="square" rtlCol="0" anchor="ctr">
              <a:spAutoFit/>
            </a:bodyPr>
            <a:lstStyle/>
            <a:p>
              <a:pPr marL="9525"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Neue" panose="02000503000000020004" pitchFamily="2" charset="0"/>
                  <a:ea typeface="+mn-ea"/>
                  <a:cs typeface="+mn-cs"/>
                </a:rPr>
                <a:t>-minimizer (“Turtle”) </a:t>
              </a:r>
            </a:p>
            <a:p>
              <a:pPr marL="952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Neue" panose="02000503000000020004" pitchFamily="2" charset="0"/>
                  <a:ea typeface="+mn-ea"/>
                  <a:cs typeface="+mn-cs"/>
                </a:rPr>
                <a:t>When I get stressed, I tend to: </a:t>
              </a:r>
            </a:p>
          </p:txBody>
        </p:sp>
        <p:sp>
          <p:nvSpPr>
            <p:cNvPr id="8" name="Oval 7">
              <a:extLst>
                <a:ext uri="{FF2B5EF4-FFF2-40B4-BE49-F238E27FC236}">
                  <a16:creationId xmlns:a16="http://schemas.microsoft.com/office/drawing/2014/main" id="{1A87C578-249D-0B66-6C34-D7A2C013637B}"/>
                </a:ext>
              </a:extLst>
            </p:cNvPr>
            <p:cNvSpPr/>
            <p:nvPr/>
          </p:nvSpPr>
          <p:spPr>
            <a:xfrm>
              <a:off x="6137494" y="1659696"/>
              <a:ext cx="902143" cy="902143"/>
            </a:xfrm>
            <a:prstGeom prst="ellipse">
              <a:avLst/>
            </a:prstGeom>
            <a:solidFill>
              <a:srgbClr val="8AE4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3CDBEBA-D457-718D-3AC6-41644650BC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137809" y="1744440"/>
              <a:ext cx="853043" cy="843497"/>
            </a:xfrm>
            <a:prstGeom prst="rect">
              <a:avLst/>
            </a:prstGeom>
          </p:spPr>
        </p:pic>
      </p:grpSp>
      <p:sp>
        <p:nvSpPr>
          <p:cNvPr id="12" name="Slide Number Placeholder 26">
            <a:extLst>
              <a:ext uri="{FF2B5EF4-FFF2-40B4-BE49-F238E27FC236}">
                <a16:creationId xmlns:a16="http://schemas.microsoft.com/office/drawing/2014/main" id="{AF70594C-9B72-6D6A-0283-9282DF42EC1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65</a:t>
            </a:fld>
            <a:endParaRPr lang="en-US" dirty="0"/>
          </a:p>
        </p:txBody>
      </p:sp>
    </p:spTree>
    <p:extLst>
      <p:ext uri="{BB962C8B-B14F-4D97-AF65-F5344CB8AC3E}">
        <p14:creationId xmlns:p14="http://schemas.microsoft.com/office/powerpoint/2010/main" val="4225074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278734"/>
            <a:ext cx="8879182" cy="713739"/>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Activity 4: Awareness</a:t>
            </a:r>
            <a:endParaRPr lang="en-US" sz="3600" b="1" dirty="0">
              <a:latin typeface="Avenir Next Demi Bold" panose="020B0503020202020204" pitchFamily="34" charset="0"/>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1" name="TextBox 10">
            <a:extLst>
              <a:ext uri="{FF2B5EF4-FFF2-40B4-BE49-F238E27FC236}">
                <a16:creationId xmlns:a16="http://schemas.microsoft.com/office/drawing/2014/main" id="{503C010C-306A-509A-89BF-05E96652064D}"/>
              </a:ext>
            </a:extLst>
          </p:cNvPr>
          <p:cNvSpPr txBox="1"/>
          <p:nvPr/>
        </p:nvSpPr>
        <p:spPr>
          <a:xfrm>
            <a:off x="754054" y="838679"/>
            <a:ext cx="685217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Empathy Mapping</a:t>
            </a:r>
          </a:p>
        </p:txBody>
      </p:sp>
      <p:sp>
        <p:nvSpPr>
          <p:cNvPr id="22" name="Content Placeholder 7">
            <a:extLst>
              <a:ext uri="{FF2B5EF4-FFF2-40B4-BE49-F238E27FC236}">
                <a16:creationId xmlns:a16="http://schemas.microsoft.com/office/drawing/2014/main" id="{B0D2D90A-7863-937C-0869-F275C375B395}"/>
              </a:ext>
            </a:extLst>
          </p:cNvPr>
          <p:cNvSpPr>
            <a:spLocks noGrp="1"/>
          </p:cNvSpPr>
          <p:nvPr>
            <p:ph idx="1"/>
          </p:nvPr>
        </p:nvSpPr>
        <p:spPr>
          <a:xfrm>
            <a:off x="356259" y="1600084"/>
            <a:ext cx="10693814" cy="4299824"/>
          </a:xfrm>
        </p:spPr>
        <p:txBody>
          <a:bodyPr>
            <a:noAutofit/>
          </a:bodyPr>
          <a:lstStyle/>
          <a:p>
            <a:pPr marL="515937" lvl="1" indent="-342900">
              <a:spcBef>
                <a:spcPts val="600"/>
              </a:spcBef>
            </a:pPr>
            <a:r>
              <a:rPr lang="en-US" dirty="0">
                <a:solidFill>
                  <a:srgbClr val="666666"/>
                </a:solidFill>
                <a:latin typeface="Franklin Gothic Book" panose="020B0503020102020204" pitchFamily="34" charset="0"/>
              </a:rPr>
              <a:t>Head into virtual Breakout Rooms in </a:t>
            </a:r>
            <a:br>
              <a:rPr lang="en-US" dirty="0">
                <a:solidFill>
                  <a:srgbClr val="666666"/>
                </a:solidFill>
                <a:latin typeface="Franklin Gothic Book" panose="020B0503020102020204" pitchFamily="34" charset="0"/>
              </a:rPr>
            </a:br>
            <a:r>
              <a:rPr lang="en-US" dirty="0">
                <a:solidFill>
                  <a:srgbClr val="666666"/>
                </a:solidFill>
                <a:latin typeface="Franklin Gothic Book" panose="020B0503020102020204" pitchFamily="34" charset="0"/>
              </a:rPr>
              <a:t>pairs (</a:t>
            </a:r>
            <a:r>
              <a:rPr lang="en-US" dirty="0" err="1">
                <a:solidFill>
                  <a:srgbClr val="666666"/>
                </a:solidFill>
                <a:latin typeface="Franklin Gothic Book" panose="020B0503020102020204" pitchFamily="34" charset="0"/>
              </a:rPr>
              <a:t>webshop</a:t>
            </a:r>
            <a:r>
              <a:rPr lang="en-US" dirty="0">
                <a:solidFill>
                  <a:srgbClr val="666666"/>
                </a:solidFill>
                <a:latin typeface="Franklin Gothic Book" panose="020B0503020102020204" pitchFamily="34" charset="0"/>
              </a:rPr>
              <a:t>) or grab a partner (workshop)</a:t>
            </a:r>
          </a:p>
          <a:p>
            <a:pPr marL="515937" lvl="1" indent="-342900">
              <a:spcBef>
                <a:spcPts val="600"/>
              </a:spcBef>
            </a:pPr>
            <a:r>
              <a:rPr lang="en-US" dirty="0">
                <a:solidFill>
                  <a:srgbClr val="666666"/>
                </a:solidFill>
                <a:latin typeface="Franklin Gothic Book" panose="020B0503020102020204" pitchFamily="34" charset="0"/>
              </a:rPr>
              <a:t>Have each person think of a relationship scenario that would frustrate you (annoying habit, lack of interest in hobby, lack of understanding, money problem, helping around house, forgetting important date, etc.)</a:t>
            </a:r>
          </a:p>
          <a:p>
            <a:pPr marL="515937" lvl="1" indent="-342900">
              <a:spcBef>
                <a:spcPts val="600"/>
              </a:spcBef>
            </a:pPr>
            <a:r>
              <a:rPr lang="en-US" dirty="0">
                <a:solidFill>
                  <a:srgbClr val="666666"/>
                </a:solidFill>
                <a:latin typeface="Franklin Gothic Book" panose="020B0503020102020204" pitchFamily="34" charset="0"/>
              </a:rPr>
              <a:t>Work together, use your empathy, and map out: </a:t>
            </a:r>
          </a:p>
          <a:p>
            <a:pPr marL="973137" lvl="2" indent="-342900">
              <a:spcBef>
                <a:spcPts val="600"/>
              </a:spcBef>
            </a:pPr>
            <a:r>
              <a:rPr lang="en-US" dirty="0">
                <a:solidFill>
                  <a:srgbClr val="666666"/>
                </a:solidFill>
                <a:latin typeface="Franklin Gothic Book" panose="020B0503020102020204" pitchFamily="34" charset="0"/>
              </a:rPr>
              <a:t>What other person might be thinking, feeling, saying, or doing about this situation?</a:t>
            </a:r>
          </a:p>
          <a:p>
            <a:pPr marL="973137" lvl="2" indent="-342900">
              <a:spcBef>
                <a:spcPts val="600"/>
              </a:spcBef>
            </a:pPr>
            <a:r>
              <a:rPr lang="en-US" dirty="0">
                <a:solidFill>
                  <a:srgbClr val="666666"/>
                </a:solidFill>
                <a:latin typeface="Franklin Gothic Book" panose="020B0503020102020204" pitchFamily="34" charset="0"/>
              </a:rPr>
              <a:t>What unmet need other person may be trying to address?</a:t>
            </a:r>
          </a:p>
          <a:p>
            <a:pPr marL="973137" lvl="2" indent="-342900">
              <a:spcBef>
                <a:spcPts val="600"/>
              </a:spcBef>
            </a:pPr>
            <a:r>
              <a:rPr lang="en-US" dirty="0">
                <a:solidFill>
                  <a:srgbClr val="666666"/>
                </a:solidFill>
                <a:latin typeface="Franklin Gothic Book" panose="020B0503020102020204" pitchFamily="34" charset="0"/>
              </a:rPr>
              <a:t>What curiosity question might help introduce the issue to the other person?</a:t>
            </a:r>
          </a:p>
          <a:p>
            <a:pPr marL="515937" lvl="1" indent="-342900">
              <a:spcBef>
                <a:spcPts val="600"/>
              </a:spcBef>
            </a:pPr>
            <a:r>
              <a:rPr lang="en-US" sz="2400" dirty="0">
                <a:solidFill>
                  <a:srgbClr val="666666"/>
                </a:solidFill>
                <a:latin typeface="Franklin Gothic Book" panose="020B0503020102020204" pitchFamily="34" charset="0"/>
              </a:rPr>
              <a:t>Spend 2-3 minutes on each map; Help each other with each map</a:t>
            </a:r>
            <a:endParaRPr lang="en-US" sz="2000" spc="30" dirty="0">
              <a:solidFill>
                <a:srgbClr val="4098CF"/>
              </a:solidFill>
              <a:latin typeface="Franklin Gothic Book" panose="020B0503020102020204" pitchFamily="34" charset="0"/>
            </a:endParaRPr>
          </a:p>
        </p:txBody>
      </p:sp>
      <p:grpSp>
        <p:nvGrpSpPr>
          <p:cNvPr id="24" name="Group 23">
            <a:extLst>
              <a:ext uri="{FF2B5EF4-FFF2-40B4-BE49-F238E27FC236}">
                <a16:creationId xmlns:a16="http://schemas.microsoft.com/office/drawing/2014/main" id="{45FB1FE3-A81B-D693-4E1E-35886916D2B9}"/>
              </a:ext>
            </a:extLst>
          </p:cNvPr>
          <p:cNvGrpSpPr/>
          <p:nvPr/>
        </p:nvGrpSpPr>
        <p:grpSpPr>
          <a:xfrm>
            <a:off x="506522" y="5496143"/>
            <a:ext cx="5416188" cy="875700"/>
            <a:chOff x="698133" y="4092461"/>
            <a:chExt cx="5416188" cy="875700"/>
          </a:xfrm>
        </p:grpSpPr>
        <p:sp>
          <p:nvSpPr>
            <p:cNvPr id="27" name="Content Placeholder 7">
              <a:extLst>
                <a:ext uri="{FF2B5EF4-FFF2-40B4-BE49-F238E27FC236}">
                  <a16:creationId xmlns:a16="http://schemas.microsoft.com/office/drawing/2014/main" id="{376C9565-3001-4FB3-EF1F-72B6FC8CA858}"/>
                </a:ext>
              </a:extLst>
            </p:cNvPr>
            <p:cNvSpPr txBox="1">
              <a:spLocks/>
            </p:cNvSpPr>
            <p:nvPr/>
          </p:nvSpPr>
          <p:spPr>
            <a:xfrm>
              <a:off x="1108317" y="4092461"/>
              <a:ext cx="5006004" cy="875700"/>
            </a:xfrm>
            <a:prstGeom prst="rect">
              <a:avLst/>
            </a:prstGeom>
          </p:spPr>
          <p:txBody>
            <a:bodyPr vert="horz" lIns="91440" tIns="45720" rIns="91440" bIns="45720" rtlCol="0">
              <a:noAutofit/>
            </a:bodyPr>
            <a:lstStyle>
              <a:defPPr>
                <a:defRPr lang="en-US"/>
              </a:defPPr>
              <a:lvl1pPr indent="0">
                <a:lnSpc>
                  <a:spcPct val="100000"/>
                </a:lnSpc>
                <a:spcBef>
                  <a:spcPts val="2200"/>
                </a:spcBef>
                <a:buFont typeface="Arial" panose="020B0604020202020204" pitchFamily="34" charset="0"/>
                <a:buNone/>
                <a:tabLst/>
                <a:defRPr sz="2800" b="1" spc="30">
                  <a:solidFill>
                    <a:srgbClr val="4398D1"/>
                  </a:solidFill>
                  <a:latin typeface="Franklin Gothic Book" panose="020B0503020102020204" pitchFamily="34" charset="0"/>
                </a:defRPr>
              </a:lvl1pPr>
              <a:lvl2pPr marL="685800" indent="-228600">
                <a:lnSpc>
                  <a:spcPct val="90000"/>
                </a:lnSpc>
                <a:spcBef>
                  <a:spcPts val="300"/>
                </a:spcBef>
                <a:buFont typeface="Arial" panose="020B0604020202020204" pitchFamily="34" charset="0"/>
                <a:buChar char="•"/>
                <a:defRPr sz="2000" b="0" i="0" spc="30" baseline="0">
                  <a:solidFill>
                    <a:srgbClr val="666666"/>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Do you have any questions?</a:t>
              </a:r>
            </a:p>
          </p:txBody>
        </p:sp>
        <p:pic>
          <p:nvPicPr>
            <p:cNvPr id="28" name="Picture 27">
              <a:extLst>
                <a:ext uri="{FF2B5EF4-FFF2-40B4-BE49-F238E27FC236}">
                  <a16:creationId xmlns:a16="http://schemas.microsoft.com/office/drawing/2014/main" id="{5C4DAF26-875F-EDB0-2A05-C99AE514B779}"/>
                </a:ext>
              </a:extLst>
            </p:cNvPr>
            <p:cNvPicPr>
              <a:picLocks noChangeAspect="1"/>
            </p:cNvPicPr>
            <p:nvPr/>
          </p:nvPicPr>
          <p:blipFill>
            <a:blip r:embed="rId5"/>
            <a:stretch>
              <a:fillRect/>
            </a:stretch>
          </p:blipFill>
          <p:spPr>
            <a:xfrm>
              <a:off x="698133" y="4096842"/>
              <a:ext cx="816935" cy="682811"/>
            </a:xfrm>
            <a:prstGeom prst="rect">
              <a:avLst/>
            </a:prstGeom>
          </p:spPr>
        </p:pic>
      </p:grpSp>
      <p:sp>
        <p:nvSpPr>
          <p:cNvPr id="29" name="Slide Number Placeholder 26">
            <a:extLst>
              <a:ext uri="{FF2B5EF4-FFF2-40B4-BE49-F238E27FC236}">
                <a16:creationId xmlns:a16="http://schemas.microsoft.com/office/drawing/2014/main" id="{6AECFE76-9BAD-3069-3184-7CEBCBF4A91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0" name="TextBox 29">
            <a:extLst>
              <a:ext uri="{FF2B5EF4-FFF2-40B4-BE49-F238E27FC236}">
                <a16:creationId xmlns:a16="http://schemas.microsoft.com/office/drawing/2014/main" id="{FE2FB280-65AE-4C83-5070-DF901597DF56}"/>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pic>
        <p:nvPicPr>
          <p:cNvPr id="3" name="Picture 2">
            <a:extLst>
              <a:ext uri="{FF2B5EF4-FFF2-40B4-BE49-F238E27FC236}">
                <a16:creationId xmlns:a16="http://schemas.microsoft.com/office/drawing/2014/main" id="{56D74CF8-8CD8-CBD7-D6A6-6443EE991113}"/>
              </a:ext>
            </a:extLst>
          </p:cNvPr>
          <p:cNvPicPr>
            <a:picLocks noChangeAspect="1"/>
          </p:cNvPicPr>
          <p:nvPr/>
        </p:nvPicPr>
        <p:blipFill>
          <a:blip r:embed="rId6"/>
          <a:stretch>
            <a:fillRect/>
          </a:stretch>
        </p:blipFill>
        <p:spPr>
          <a:xfrm>
            <a:off x="6105004" y="457304"/>
            <a:ext cx="5730737" cy="1207113"/>
          </a:xfrm>
          <a:prstGeom prst="rect">
            <a:avLst/>
          </a:prstGeom>
        </p:spPr>
      </p:pic>
    </p:spTree>
    <p:extLst>
      <p:ext uri="{BB962C8B-B14F-4D97-AF65-F5344CB8AC3E}">
        <p14:creationId xmlns:p14="http://schemas.microsoft.com/office/powerpoint/2010/main" val="110202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200"/>
                                        <p:tgtEl>
                                          <p:spTgt spid="22">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fade">
                                      <p:cBhvr>
                                        <p:cTn id="11" dur="200"/>
                                        <p:tgtEl>
                                          <p:spTgt spid="2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animEffect transition="in" filter="fade">
                                      <p:cBhvr>
                                        <p:cTn id="16" dur="200"/>
                                        <p:tgtEl>
                                          <p:spTgt spid="22">
                                            <p:txEl>
                                              <p:pRg st="2" end="2"/>
                                            </p:txEl>
                                          </p:spTgt>
                                        </p:tgtEl>
                                      </p:cBhvr>
                                    </p:animEffect>
                                  </p:childTnLst>
                                </p:cTn>
                              </p:par>
                            </p:childTnLst>
                          </p:cTn>
                        </p:par>
                        <p:par>
                          <p:cTn id="17" fill="hold">
                            <p:stCondLst>
                              <p:cond delay="200"/>
                            </p:stCondLst>
                            <p:childTnLst>
                              <p:par>
                                <p:cTn id="18" presetID="10" presetClass="entr" presetSubtype="0" fill="hold" grpId="0" nodeType="afterEffect">
                                  <p:stCondLst>
                                    <p:cond delay="0"/>
                                  </p:stCondLst>
                                  <p:childTnLst>
                                    <p:set>
                                      <p:cBhvr>
                                        <p:cTn id="19" dur="1" fill="hold">
                                          <p:stCondLst>
                                            <p:cond delay="0"/>
                                          </p:stCondLst>
                                        </p:cTn>
                                        <p:tgtEl>
                                          <p:spTgt spid="22">
                                            <p:txEl>
                                              <p:pRg st="3" end="3"/>
                                            </p:txEl>
                                          </p:spTgt>
                                        </p:tgtEl>
                                        <p:attrNameLst>
                                          <p:attrName>style.visibility</p:attrName>
                                        </p:attrNameLst>
                                      </p:cBhvr>
                                      <p:to>
                                        <p:strVal val="visible"/>
                                      </p:to>
                                    </p:set>
                                    <p:animEffect transition="in" filter="fade">
                                      <p:cBhvr>
                                        <p:cTn id="20" dur="200"/>
                                        <p:tgtEl>
                                          <p:spTgt spid="22">
                                            <p:txEl>
                                              <p:pRg st="3" end="3"/>
                                            </p:txEl>
                                          </p:spTgt>
                                        </p:tgtEl>
                                      </p:cBhvr>
                                    </p:animEffect>
                                  </p:childTnLst>
                                </p:cTn>
                              </p:par>
                            </p:childTnLst>
                          </p:cTn>
                        </p:par>
                        <p:par>
                          <p:cTn id="21" fill="hold">
                            <p:stCondLst>
                              <p:cond delay="400"/>
                            </p:stCondLst>
                            <p:childTnLst>
                              <p:par>
                                <p:cTn id="22" presetID="10" presetClass="entr" presetSubtype="0" fill="hold" grpId="0" nodeType="afterEffect">
                                  <p:stCondLst>
                                    <p:cond delay="0"/>
                                  </p:stCondLst>
                                  <p:childTnLst>
                                    <p:set>
                                      <p:cBhvr>
                                        <p:cTn id="23" dur="1" fill="hold">
                                          <p:stCondLst>
                                            <p:cond delay="0"/>
                                          </p:stCondLst>
                                        </p:cTn>
                                        <p:tgtEl>
                                          <p:spTgt spid="22">
                                            <p:txEl>
                                              <p:pRg st="4" end="4"/>
                                            </p:txEl>
                                          </p:spTgt>
                                        </p:tgtEl>
                                        <p:attrNameLst>
                                          <p:attrName>style.visibility</p:attrName>
                                        </p:attrNameLst>
                                      </p:cBhvr>
                                      <p:to>
                                        <p:strVal val="visible"/>
                                      </p:to>
                                    </p:set>
                                    <p:animEffect transition="in" filter="fade">
                                      <p:cBhvr>
                                        <p:cTn id="24" dur="200"/>
                                        <p:tgtEl>
                                          <p:spTgt spid="22">
                                            <p:txEl>
                                              <p:pRg st="4" end="4"/>
                                            </p:txEl>
                                          </p:spTgt>
                                        </p:tgtEl>
                                      </p:cBhvr>
                                    </p:animEffect>
                                  </p:childTnLst>
                                </p:cTn>
                              </p:par>
                            </p:childTnLst>
                          </p:cTn>
                        </p:par>
                        <p:par>
                          <p:cTn id="25" fill="hold">
                            <p:stCondLst>
                              <p:cond delay="600"/>
                            </p:stCondLst>
                            <p:childTnLst>
                              <p:par>
                                <p:cTn id="26" presetID="10" presetClass="entr" presetSubtype="0" fill="hold" grpId="0" nodeType="afterEffect">
                                  <p:stCondLst>
                                    <p:cond delay="0"/>
                                  </p:stCondLst>
                                  <p:childTnLst>
                                    <p:set>
                                      <p:cBhvr>
                                        <p:cTn id="27" dur="1" fill="hold">
                                          <p:stCondLst>
                                            <p:cond delay="0"/>
                                          </p:stCondLst>
                                        </p:cTn>
                                        <p:tgtEl>
                                          <p:spTgt spid="22">
                                            <p:txEl>
                                              <p:pRg st="5" end="5"/>
                                            </p:txEl>
                                          </p:spTgt>
                                        </p:tgtEl>
                                        <p:attrNameLst>
                                          <p:attrName>style.visibility</p:attrName>
                                        </p:attrNameLst>
                                      </p:cBhvr>
                                      <p:to>
                                        <p:strVal val="visible"/>
                                      </p:to>
                                    </p:set>
                                    <p:animEffect transition="in" filter="fade">
                                      <p:cBhvr>
                                        <p:cTn id="28" dur="200"/>
                                        <p:tgtEl>
                                          <p:spTgt spid="22">
                                            <p:txEl>
                                              <p:pRg st="5" end="5"/>
                                            </p:txEl>
                                          </p:spTgt>
                                        </p:tgtEl>
                                      </p:cBhvr>
                                    </p:animEffect>
                                  </p:childTnLst>
                                </p:cTn>
                              </p:par>
                            </p:childTnLst>
                          </p:cTn>
                        </p:par>
                        <p:par>
                          <p:cTn id="29" fill="hold">
                            <p:stCondLst>
                              <p:cond delay="800"/>
                            </p:stCondLst>
                            <p:childTnLst>
                              <p:par>
                                <p:cTn id="30" presetID="10" presetClass="entr" presetSubtype="0" fill="hold" grpId="0" nodeType="afterEffect">
                                  <p:stCondLst>
                                    <p:cond delay="0"/>
                                  </p:stCondLst>
                                  <p:childTnLst>
                                    <p:set>
                                      <p:cBhvr>
                                        <p:cTn id="31" dur="1" fill="hold">
                                          <p:stCondLst>
                                            <p:cond delay="0"/>
                                          </p:stCondLst>
                                        </p:cTn>
                                        <p:tgtEl>
                                          <p:spTgt spid="22">
                                            <p:txEl>
                                              <p:pRg st="6" end="6"/>
                                            </p:txEl>
                                          </p:spTgt>
                                        </p:tgtEl>
                                        <p:attrNameLst>
                                          <p:attrName>style.visibility</p:attrName>
                                        </p:attrNameLst>
                                      </p:cBhvr>
                                      <p:to>
                                        <p:strVal val="visible"/>
                                      </p:to>
                                    </p:set>
                                    <p:animEffect transition="in" filter="fade">
                                      <p:cBhvr>
                                        <p:cTn id="32" dur="200"/>
                                        <p:tgtEl>
                                          <p:spTgt spid="2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Structured Dialogue</a:t>
            </a:r>
            <a:endParaRPr lang="en-US" dirty="0">
              <a:solidFill>
                <a:srgbClr val="013D54"/>
              </a:solidFill>
            </a:endParaRPr>
          </a:p>
        </p:txBody>
      </p:sp>
      <p:sp>
        <p:nvSpPr>
          <p:cNvPr id="2" name="Slide Number Placeholder 26">
            <a:extLst>
              <a:ext uri="{FF2B5EF4-FFF2-40B4-BE49-F238E27FC236}">
                <a16:creationId xmlns:a16="http://schemas.microsoft.com/office/drawing/2014/main" id="{848223C6-D202-7C64-E68A-BF0D561872E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67</a:t>
            </a:fld>
            <a:endParaRPr lang="en-US" dirty="0"/>
          </a:p>
        </p:txBody>
      </p:sp>
      <p:sp>
        <p:nvSpPr>
          <p:cNvPr id="3" name="TextBox 2">
            <a:extLst>
              <a:ext uri="{FF2B5EF4-FFF2-40B4-BE49-F238E27FC236}">
                <a16:creationId xmlns:a16="http://schemas.microsoft.com/office/drawing/2014/main" id="{E0D89121-0049-A8CB-80EC-10103E8917CC}"/>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294131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8F5A95-C7B5-C9B2-56CA-77AE3D518554}"/>
              </a:ext>
            </a:extLst>
          </p:cNvPr>
          <p:cNvSpPr>
            <a:spLocks noGrp="1"/>
          </p:cNvSpPr>
          <p:nvPr>
            <p:ph idx="1"/>
          </p:nvPr>
        </p:nvSpPr>
        <p:spPr/>
        <p:txBody>
          <a:bodyPr>
            <a:normAutofit lnSpcReduction="10000"/>
          </a:bodyPr>
          <a:lstStyle/>
          <a:p>
            <a:pPr>
              <a:spcBef>
                <a:spcPts val="1200"/>
              </a:spcBef>
            </a:pPr>
            <a:r>
              <a:rPr lang="en-US" sz="2400" dirty="0">
                <a:solidFill>
                  <a:schemeClr val="tx1">
                    <a:lumMod val="50000"/>
                    <a:lumOff val="50000"/>
                  </a:schemeClr>
                </a:solidFill>
              </a:rPr>
              <a:t>Earliest form of language (1-way)</a:t>
            </a:r>
          </a:p>
          <a:p>
            <a:pPr lvl="1">
              <a:spcBef>
                <a:spcPts val="600"/>
              </a:spcBef>
            </a:pPr>
            <a:r>
              <a:rPr lang="en-US" dirty="0">
                <a:solidFill>
                  <a:schemeClr val="tx1">
                    <a:lumMod val="50000"/>
                    <a:lumOff val="50000"/>
                  </a:schemeClr>
                </a:solidFill>
              </a:rPr>
              <a:t>Direct &amp; efficient</a:t>
            </a:r>
          </a:p>
          <a:p>
            <a:pPr lvl="1">
              <a:spcBef>
                <a:spcPts val="600"/>
              </a:spcBef>
            </a:pPr>
            <a:r>
              <a:rPr lang="en-US" dirty="0">
                <a:solidFill>
                  <a:schemeClr val="tx1">
                    <a:lumMod val="50000"/>
                    <a:lumOff val="50000"/>
                  </a:schemeClr>
                </a:solidFill>
              </a:rPr>
              <a:t>Survival behavior</a:t>
            </a:r>
          </a:p>
          <a:p>
            <a:pPr lvl="1">
              <a:spcBef>
                <a:spcPts val="600"/>
              </a:spcBef>
            </a:pPr>
            <a:r>
              <a:rPr lang="en-US" dirty="0">
                <a:solidFill>
                  <a:schemeClr val="tx1">
                    <a:lumMod val="50000"/>
                    <a:lumOff val="50000"/>
                  </a:schemeClr>
                </a:solidFill>
              </a:rPr>
              <a:t>Written mimicked verbal</a:t>
            </a:r>
          </a:p>
          <a:p>
            <a:pPr>
              <a:spcBef>
                <a:spcPts val="1200"/>
              </a:spcBef>
            </a:pPr>
            <a:r>
              <a:rPr lang="en-US" sz="2400" dirty="0">
                <a:solidFill>
                  <a:schemeClr val="tx1">
                    <a:lumMod val="50000"/>
                    <a:lumOff val="50000"/>
                  </a:schemeClr>
                </a:solidFill>
              </a:rPr>
              <a:t>Over time, voices added</a:t>
            </a:r>
          </a:p>
          <a:p>
            <a:pPr lvl="1">
              <a:spcBef>
                <a:spcPts val="1200"/>
              </a:spcBef>
            </a:pPr>
            <a:r>
              <a:rPr lang="en-US" dirty="0">
                <a:solidFill>
                  <a:schemeClr val="tx1">
                    <a:lumMod val="50000"/>
                    <a:lumOff val="50000"/>
                  </a:schemeClr>
                </a:solidFill>
              </a:rPr>
              <a:t>Still vertical, talking ‘at’</a:t>
            </a:r>
          </a:p>
          <a:p>
            <a:pPr lvl="1">
              <a:spcBef>
                <a:spcPts val="1200"/>
              </a:spcBef>
            </a:pPr>
            <a:r>
              <a:rPr lang="en-US" dirty="0">
                <a:solidFill>
                  <a:schemeClr val="tx1">
                    <a:lumMod val="50000"/>
                    <a:lumOff val="50000"/>
                  </a:schemeClr>
                </a:solidFill>
              </a:rPr>
              <a:t>Just more monologues</a:t>
            </a:r>
          </a:p>
          <a:p>
            <a:pPr>
              <a:spcBef>
                <a:spcPts val="1200"/>
              </a:spcBef>
            </a:pPr>
            <a:r>
              <a:rPr lang="en-US" sz="2400" dirty="0">
                <a:solidFill>
                  <a:schemeClr val="tx1">
                    <a:lumMod val="50000"/>
                    <a:lumOff val="50000"/>
                  </a:schemeClr>
                </a:solidFill>
              </a:rPr>
              <a:t>Today, we prioritize:</a:t>
            </a:r>
          </a:p>
          <a:p>
            <a:pPr lvl="1">
              <a:spcBef>
                <a:spcPts val="1200"/>
              </a:spcBef>
            </a:pPr>
            <a:r>
              <a:rPr lang="en-US" dirty="0">
                <a:solidFill>
                  <a:schemeClr val="tx1">
                    <a:lumMod val="50000"/>
                    <a:lumOff val="50000"/>
                  </a:schemeClr>
                </a:solidFill>
              </a:rPr>
              <a:t>Our time as commodity</a:t>
            </a:r>
          </a:p>
          <a:p>
            <a:pPr lvl="1">
              <a:spcBef>
                <a:spcPts val="1200"/>
              </a:spcBef>
            </a:pPr>
            <a:r>
              <a:rPr lang="en-US" dirty="0">
                <a:solidFill>
                  <a:prstClr val="black">
                    <a:lumMod val="50000"/>
                    <a:lumOff val="50000"/>
                  </a:prstClr>
                </a:solidFill>
              </a:rPr>
              <a:t>Our agenda &amp; priorities</a:t>
            </a:r>
            <a:endParaRPr lang="en-US" sz="2400" dirty="0"/>
          </a:p>
          <a:p>
            <a:pPr lvl="1">
              <a:spcBef>
                <a:spcPts val="1200"/>
              </a:spcBef>
            </a:pPr>
            <a:r>
              <a:rPr lang="en-US" dirty="0">
                <a:solidFill>
                  <a:schemeClr val="tx1">
                    <a:lumMod val="50000"/>
                    <a:lumOff val="50000"/>
                  </a:schemeClr>
                </a:solidFill>
              </a:rPr>
              <a:t>Our ego &amp; self-image</a:t>
            </a:r>
          </a:p>
        </p:txBody>
      </p:sp>
      <p:sp>
        <p:nvSpPr>
          <p:cNvPr id="3" name="Title 2">
            <a:extLst>
              <a:ext uri="{FF2B5EF4-FFF2-40B4-BE49-F238E27FC236}">
                <a16:creationId xmlns:a16="http://schemas.microsoft.com/office/drawing/2014/main" id="{0DC35385-A494-BDA4-785C-4DE62040E2E3}"/>
              </a:ext>
            </a:extLst>
          </p:cNvPr>
          <p:cNvSpPr>
            <a:spLocks noGrp="1"/>
          </p:cNvSpPr>
          <p:nvPr>
            <p:ph type="title"/>
          </p:nvPr>
        </p:nvSpPr>
        <p:spPr/>
        <p:txBody>
          <a:bodyPr/>
          <a:lstStyle/>
          <a:p>
            <a:r>
              <a:rPr lang="en-US" dirty="0"/>
              <a:t>Structured Dialogue</a:t>
            </a:r>
          </a:p>
        </p:txBody>
      </p:sp>
      <p:sp>
        <p:nvSpPr>
          <p:cNvPr id="4" name="Text Placeholder 3">
            <a:extLst>
              <a:ext uri="{FF2B5EF4-FFF2-40B4-BE49-F238E27FC236}">
                <a16:creationId xmlns:a16="http://schemas.microsoft.com/office/drawing/2014/main" id="{3F46EBE1-C35E-2E7B-CEC1-B16C6586ACC9}"/>
              </a:ext>
            </a:extLst>
          </p:cNvPr>
          <p:cNvSpPr>
            <a:spLocks noGrp="1"/>
          </p:cNvSpPr>
          <p:nvPr>
            <p:ph type="body" sz="quarter" idx="13"/>
          </p:nvPr>
        </p:nvSpPr>
        <p:spPr>
          <a:xfrm>
            <a:off x="825500" y="924059"/>
            <a:ext cx="4470400" cy="525461"/>
          </a:xfrm>
        </p:spPr>
        <p:txBody>
          <a:bodyPr>
            <a:normAutofit/>
          </a:bodyPr>
          <a:lstStyle/>
          <a:p>
            <a:r>
              <a:rPr lang="en-US" dirty="0"/>
              <a:t>Monologue patterns</a:t>
            </a:r>
          </a:p>
        </p:txBody>
      </p:sp>
      <p:pic>
        <p:nvPicPr>
          <p:cNvPr id="15" name="Picture 14">
            <a:extLst>
              <a:ext uri="{FF2B5EF4-FFF2-40B4-BE49-F238E27FC236}">
                <a16:creationId xmlns:a16="http://schemas.microsoft.com/office/drawing/2014/main" id="{7A0CC0F1-924C-E7AF-B47A-2635753D63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2480" y="624060"/>
            <a:ext cx="3015379" cy="3015379"/>
          </a:xfrm>
          <a:prstGeom prst="ellipse">
            <a:avLst/>
          </a:prstGeom>
        </p:spPr>
      </p:pic>
      <p:pic>
        <p:nvPicPr>
          <p:cNvPr id="16" name="Picture 15">
            <a:extLst>
              <a:ext uri="{FF2B5EF4-FFF2-40B4-BE49-F238E27FC236}">
                <a16:creationId xmlns:a16="http://schemas.microsoft.com/office/drawing/2014/main" id="{5EB22EAA-4CD9-0BE4-9088-DE8AFEE780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11"/>
          <a:stretch/>
        </p:blipFill>
        <p:spPr>
          <a:xfrm>
            <a:off x="6692012" y="110095"/>
            <a:ext cx="3015379" cy="3015379"/>
          </a:xfrm>
          <a:prstGeom prst="ellipse">
            <a:avLst/>
          </a:prstGeom>
        </p:spPr>
      </p:pic>
      <p:pic>
        <p:nvPicPr>
          <p:cNvPr id="20" name="Picture 19">
            <a:extLst>
              <a:ext uri="{FF2B5EF4-FFF2-40B4-BE49-F238E27FC236}">
                <a16:creationId xmlns:a16="http://schemas.microsoft.com/office/drawing/2014/main" id="{F47EDA3C-5A0F-EB2E-588C-58ACB89E38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816"/>
          <a:stretch/>
        </p:blipFill>
        <p:spPr>
          <a:xfrm>
            <a:off x="6362700" y="2862426"/>
            <a:ext cx="2994401" cy="2994401"/>
          </a:xfrm>
          <a:prstGeom prst="ellipse">
            <a:avLst/>
          </a:prstGeom>
        </p:spPr>
      </p:pic>
      <p:pic>
        <p:nvPicPr>
          <p:cNvPr id="17" name="Picture 16">
            <a:extLst>
              <a:ext uri="{FF2B5EF4-FFF2-40B4-BE49-F238E27FC236}">
                <a16:creationId xmlns:a16="http://schemas.microsoft.com/office/drawing/2014/main" id="{6B7FDF5C-60CB-8436-9C81-201D2EE61B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18292" y="3464552"/>
            <a:ext cx="2994401" cy="2994401"/>
          </a:xfrm>
          <a:prstGeom prst="ellipse">
            <a:avLst/>
          </a:prstGeom>
        </p:spPr>
      </p:pic>
      <p:pic>
        <p:nvPicPr>
          <p:cNvPr id="5" name="Picture 4">
            <a:extLst>
              <a:ext uri="{FF2B5EF4-FFF2-40B4-BE49-F238E27FC236}">
                <a16:creationId xmlns:a16="http://schemas.microsoft.com/office/drawing/2014/main" id="{632CE946-0887-90CC-8360-41A386F8FD1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13028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
                                        <p:tgtEl>
                                          <p:spTgt spid="2">
                                            <p:txEl>
                                              <p:pRg st="2" end="2"/>
                                            </p:txEl>
                                          </p:spTgt>
                                        </p:tgtEl>
                                      </p:cBhvr>
                                    </p:animEffect>
                                  </p:childTnLst>
                                </p:cTn>
                              </p:par>
                            </p:childTnLst>
                          </p:cTn>
                        </p:par>
                        <p:par>
                          <p:cTn id="16" fill="hold">
                            <p:stCondLst>
                              <p:cond delay="1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
                                        <p:tgtEl>
                                          <p:spTgt spid="2">
                                            <p:txEl>
                                              <p:pRg st="3" end="3"/>
                                            </p:txEl>
                                          </p:spTgt>
                                        </p:tgtEl>
                                      </p:cBhvr>
                                    </p:animEffect>
                                  </p:childTnLst>
                                </p:cTn>
                              </p:par>
                            </p:childTnLst>
                          </p:cTn>
                        </p:par>
                        <p:par>
                          <p:cTn id="25" fill="hold">
                            <p:stCondLst>
                              <p:cond delay="1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
                                        <p:tgtEl>
                                          <p:spTgt spid="2">
                                            <p:txEl>
                                              <p:pRg st="4" end="4"/>
                                            </p:txEl>
                                          </p:spTgt>
                                        </p:tgtEl>
                                      </p:cBhvr>
                                    </p:animEffect>
                                  </p:childTnLst>
                                </p:cTn>
                              </p:par>
                            </p:childTnLst>
                          </p:cTn>
                        </p:par>
                        <p:par>
                          <p:cTn id="34" fill="hold">
                            <p:stCondLst>
                              <p:cond delay="100"/>
                            </p:stCondLst>
                            <p:childTnLst>
                              <p:par>
                                <p:cTn id="35" presetID="10" presetClass="entr" presetSubtype="0" fill="hold" nodeType="after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00"/>
                                        <p:tgtEl>
                                          <p:spTgt spid="2">
                                            <p:txEl>
                                              <p:pRg st="6" end="6"/>
                                            </p:txEl>
                                          </p:spTgt>
                                        </p:tgtEl>
                                      </p:cBhvr>
                                    </p:animEffect>
                                  </p:childTnLst>
                                </p:cTn>
                              </p:par>
                            </p:childTnLst>
                          </p:cTn>
                        </p:par>
                        <p:par>
                          <p:cTn id="41" fill="hold">
                            <p:stCondLst>
                              <p:cond delay="2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
                                        <p:tgtEl>
                                          <p:spTgt spid="2">
                                            <p:txEl>
                                              <p:pRg st="7" end="7"/>
                                            </p:txEl>
                                          </p:spTgt>
                                        </p:tgtEl>
                                      </p:cBhvr>
                                    </p:animEffect>
                                  </p:childTnLst>
                                </p:cTn>
                              </p:par>
                            </p:childTnLst>
                          </p:cTn>
                        </p:par>
                        <p:par>
                          <p:cTn id="50" fill="hold">
                            <p:stCondLst>
                              <p:cond delay="100"/>
                            </p:stCondLst>
                            <p:childTnLst>
                              <p:par>
                                <p:cTn id="51" presetID="10" presetClass="entr" presetSubtype="0" fill="hold" nodeType="after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
                                        <p:tgtEl>
                                          <p:spTgt spid="2">
                                            <p:txEl>
                                              <p:pRg st="8" end="8"/>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fade">
                                      <p:cBhvr>
                                        <p:cTn id="56" dur="100"/>
                                        <p:tgtEl>
                                          <p:spTgt spid="2">
                                            <p:txEl>
                                              <p:pRg st="9" end="9"/>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
                                        <p:tgtEl>
                                          <p:spTgt spid="2">
                                            <p:txEl>
                                              <p:pRg st="10" end="10"/>
                                            </p:txEl>
                                          </p:spTgt>
                                        </p:tgtEl>
                                      </p:cBhvr>
                                    </p:animEffect>
                                  </p:childTnLst>
                                </p:cTn>
                              </p:par>
                            </p:childTnLst>
                          </p:cTn>
                        </p:par>
                        <p:par>
                          <p:cTn id="60" fill="hold">
                            <p:stCondLst>
                              <p:cond delay="2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7B15FD3-A67E-919C-10C7-3E7F801D7979}"/>
              </a:ext>
            </a:extLst>
          </p:cNvPr>
          <p:cNvSpPr/>
          <p:nvPr/>
        </p:nvSpPr>
        <p:spPr>
          <a:xfrm>
            <a:off x="2266120" y="1920744"/>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19ED0275-5996-09D8-76F9-CEDF8A9835D1}"/>
              </a:ext>
            </a:extLst>
          </p:cNvPr>
          <p:cNvSpPr/>
          <p:nvPr/>
        </p:nvSpPr>
        <p:spPr>
          <a:xfrm>
            <a:off x="2266120" y="2352409"/>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Rounded Corners 16">
            <a:extLst>
              <a:ext uri="{FF2B5EF4-FFF2-40B4-BE49-F238E27FC236}">
                <a16:creationId xmlns:a16="http://schemas.microsoft.com/office/drawing/2014/main" id="{AC46C14C-C100-FBF2-2CF8-5090DB04FA99}"/>
              </a:ext>
            </a:extLst>
          </p:cNvPr>
          <p:cNvSpPr/>
          <p:nvPr/>
        </p:nvSpPr>
        <p:spPr>
          <a:xfrm>
            <a:off x="2266120" y="2784074"/>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A58B5E9B-248B-401D-04D5-C116AADA59B2}"/>
              </a:ext>
            </a:extLst>
          </p:cNvPr>
          <p:cNvSpPr/>
          <p:nvPr/>
        </p:nvSpPr>
        <p:spPr>
          <a:xfrm>
            <a:off x="2266120" y="3215739"/>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Rounded Corners 18">
            <a:extLst>
              <a:ext uri="{FF2B5EF4-FFF2-40B4-BE49-F238E27FC236}">
                <a16:creationId xmlns:a16="http://schemas.microsoft.com/office/drawing/2014/main" id="{23F6292A-4682-E4AB-9A22-3C3C84C0615E}"/>
              </a:ext>
            </a:extLst>
          </p:cNvPr>
          <p:cNvSpPr/>
          <p:nvPr/>
        </p:nvSpPr>
        <p:spPr>
          <a:xfrm>
            <a:off x="2266120" y="3647404"/>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5BF1F9F2-2FF8-1A06-D8A3-C8CC80247A2A}"/>
              </a:ext>
            </a:extLst>
          </p:cNvPr>
          <p:cNvSpPr/>
          <p:nvPr/>
        </p:nvSpPr>
        <p:spPr>
          <a:xfrm>
            <a:off x="2266120" y="4079069"/>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85740D38-9758-3D85-A392-E6104985C28C}"/>
              </a:ext>
            </a:extLst>
          </p:cNvPr>
          <p:cNvSpPr/>
          <p:nvPr/>
        </p:nvSpPr>
        <p:spPr>
          <a:xfrm>
            <a:off x="2266120" y="4510734"/>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9D2DA0CE-3231-E7ED-4A6F-5F327ECBD588}"/>
              </a:ext>
            </a:extLst>
          </p:cNvPr>
          <p:cNvSpPr/>
          <p:nvPr/>
        </p:nvSpPr>
        <p:spPr>
          <a:xfrm>
            <a:off x="2266120" y="4942398"/>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2976004D-DCE9-040A-90E3-B382AD965A1D}"/>
              </a:ext>
            </a:extLst>
          </p:cNvPr>
          <p:cNvSpPr>
            <a:spLocks noGrp="1"/>
          </p:cNvSpPr>
          <p:nvPr>
            <p:ph type="title"/>
          </p:nvPr>
        </p:nvSpPr>
        <p:spPr/>
        <p:txBody>
          <a:bodyPr/>
          <a:lstStyle/>
          <a:p>
            <a:r>
              <a:rPr lang="en-US" dirty="0"/>
              <a:t>Structured Dialogue</a:t>
            </a:r>
          </a:p>
        </p:txBody>
      </p:sp>
      <p:sp>
        <p:nvSpPr>
          <p:cNvPr id="4" name="Text Placeholder 3">
            <a:extLst>
              <a:ext uri="{FF2B5EF4-FFF2-40B4-BE49-F238E27FC236}">
                <a16:creationId xmlns:a16="http://schemas.microsoft.com/office/drawing/2014/main" id="{63D7189D-2384-3D9A-8A7C-3B45986C3D17}"/>
              </a:ext>
            </a:extLst>
          </p:cNvPr>
          <p:cNvSpPr>
            <a:spLocks noGrp="1"/>
          </p:cNvSpPr>
          <p:nvPr>
            <p:ph type="body" sz="quarter" idx="13"/>
          </p:nvPr>
        </p:nvSpPr>
        <p:spPr/>
        <p:txBody>
          <a:bodyPr/>
          <a:lstStyle/>
          <a:p>
            <a:r>
              <a:rPr lang="en-US" dirty="0"/>
              <a:t>Add more dialogue</a:t>
            </a:r>
          </a:p>
        </p:txBody>
      </p:sp>
      <p:sp>
        <p:nvSpPr>
          <p:cNvPr id="11" name="TextBox 10">
            <a:extLst>
              <a:ext uri="{FF2B5EF4-FFF2-40B4-BE49-F238E27FC236}">
                <a16:creationId xmlns:a16="http://schemas.microsoft.com/office/drawing/2014/main" id="{6820959D-1469-FE33-85CA-9D0632740F39}"/>
              </a:ext>
            </a:extLst>
          </p:cNvPr>
          <p:cNvSpPr txBox="1"/>
          <p:nvPr/>
        </p:nvSpPr>
        <p:spPr>
          <a:xfrm>
            <a:off x="2458011" y="1915972"/>
            <a:ext cx="3492613" cy="3918214"/>
          </a:xfrm>
          <a:prstGeom prst="rect">
            <a:avLst/>
          </a:prstGeom>
          <a:noFill/>
        </p:spPr>
        <p:txBody>
          <a:bodyPr wrap="square" rtlCol="0">
            <a:no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One-way </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“Talking </a:t>
            </a:r>
            <a:r>
              <a:rPr kumimoji="0" lang="en-US" sz="1800" b="0" i="1"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at</a:t>
            </a: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Focused on self</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Lacks curiosity</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Position- or role-oriented</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Vertical-sounding</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Preserves inequality</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Creates anxiety</a:t>
            </a:r>
          </a:p>
        </p:txBody>
      </p:sp>
      <p:sp>
        <p:nvSpPr>
          <p:cNvPr id="7" name="TextBox 6">
            <a:extLst>
              <a:ext uri="{FF2B5EF4-FFF2-40B4-BE49-F238E27FC236}">
                <a16:creationId xmlns:a16="http://schemas.microsoft.com/office/drawing/2014/main" id="{ADED9674-F713-7D0B-A3FE-63666FB24812}"/>
              </a:ext>
            </a:extLst>
          </p:cNvPr>
          <p:cNvSpPr txBox="1"/>
          <p:nvPr/>
        </p:nvSpPr>
        <p:spPr>
          <a:xfrm>
            <a:off x="245156" y="5264246"/>
            <a:ext cx="3130550" cy="164950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85000"/>
                  </a:prstClr>
                </a:solidFill>
                <a:effectLst/>
                <a:uLnTx/>
                <a:uFillTx/>
                <a:latin typeface="Franklin Gothic Book" panose="020B0503020102020204" pitchFamily="34" charset="0"/>
                <a:ea typeface="+mn-ea"/>
                <a:cs typeface="+mn-cs"/>
              </a:rPr>
              <a:t>THE OLD…</a:t>
            </a:r>
          </a:p>
        </p:txBody>
      </p:sp>
      <p:sp>
        <p:nvSpPr>
          <p:cNvPr id="8" name="TextBox 7">
            <a:extLst>
              <a:ext uri="{FF2B5EF4-FFF2-40B4-BE49-F238E27FC236}">
                <a16:creationId xmlns:a16="http://schemas.microsoft.com/office/drawing/2014/main" id="{B0E8610A-BE4C-0AD5-17EF-1DE78506CAC7}"/>
              </a:ext>
            </a:extLst>
          </p:cNvPr>
          <p:cNvSpPr txBox="1"/>
          <p:nvPr/>
        </p:nvSpPr>
        <p:spPr>
          <a:xfrm>
            <a:off x="8862552" y="1144120"/>
            <a:ext cx="3130550" cy="164950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85000"/>
                  </a:prstClr>
                </a:solidFill>
                <a:effectLst/>
                <a:uLnTx/>
                <a:uFillTx/>
                <a:latin typeface="Franklin Gothic Book" panose="020B0503020102020204" pitchFamily="34" charset="0"/>
                <a:ea typeface="+mn-ea"/>
                <a:cs typeface="+mn-cs"/>
              </a:rPr>
              <a:t>THE NEW…</a:t>
            </a:r>
          </a:p>
        </p:txBody>
      </p:sp>
      <p:sp>
        <p:nvSpPr>
          <p:cNvPr id="10" name="TextBox 9">
            <a:extLst>
              <a:ext uri="{FF2B5EF4-FFF2-40B4-BE49-F238E27FC236}">
                <a16:creationId xmlns:a16="http://schemas.microsoft.com/office/drawing/2014/main" id="{791179D9-8066-FD09-54D9-F004E006897F}"/>
              </a:ext>
            </a:extLst>
          </p:cNvPr>
          <p:cNvSpPr txBox="1"/>
          <p:nvPr/>
        </p:nvSpPr>
        <p:spPr>
          <a:xfrm>
            <a:off x="4360619" y="1389646"/>
            <a:ext cx="22148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13C54"/>
                </a:solidFill>
                <a:effectLst/>
                <a:uLnTx/>
                <a:uFillTx/>
                <a:latin typeface="Franklin Gothic Book" panose="020B0503020102020204" pitchFamily="34" charset="0"/>
                <a:ea typeface="+mn-ea"/>
                <a:cs typeface="+mn-cs"/>
              </a:rPr>
              <a:t>Monologue</a:t>
            </a:r>
          </a:p>
        </p:txBody>
      </p:sp>
      <p:sp>
        <p:nvSpPr>
          <p:cNvPr id="14" name="TextBox 13">
            <a:extLst>
              <a:ext uri="{FF2B5EF4-FFF2-40B4-BE49-F238E27FC236}">
                <a16:creationId xmlns:a16="http://schemas.microsoft.com/office/drawing/2014/main" id="{B191324D-4113-DC4A-9E27-4AB4724DA45A}"/>
              </a:ext>
            </a:extLst>
          </p:cNvPr>
          <p:cNvSpPr txBox="1"/>
          <p:nvPr/>
        </p:nvSpPr>
        <p:spPr>
          <a:xfrm>
            <a:off x="6334603" y="1389646"/>
            <a:ext cx="25603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lumMod val="65000"/>
                  </a:prstClr>
                </a:solidFill>
                <a:effectLst/>
                <a:uLnTx/>
                <a:uFillTx/>
                <a:latin typeface="Franklin Gothic Book" panose="020B0503020102020204" pitchFamily="34" charset="0"/>
                <a:ea typeface="+mn-ea"/>
                <a:cs typeface="+mn-cs"/>
              </a:rPr>
              <a:t>more</a:t>
            </a:r>
            <a:r>
              <a:rPr kumimoji="0" lang="en-US" sz="2400" b="1" i="0" u="none" strike="noStrike" kern="1200" cap="none" spc="0" normalizeH="0" baseline="0" noProof="0" dirty="0">
                <a:ln>
                  <a:noFill/>
                </a:ln>
                <a:solidFill>
                  <a:srgbClr val="013C54"/>
                </a:solidFill>
                <a:effectLst/>
                <a:uLnTx/>
                <a:uFillTx/>
                <a:latin typeface="Franklin Gothic Book" panose="020B0503020102020204" pitchFamily="34" charset="0"/>
                <a:ea typeface="+mn-ea"/>
                <a:cs typeface="+mn-cs"/>
              </a:rPr>
              <a:t> Dialogue</a:t>
            </a:r>
          </a:p>
        </p:txBody>
      </p:sp>
      <p:sp>
        <p:nvSpPr>
          <p:cNvPr id="23" name="Rectangle: Rounded Corners 22">
            <a:extLst>
              <a:ext uri="{FF2B5EF4-FFF2-40B4-BE49-F238E27FC236}">
                <a16:creationId xmlns:a16="http://schemas.microsoft.com/office/drawing/2014/main" id="{30DE5D59-BAE6-CAE1-F102-8A65296D615E}"/>
              </a:ext>
            </a:extLst>
          </p:cNvPr>
          <p:cNvSpPr/>
          <p:nvPr/>
        </p:nvSpPr>
        <p:spPr>
          <a:xfrm>
            <a:off x="6273134" y="1915972"/>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Rounded Corners 23">
            <a:extLst>
              <a:ext uri="{FF2B5EF4-FFF2-40B4-BE49-F238E27FC236}">
                <a16:creationId xmlns:a16="http://schemas.microsoft.com/office/drawing/2014/main" id="{28CA8163-757A-F2DC-9566-25F1F9FC04AD}"/>
              </a:ext>
            </a:extLst>
          </p:cNvPr>
          <p:cNvSpPr/>
          <p:nvPr/>
        </p:nvSpPr>
        <p:spPr>
          <a:xfrm>
            <a:off x="6273134" y="2347637"/>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Rounded Corners 24">
            <a:extLst>
              <a:ext uri="{FF2B5EF4-FFF2-40B4-BE49-F238E27FC236}">
                <a16:creationId xmlns:a16="http://schemas.microsoft.com/office/drawing/2014/main" id="{C9ED3CCF-A1D7-59ED-BDBF-2034A2BE330A}"/>
              </a:ext>
            </a:extLst>
          </p:cNvPr>
          <p:cNvSpPr/>
          <p:nvPr/>
        </p:nvSpPr>
        <p:spPr>
          <a:xfrm>
            <a:off x="6273134" y="2779302"/>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D53AD505-6BE6-B21C-9414-454E1E42FB8C}"/>
              </a:ext>
            </a:extLst>
          </p:cNvPr>
          <p:cNvSpPr/>
          <p:nvPr/>
        </p:nvSpPr>
        <p:spPr>
          <a:xfrm>
            <a:off x="6273134" y="3210967"/>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Rounded Corners 26">
            <a:extLst>
              <a:ext uri="{FF2B5EF4-FFF2-40B4-BE49-F238E27FC236}">
                <a16:creationId xmlns:a16="http://schemas.microsoft.com/office/drawing/2014/main" id="{7627292C-FDAF-3F0C-8B92-AAB730186823}"/>
              </a:ext>
            </a:extLst>
          </p:cNvPr>
          <p:cNvSpPr/>
          <p:nvPr/>
        </p:nvSpPr>
        <p:spPr>
          <a:xfrm>
            <a:off x="6273134" y="3642632"/>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Rounded Corners 27">
            <a:extLst>
              <a:ext uri="{FF2B5EF4-FFF2-40B4-BE49-F238E27FC236}">
                <a16:creationId xmlns:a16="http://schemas.microsoft.com/office/drawing/2014/main" id="{7EF3C64A-36F7-FED4-7CF3-986D30FEB71C}"/>
              </a:ext>
            </a:extLst>
          </p:cNvPr>
          <p:cNvSpPr/>
          <p:nvPr/>
        </p:nvSpPr>
        <p:spPr>
          <a:xfrm>
            <a:off x="6273134" y="4074297"/>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Rounded Corners 28">
            <a:extLst>
              <a:ext uri="{FF2B5EF4-FFF2-40B4-BE49-F238E27FC236}">
                <a16:creationId xmlns:a16="http://schemas.microsoft.com/office/drawing/2014/main" id="{84A8D1A0-8AC9-3772-542B-B0E8097EF160}"/>
              </a:ext>
            </a:extLst>
          </p:cNvPr>
          <p:cNvSpPr/>
          <p:nvPr/>
        </p:nvSpPr>
        <p:spPr>
          <a:xfrm>
            <a:off x="6273134" y="4505962"/>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Rounded Corners 29">
            <a:extLst>
              <a:ext uri="{FF2B5EF4-FFF2-40B4-BE49-F238E27FC236}">
                <a16:creationId xmlns:a16="http://schemas.microsoft.com/office/drawing/2014/main" id="{3213821F-30F2-EDB3-5A35-A7B4FE01635B}"/>
              </a:ext>
            </a:extLst>
          </p:cNvPr>
          <p:cNvSpPr/>
          <p:nvPr/>
        </p:nvSpPr>
        <p:spPr>
          <a:xfrm>
            <a:off x="6273134" y="4937626"/>
            <a:ext cx="3728540" cy="370236"/>
          </a:xfrm>
          <a:prstGeom prst="roundRect">
            <a:avLst>
              <a:gd name="adj" fmla="val 123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814B721A-3988-F5C9-FA78-A91BD84A8B8A}"/>
              </a:ext>
            </a:extLst>
          </p:cNvPr>
          <p:cNvSpPr txBox="1"/>
          <p:nvPr/>
        </p:nvSpPr>
        <p:spPr>
          <a:xfrm>
            <a:off x="6317958" y="1915972"/>
            <a:ext cx="3459884" cy="391821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Two-way</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“Talking </a:t>
            </a:r>
            <a:r>
              <a:rPr kumimoji="0" lang="en-US" sz="1800" b="0" i="1"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with</a:t>
            </a: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Focused on listening</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Rich with curiosity</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Sharing-oriented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Horizontal-feeling</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Promotes equality</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Creates safety</a:t>
            </a:r>
          </a:p>
        </p:txBody>
      </p:sp>
      <p:sp>
        <p:nvSpPr>
          <p:cNvPr id="38" name="Oval 37">
            <a:extLst>
              <a:ext uri="{FF2B5EF4-FFF2-40B4-BE49-F238E27FC236}">
                <a16:creationId xmlns:a16="http://schemas.microsoft.com/office/drawing/2014/main" id="{444FCC64-95C3-7078-8215-80E7A07B5A99}"/>
              </a:ext>
            </a:extLst>
          </p:cNvPr>
          <p:cNvSpPr/>
          <p:nvPr/>
        </p:nvSpPr>
        <p:spPr>
          <a:xfrm>
            <a:off x="9217413" y="1845541"/>
            <a:ext cx="2587088" cy="25870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Oval 35">
            <a:extLst>
              <a:ext uri="{FF2B5EF4-FFF2-40B4-BE49-F238E27FC236}">
                <a16:creationId xmlns:a16="http://schemas.microsoft.com/office/drawing/2014/main" id="{2D767120-9D52-BBFD-55DB-A20FACDDE2C7}"/>
              </a:ext>
            </a:extLst>
          </p:cNvPr>
          <p:cNvSpPr/>
          <p:nvPr/>
        </p:nvSpPr>
        <p:spPr>
          <a:xfrm>
            <a:off x="361195" y="2872853"/>
            <a:ext cx="2587088" cy="25870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4" name="Group 43">
            <a:extLst>
              <a:ext uri="{FF2B5EF4-FFF2-40B4-BE49-F238E27FC236}">
                <a16:creationId xmlns:a16="http://schemas.microsoft.com/office/drawing/2014/main" id="{82526505-A2A4-F9C0-BB93-B7B2F306D5EC}"/>
              </a:ext>
            </a:extLst>
          </p:cNvPr>
          <p:cNvGrpSpPr/>
          <p:nvPr/>
        </p:nvGrpSpPr>
        <p:grpSpPr>
          <a:xfrm>
            <a:off x="9341881" y="1970009"/>
            <a:ext cx="2338152" cy="2338152"/>
            <a:chOff x="9341881" y="1970009"/>
            <a:chExt cx="2338152" cy="2338152"/>
          </a:xfrm>
        </p:grpSpPr>
        <p:sp>
          <p:nvSpPr>
            <p:cNvPr id="35" name="Oval 34">
              <a:extLst>
                <a:ext uri="{FF2B5EF4-FFF2-40B4-BE49-F238E27FC236}">
                  <a16:creationId xmlns:a16="http://schemas.microsoft.com/office/drawing/2014/main" id="{37CE1C84-6A2F-4C4B-1651-05117E604D9F}"/>
                </a:ext>
              </a:extLst>
            </p:cNvPr>
            <p:cNvSpPr/>
            <p:nvPr/>
          </p:nvSpPr>
          <p:spPr>
            <a:xfrm>
              <a:off x="9341881" y="1970009"/>
              <a:ext cx="2338152" cy="233815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1" name="Picture 40">
              <a:extLst>
                <a:ext uri="{FF2B5EF4-FFF2-40B4-BE49-F238E27FC236}">
                  <a16:creationId xmlns:a16="http://schemas.microsoft.com/office/drawing/2014/main" id="{972B8442-27C4-ABCD-973D-399D073625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08855" y="2721645"/>
              <a:ext cx="2004204" cy="805814"/>
            </a:xfrm>
            <a:prstGeom prst="rect">
              <a:avLst/>
            </a:prstGeom>
          </p:spPr>
        </p:pic>
      </p:grpSp>
      <p:grpSp>
        <p:nvGrpSpPr>
          <p:cNvPr id="43" name="Group 42">
            <a:extLst>
              <a:ext uri="{FF2B5EF4-FFF2-40B4-BE49-F238E27FC236}">
                <a16:creationId xmlns:a16="http://schemas.microsoft.com/office/drawing/2014/main" id="{40D96A6D-B902-06C3-4979-35DE14F709BC}"/>
              </a:ext>
            </a:extLst>
          </p:cNvPr>
          <p:cNvGrpSpPr/>
          <p:nvPr/>
        </p:nvGrpSpPr>
        <p:grpSpPr>
          <a:xfrm>
            <a:off x="485663" y="2997321"/>
            <a:ext cx="2338152" cy="2338152"/>
            <a:chOff x="485663" y="2997321"/>
            <a:chExt cx="2338152" cy="2338152"/>
          </a:xfrm>
        </p:grpSpPr>
        <p:sp>
          <p:nvSpPr>
            <p:cNvPr id="34" name="Oval 33">
              <a:extLst>
                <a:ext uri="{FF2B5EF4-FFF2-40B4-BE49-F238E27FC236}">
                  <a16:creationId xmlns:a16="http://schemas.microsoft.com/office/drawing/2014/main" id="{DFFBE6B8-B8CD-63BB-34DB-363774C67E2E}"/>
                </a:ext>
              </a:extLst>
            </p:cNvPr>
            <p:cNvSpPr/>
            <p:nvPr/>
          </p:nvSpPr>
          <p:spPr>
            <a:xfrm>
              <a:off x="485663" y="2997321"/>
              <a:ext cx="2338152" cy="233815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2" name="Picture 41">
              <a:extLst>
                <a:ext uri="{FF2B5EF4-FFF2-40B4-BE49-F238E27FC236}">
                  <a16:creationId xmlns:a16="http://schemas.microsoft.com/office/drawing/2014/main" id="{464DB237-15DA-B5AD-4362-DA46620A0C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3777" y="3514015"/>
              <a:ext cx="1501431" cy="1446333"/>
            </a:xfrm>
            <a:prstGeom prst="rect">
              <a:avLst/>
            </a:prstGeom>
          </p:spPr>
        </p:pic>
      </p:grpSp>
      <p:pic>
        <p:nvPicPr>
          <p:cNvPr id="2" name="Picture 1">
            <a:extLst>
              <a:ext uri="{FF2B5EF4-FFF2-40B4-BE49-F238E27FC236}">
                <a16:creationId xmlns:a16="http://schemas.microsoft.com/office/drawing/2014/main" id="{CA15DA8E-A26D-D11D-9871-52D84BE2815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Tree>
    <p:extLst>
      <p:ext uri="{BB962C8B-B14F-4D97-AF65-F5344CB8AC3E}">
        <p14:creationId xmlns:p14="http://schemas.microsoft.com/office/powerpoint/2010/main" val="20923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
                                        <p:tgtEl>
                                          <p:spTgt spid="11">
                                            <p:txEl>
                                              <p:pRg st="0" end="0"/>
                                            </p:txEl>
                                          </p:spTgt>
                                        </p:tgtEl>
                                      </p:cBhvr>
                                    </p:animEffect>
                                  </p:childTnLst>
                                </p:cTn>
                              </p:par>
                            </p:childTnLst>
                          </p:cTn>
                        </p:par>
                        <p:par>
                          <p:cTn id="15" fill="hold">
                            <p:stCondLst>
                              <p:cond delay="3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
                                        <p:tgtEl>
                                          <p:spTgt spid="11">
                                            <p:txEl>
                                              <p:pRg st="1" end="1"/>
                                            </p:txEl>
                                          </p:spTgt>
                                        </p:tgtEl>
                                      </p:cBhvr>
                                    </p:animEffect>
                                  </p:childTnLst>
                                </p:cTn>
                              </p:par>
                            </p:childTnLst>
                          </p:cTn>
                        </p:par>
                        <p:par>
                          <p:cTn id="22" fill="hold">
                            <p:stCondLst>
                              <p:cond delay="4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100"/>
                                        <p:tgtEl>
                                          <p:spTgt spid="11">
                                            <p:txEl>
                                              <p:pRg st="2" end="2"/>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100"/>
                                        <p:tgtEl>
                                          <p:spTgt spid="11">
                                            <p:txEl>
                                              <p:pRg st="3" end="3"/>
                                            </p:txEl>
                                          </p:spTgt>
                                        </p:tgtEl>
                                      </p:cBhvr>
                                    </p:animEffect>
                                  </p:childTnLst>
                                </p:cTn>
                              </p:par>
                            </p:childTnLst>
                          </p:cTn>
                        </p:par>
                        <p:par>
                          <p:cTn id="36" fill="hold">
                            <p:stCondLst>
                              <p:cond delay="6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100"/>
                                        <p:tgtEl>
                                          <p:spTgt spid="11">
                                            <p:txEl>
                                              <p:pRg st="4" end="4"/>
                                            </p:txEl>
                                          </p:spTgt>
                                        </p:tgtEl>
                                      </p:cBhvr>
                                    </p:animEffect>
                                  </p:childTnLst>
                                </p:cTn>
                              </p:par>
                            </p:childTnLst>
                          </p:cTn>
                        </p:par>
                        <p:par>
                          <p:cTn id="43" fill="hold">
                            <p:stCondLst>
                              <p:cond delay="7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fade">
                                      <p:cBhvr>
                                        <p:cTn id="49" dur="100"/>
                                        <p:tgtEl>
                                          <p:spTgt spid="11">
                                            <p:txEl>
                                              <p:pRg st="5" end="5"/>
                                            </p:txEl>
                                          </p:spTgt>
                                        </p:tgtEl>
                                      </p:cBhvr>
                                    </p:animEffect>
                                  </p:childTnLst>
                                </p:cTn>
                              </p:par>
                            </p:childTnLst>
                          </p:cTn>
                        </p:par>
                        <p:par>
                          <p:cTn id="50" fill="hold">
                            <p:stCondLst>
                              <p:cond delay="8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xEl>
                                              <p:pRg st="6" end="6"/>
                                            </p:txEl>
                                          </p:spTgt>
                                        </p:tgtEl>
                                        <p:attrNameLst>
                                          <p:attrName>style.visibility</p:attrName>
                                        </p:attrNameLst>
                                      </p:cBhvr>
                                      <p:to>
                                        <p:strVal val="visible"/>
                                      </p:to>
                                    </p:set>
                                    <p:animEffect transition="in" filter="fade">
                                      <p:cBhvr>
                                        <p:cTn id="56" dur="100"/>
                                        <p:tgtEl>
                                          <p:spTgt spid="11">
                                            <p:txEl>
                                              <p:pRg st="6" end="6"/>
                                            </p:txEl>
                                          </p:spTgt>
                                        </p:tgtEl>
                                      </p:cBhvr>
                                    </p:animEffect>
                                  </p:childTnLst>
                                </p:cTn>
                              </p:par>
                            </p:childTnLst>
                          </p:cTn>
                        </p:par>
                        <p:par>
                          <p:cTn id="57" fill="hold">
                            <p:stCondLst>
                              <p:cond delay="9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
                                        <p:tgtEl>
                                          <p:spTgt spid="22"/>
                                        </p:tgtEl>
                                      </p:cBhvr>
                                    </p:animEffect>
                                  </p:childTnLst>
                                </p:cTn>
                              </p:par>
                              <p:par>
                                <p:cTn id="61" presetID="10" presetClass="entr" presetSubtype="0" fill="hold" nodeType="withEffect">
                                  <p:stCondLst>
                                    <p:cond delay="0"/>
                                  </p:stCondLst>
                                  <p:childTnLst>
                                    <p:set>
                                      <p:cBhvr>
                                        <p:cTn id="62" dur="1" fill="hold">
                                          <p:stCondLst>
                                            <p:cond delay="0"/>
                                          </p:stCondLst>
                                        </p:cTn>
                                        <p:tgtEl>
                                          <p:spTgt spid="11">
                                            <p:txEl>
                                              <p:pRg st="7" end="7"/>
                                            </p:txEl>
                                          </p:spTgt>
                                        </p:tgtEl>
                                        <p:attrNameLst>
                                          <p:attrName>style.visibility</p:attrName>
                                        </p:attrNameLst>
                                      </p:cBhvr>
                                      <p:to>
                                        <p:strVal val="visible"/>
                                      </p:to>
                                    </p:set>
                                    <p:animEffect transition="in" filter="fade">
                                      <p:cBhvr>
                                        <p:cTn id="63" dur="100"/>
                                        <p:tgtEl>
                                          <p:spTgt spid="11">
                                            <p:txEl>
                                              <p:pRg st="7" end="7"/>
                                            </p:txEl>
                                          </p:spTgt>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00"/>
                                        <p:tgtEl>
                                          <p:spTgt spid="7"/>
                                        </p:tgtEl>
                                      </p:cBhvr>
                                    </p:animEffect>
                                  </p:childTnLst>
                                </p:cTn>
                              </p:par>
                            </p:childTnLst>
                          </p:cTn>
                        </p:par>
                        <p:par>
                          <p:cTn id="73" fill="hold">
                            <p:stCondLst>
                              <p:cond delay="200"/>
                            </p:stCondLst>
                            <p:childTnLst>
                              <p:par>
                                <p:cTn id="74" presetID="10" presetClass="entr" presetSubtype="0"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2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
                                        <p:tgtEl>
                                          <p:spTgt spid="14"/>
                                        </p:tgtEl>
                                      </p:cBhvr>
                                    </p:animEffect>
                                  </p:childTnLst>
                                </p:cTn>
                              </p:par>
                            </p:childTnLst>
                          </p:cTn>
                        </p:par>
                        <p:par>
                          <p:cTn id="82" fill="hold">
                            <p:stCondLst>
                              <p:cond delay="2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
                                        <p:tgtEl>
                                          <p:spTgt spid="23"/>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xEl>
                                              <p:pRg st="0" end="0"/>
                                            </p:txEl>
                                          </p:spTgt>
                                        </p:tgtEl>
                                        <p:attrNameLst>
                                          <p:attrName>style.visibility</p:attrName>
                                        </p:attrNameLst>
                                      </p:cBhvr>
                                      <p:to>
                                        <p:strVal val="visible"/>
                                      </p:to>
                                    </p:set>
                                    <p:animEffect transition="in" filter="fade">
                                      <p:cBhvr>
                                        <p:cTn id="88" dur="100"/>
                                        <p:tgtEl>
                                          <p:spTgt spid="12">
                                            <p:txEl>
                                              <p:pRg st="0" end="0"/>
                                            </p:txEl>
                                          </p:spTgt>
                                        </p:tgtEl>
                                      </p:cBhvr>
                                    </p:animEffect>
                                  </p:childTnLst>
                                </p:cTn>
                              </p:par>
                            </p:childTnLst>
                          </p:cTn>
                        </p:par>
                        <p:par>
                          <p:cTn id="89" fill="hold">
                            <p:stCondLst>
                              <p:cond delay="30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
                                        <p:tgtEl>
                                          <p:spTgt spid="24"/>
                                        </p:tgtEl>
                                      </p:cBhvr>
                                    </p:animEffect>
                                  </p:childTnLst>
                                </p:cTn>
                              </p:par>
                              <p:par>
                                <p:cTn id="93" presetID="10" presetClass="entr" presetSubtype="0" fill="hold" nodeType="withEffect">
                                  <p:stCondLst>
                                    <p:cond delay="0"/>
                                  </p:stCondLst>
                                  <p:childTnLst>
                                    <p:set>
                                      <p:cBhvr>
                                        <p:cTn id="94" dur="1" fill="hold">
                                          <p:stCondLst>
                                            <p:cond delay="0"/>
                                          </p:stCondLst>
                                        </p:cTn>
                                        <p:tgtEl>
                                          <p:spTgt spid="12">
                                            <p:txEl>
                                              <p:pRg st="1" end="1"/>
                                            </p:txEl>
                                          </p:spTgt>
                                        </p:tgtEl>
                                        <p:attrNameLst>
                                          <p:attrName>style.visibility</p:attrName>
                                        </p:attrNameLst>
                                      </p:cBhvr>
                                      <p:to>
                                        <p:strVal val="visible"/>
                                      </p:to>
                                    </p:set>
                                    <p:animEffect transition="in" filter="fade">
                                      <p:cBhvr>
                                        <p:cTn id="95" dur="100"/>
                                        <p:tgtEl>
                                          <p:spTgt spid="12">
                                            <p:txEl>
                                              <p:pRg st="1" end="1"/>
                                            </p:txEl>
                                          </p:spTgt>
                                        </p:tgtEl>
                                      </p:cBhvr>
                                    </p:animEffect>
                                  </p:childTnLst>
                                </p:cTn>
                              </p:par>
                            </p:childTnLst>
                          </p:cTn>
                        </p:par>
                        <p:par>
                          <p:cTn id="96" fill="hold">
                            <p:stCondLst>
                              <p:cond delay="400"/>
                            </p:stCondLst>
                            <p:childTnLst>
                              <p:par>
                                <p:cTn id="97" presetID="10" presetClass="entr" presetSubtype="0"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
                                        <p:tgtEl>
                                          <p:spTgt spid="25"/>
                                        </p:tgtEl>
                                      </p:cBhvr>
                                    </p:animEffect>
                                  </p:childTnLst>
                                </p:cTn>
                              </p:par>
                              <p:par>
                                <p:cTn id="100" presetID="10" presetClass="entr" presetSubtype="0" fill="hold" nodeType="withEffect">
                                  <p:stCondLst>
                                    <p:cond delay="0"/>
                                  </p:stCondLst>
                                  <p:childTnLst>
                                    <p:set>
                                      <p:cBhvr>
                                        <p:cTn id="101" dur="1" fill="hold">
                                          <p:stCondLst>
                                            <p:cond delay="0"/>
                                          </p:stCondLst>
                                        </p:cTn>
                                        <p:tgtEl>
                                          <p:spTgt spid="12">
                                            <p:txEl>
                                              <p:pRg st="2" end="2"/>
                                            </p:txEl>
                                          </p:spTgt>
                                        </p:tgtEl>
                                        <p:attrNameLst>
                                          <p:attrName>style.visibility</p:attrName>
                                        </p:attrNameLst>
                                      </p:cBhvr>
                                      <p:to>
                                        <p:strVal val="visible"/>
                                      </p:to>
                                    </p:set>
                                    <p:animEffect transition="in" filter="fade">
                                      <p:cBhvr>
                                        <p:cTn id="102" dur="100"/>
                                        <p:tgtEl>
                                          <p:spTgt spid="12">
                                            <p:txEl>
                                              <p:pRg st="2" end="2"/>
                                            </p:txEl>
                                          </p:spTgt>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
                                        <p:tgtEl>
                                          <p:spTgt spid="26"/>
                                        </p:tgtEl>
                                      </p:cBhvr>
                                    </p:animEffect>
                                  </p:childTnLst>
                                </p:cTn>
                              </p:par>
                              <p:par>
                                <p:cTn id="107" presetID="10" presetClass="entr" presetSubtype="0" fill="hold" nodeType="withEffect">
                                  <p:stCondLst>
                                    <p:cond delay="0"/>
                                  </p:stCondLst>
                                  <p:childTnLst>
                                    <p:set>
                                      <p:cBhvr>
                                        <p:cTn id="108" dur="1" fill="hold">
                                          <p:stCondLst>
                                            <p:cond delay="0"/>
                                          </p:stCondLst>
                                        </p:cTn>
                                        <p:tgtEl>
                                          <p:spTgt spid="12">
                                            <p:txEl>
                                              <p:pRg st="3" end="3"/>
                                            </p:txEl>
                                          </p:spTgt>
                                        </p:tgtEl>
                                        <p:attrNameLst>
                                          <p:attrName>style.visibility</p:attrName>
                                        </p:attrNameLst>
                                      </p:cBhvr>
                                      <p:to>
                                        <p:strVal val="visible"/>
                                      </p:to>
                                    </p:set>
                                    <p:animEffect transition="in" filter="fade">
                                      <p:cBhvr>
                                        <p:cTn id="109" dur="100"/>
                                        <p:tgtEl>
                                          <p:spTgt spid="12">
                                            <p:txEl>
                                              <p:pRg st="3" end="3"/>
                                            </p:txEl>
                                          </p:spTgt>
                                        </p:tgtEl>
                                      </p:cBhvr>
                                    </p:animEffect>
                                  </p:childTnLst>
                                </p:cTn>
                              </p:par>
                            </p:childTnLst>
                          </p:cTn>
                        </p:par>
                        <p:par>
                          <p:cTn id="110" fill="hold">
                            <p:stCondLst>
                              <p:cond delay="600"/>
                            </p:stCondLst>
                            <p:childTnLst>
                              <p:par>
                                <p:cTn id="111" presetID="10" presetClass="entr" presetSubtype="0" fill="hold" grpId="0" nodeType="after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100"/>
                                        <p:tgtEl>
                                          <p:spTgt spid="27"/>
                                        </p:tgtEl>
                                      </p:cBhvr>
                                    </p:animEffect>
                                  </p:childTnLst>
                                </p:cTn>
                              </p:par>
                              <p:par>
                                <p:cTn id="114" presetID="10" presetClass="entr" presetSubtype="0" fill="hold" nodeType="withEffect">
                                  <p:stCondLst>
                                    <p:cond delay="0"/>
                                  </p:stCondLst>
                                  <p:childTnLst>
                                    <p:set>
                                      <p:cBhvr>
                                        <p:cTn id="115" dur="1" fill="hold">
                                          <p:stCondLst>
                                            <p:cond delay="0"/>
                                          </p:stCondLst>
                                        </p:cTn>
                                        <p:tgtEl>
                                          <p:spTgt spid="12">
                                            <p:txEl>
                                              <p:pRg st="4" end="4"/>
                                            </p:txEl>
                                          </p:spTgt>
                                        </p:tgtEl>
                                        <p:attrNameLst>
                                          <p:attrName>style.visibility</p:attrName>
                                        </p:attrNameLst>
                                      </p:cBhvr>
                                      <p:to>
                                        <p:strVal val="visible"/>
                                      </p:to>
                                    </p:set>
                                    <p:animEffect transition="in" filter="fade">
                                      <p:cBhvr>
                                        <p:cTn id="116" dur="100"/>
                                        <p:tgtEl>
                                          <p:spTgt spid="12">
                                            <p:txEl>
                                              <p:pRg st="4" end="4"/>
                                            </p:txEl>
                                          </p:spTgt>
                                        </p:tgtEl>
                                      </p:cBhvr>
                                    </p:animEffect>
                                  </p:childTnLst>
                                </p:cTn>
                              </p:par>
                            </p:childTnLst>
                          </p:cTn>
                        </p:par>
                        <p:par>
                          <p:cTn id="117" fill="hold">
                            <p:stCondLst>
                              <p:cond delay="700"/>
                            </p:stCondLst>
                            <p:childTnLst>
                              <p:par>
                                <p:cTn id="118" presetID="10" presetClass="entr" presetSubtype="0" fill="hold" grpId="0" nodeType="after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fade">
                                      <p:cBhvr>
                                        <p:cTn id="120" dur="100"/>
                                        <p:tgtEl>
                                          <p:spTgt spid="28"/>
                                        </p:tgtEl>
                                      </p:cBhvr>
                                    </p:animEffect>
                                  </p:childTnLst>
                                </p:cTn>
                              </p:par>
                              <p:par>
                                <p:cTn id="121" presetID="10" presetClass="entr" presetSubtype="0" fill="hold" nodeType="withEffect">
                                  <p:stCondLst>
                                    <p:cond delay="0"/>
                                  </p:stCondLst>
                                  <p:childTnLst>
                                    <p:set>
                                      <p:cBhvr>
                                        <p:cTn id="122" dur="1" fill="hold">
                                          <p:stCondLst>
                                            <p:cond delay="0"/>
                                          </p:stCondLst>
                                        </p:cTn>
                                        <p:tgtEl>
                                          <p:spTgt spid="12">
                                            <p:txEl>
                                              <p:pRg st="5" end="5"/>
                                            </p:txEl>
                                          </p:spTgt>
                                        </p:tgtEl>
                                        <p:attrNameLst>
                                          <p:attrName>style.visibility</p:attrName>
                                        </p:attrNameLst>
                                      </p:cBhvr>
                                      <p:to>
                                        <p:strVal val="visible"/>
                                      </p:to>
                                    </p:set>
                                    <p:animEffect transition="in" filter="fade">
                                      <p:cBhvr>
                                        <p:cTn id="123" dur="100"/>
                                        <p:tgtEl>
                                          <p:spTgt spid="12">
                                            <p:txEl>
                                              <p:pRg st="5" end="5"/>
                                            </p:txEl>
                                          </p:spTgt>
                                        </p:tgtEl>
                                      </p:cBhvr>
                                    </p:animEffect>
                                  </p:childTnLst>
                                </p:cTn>
                              </p:par>
                            </p:childTnLst>
                          </p:cTn>
                        </p:par>
                        <p:par>
                          <p:cTn id="124" fill="hold">
                            <p:stCondLst>
                              <p:cond delay="800"/>
                            </p:stCondLst>
                            <p:childTnLst>
                              <p:par>
                                <p:cTn id="125" presetID="1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
                                        <p:tgtEl>
                                          <p:spTgt spid="29"/>
                                        </p:tgtEl>
                                      </p:cBhvr>
                                    </p:animEffect>
                                  </p:childTnLst>
                                </p:cTn>
                              </p:par>
                              <p:par>
                                <p:cTn id="128" presetID="10" presetClass="entr" presetSubtype="0" fill="hold" nodeType="withEffect">
                                  <p:stCondLst>
                                    <p:cond delay="0"/>
                                  </p:stCondLst>
                                  <p:childTnLst>
                                    <p:set>
                                      <p:cBhvr>
                                        <p:cTn id="129" dur="1" fill="hold">
                                          <p:stCondLst>
                                            <p:cond delay="0"/>
                                          </p:stCondLst>
                                        </p:cTn>
                                        <p:tgtEl>
                                          <p:spTgt spid="12">
                                            <p:txEl>
                                              <p:pRg st="6" end="6"/>
                                            </p:txEl>
                                          </p:spTgt>
                                        </p:tgtEl>
                                        <p:attrNameLst>
                                          <p:attrName>style.visibility</p:attrName>
                                        </p:attrNameLst>
                                      </p:cBhvr>
                                      <p:to>
                                        <p:strVal val="visible"/>
                                      </p:to>
                                    </p:set>
                                    <p:animEffect transition="in" filter="fade">
                                      <p:cBhvr>
                                        <p:cTn id="130" dur="100"/>
                                        <p:tgtEl>
                                          <p:spTgt spid="12">
                                            <p:txEl>
                                              <p:pRg st="6" end="6"/>
                                            </p:txEl>
                                          </p:spTgt>
                                        </p:tgtEl>
                                      </p:cBhvr>
                                    </p:animEffect>
                                  </p:childTnLst>
                                </p:cTn>
                              </p:par>
                            </p:childTnLst>
                          </p:cTn>
                        </p:par>
                        <p:par>
                          <p:cTn id="131" fill="hold">
                            <p:stCondLst>
                              <p:cond delay="900"/>
                            </p:stCondLst>
                            <p:childTnLst>
                              <p:par>
                                <p:cTn id="132" presetID="10" presetClass="entr" presetSubtype="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100"/>
                                        <p:tgtEl>
                                          <p:spTgt spid="30"/>
                                        </p:tgtEl>
                                      </p:cBhvr>
                                    </p:animEffect>
                                  </p:childTnLst>
                                </p:cTn>
                              </p:par>
                              <p:par>
                                <p:cTn id="135" presetID="10" presetClass="entr" presetSubtype="0" fill="hold" nodeType="withEffect">
                                  <p:stCondLst>
                                    <p:cond delay="0"/>
                                  </p:stCondLst>
                                  <p:childTnLst>
                                    <p:set>
                                      <p:cBhvr>
                                        <p:cTn id="136" dur="1" fill="hold">
                                          <p:stCondLst>
                                            <p:cond delay="0"/>
                                          </p:stCondLst>
                                        </p:cTn>
                                        <p:tgtEl>
                                          <p:spTgt spid="12">
                                            <p:txEl>
                                              <p:pRg st="7" end="7"/>
                                            </p:txEl>
                                          </p:spTgt>
                                        </p:tgtEl>
                                        <p:attrNameLst>
                                          <p:attrName>style.visibility</p:attrName>
                                        </p:attrNameLst>
                                      </p:cBhvr>
                                      <p:to>
                                        <p:strVal val="visible"/>
                                      </p:to>
                                    </p:set>
                                    <p:animEffect transition="in" filter="fade">
                                      <p:cBhvr>
                                        <p:cTn id="137" dur="100"/>
                                        <p:tgtEl>
                                          <p:spTgt spid="12">
                                            <p:txEl>
                                              <p:pRg st="7" end="7"/>
                                            </p:txEl>
                                          </p:spTgt>
                                        </p:tgtEl>
                                      </p:cBhvr>
                                    </p:animEffect>
                                  </p:childTnLst>
                                </p:cTn>
                              </p:par>
                            </p:childTnLst>
                          </p:cTn>
                        </p:par>
                        <p:par>
                          <p:cTn id="138" fill="hold">
                            <p:stCondLst>
                              <p:cond delay="1000"/>
                            </p:stCondLst>
                            <p:childTnLst>
                              <p:par>
                                <p:cTn id="139" presetID="10" presetClass="entr" presetSubtype="0" fill="hold" nodeType="after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fade">
                                      <p:cBhvr>
                                        <p:cTn id="141" dur="2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7" grpId="0"/>
      <p:bldP spid="8" grpId="0"/>
      <p:bldP spid="10" grpId="0"/>
      <p:bldP spid="14" grpId="0"/>
      <p:bldP spid="23" grpId="0" animBg="1"/>
      <p:bldP spid="24" grpId="0" animBg="1"/>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1906CA0C-2197-2F39-1FBB-786980B9D3CA}"/>
              </a:ext>
            </a:extLst>
          </p:cNvPr>
          <p:cNvPicPr>
            <a:picLocks noChangeAspect="1"/>
          </p:cNvPicPr>
          <p:nvPr/>
        </p:nvPicPr>
        <p:blipFill>
          <a:blip r:embed="rId4">
            <a:alphaModFix amt="21000"/>
          </a:blip>
          <a:stretch>
            <a:fillRect/>
          </a:stretch>
        </p:blipFill>
        <p:spPr>
          <a:xfrm>
            <a:off x="4919644" y="1544584"/>
            <a:ext cx="7272356" cy="4848237"/>
          </a:xfrm>
          <a:prstGeom prst="rect">
            <a:avLst/>
          </a:prstGeom>
        </p:spPr>
      </p:pic>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764" y="310217"/>
            <a:ext cx="9058611" cy="699614"/>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Introductions</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71526" y="882753"/>
            <a:ext cx="61185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This Workshop is NOT…</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44" name="Rectangle 43">
            <a:extLst>
              <a:ext uri="{FF2B5EF4-FFF2-40B4-BE49-F238E27FC236}">
                <a16:creationId xmlns:a16="http://schemas.microsoft.com/office/drawing/2014/main" id="{3B7881D4-FB12-4C93-4B0F-7A9F7B9993CB}"/>
              </a:ext>
            </a:extLst>
          </p:cNvPr>
          <p:cNvSpPr/>
          <p:nvPr/>
        </p:nvSpPr>
        <p:spPr>
          <a:xfrm>
            <a:off x="4764199" y="1375503"/>
            <a:ext cx="7513223" cy="4999075"/>
          </a:xfrm>
          <a:prstGeom prst="rect">
            <a:avLst/>
          </a:prstGeom>
          <a:gradFill>
            <a:gsLst>
              <a:gs pos="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FA30389-7F92-EC98-592E-88AB9D424350}"/>
              </a:ext>
            </a:extLst>
          </p:cNvPr>
          <p:cNvSpPr txBox="1">
            <a:spLocks/>
          </p:cNvSpPr>
          <p:nvPr/>
        </p:nvSpPr>
        <p:spPr>
          <a:xfrm>
            <a:off x="647055" y="1982716"/>
            <a:ext cx="7727228" cy="2268313"/>
          </a:xfrm>
          <a:prstGeom prst="rect">
            <a:avLst/>
          </a:prstGeom>
          <a:noFill/>
        </p:spPr>
        <p:txBody>
          <a:bodyPr wrap="square" rtlCol="0">
            <a:spAutoFit/>
          </a:bodyPr>
          <a:lstStyle/>
          <a:p>
            <a:pPr marR="0" lvl="0" algn="l" defTabSz="914400" rtl="0" eaLnBrk="1" fontAlgn="auto" latinLnBrk="0" hangingPunct="1">
              <a:lnSpc>
                <a:spcPct val="90000"/>
              </a:lnSpc>
              <a:spcBef>
                <a:spcPts val="2200"/>
              </a:spcBef>
              <a:spcAft>
                <a:spcPts val="0"/>
              </a:spcAft>
              <a:buClrTx/>
              <a:buSzTx/>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Safe Conversations’ Dialogue Workshop is:</a:t>
            </a: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NOT therapy…</a:t>
            </a: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lang="en-US" sz="2400" spc="30" dirty="0">
                <a:solidFill>
                  <a:prstClr val="black">
                    <a:lumMod val="65000"/>
                    <a:lumOff val="35000"/>
                  </a:prstClr>
                </a:solidFill>
                <a:latin typeface="Franklin Gothic Book" panose="020B0503020102020204" pitchFamily="34" charset="0"/>
              </a:rPr>
              <a:t>NOT forced oversharing…</a:t>
            </a: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NOT designed to be a four-hour lecture.</a:t>
            </a:r>
          </a:p>
        </p:txBody>
      </p:sp>
      <p:grpSp>
        <p:nvGrpSpPr>
          <p:cNvPr id="2" name="Group 1">
            <a:extLst>
              <a:ext uri="{FF2B5EF4-FFF2-40B4-BE49-F238E27FC236}">
                <a16:creationId xmlns:a16="http://schemas.microsoft.com/office/drawing/2014/main" id="{EE0F7EB3-EA14-CBCB-39A7-C84CBBD9805A}"/>
              </a:ext>
            </a:extLst>
          </p:cNvPr>
          <p:cNvGrpSpPr/>
          <p:nvPr/>
        </p:nvGrpSpPr>
        <p:grpSpPr>
          <a:xfrm>
            <a:off x="8918225" y="1469860"/>
            <a:ext cx="2198808" cy="5445121"/>
            <a:chOff x="815987" y="1514741"/>
            <a:chExt cx="2198808" cy="5445121"/>
          </a:xfrm>
        </p:grpSpPr>
        <p:sp>
          <p:nvSpPr>
            <p:cNvPr id="3" name="Rectangle 2">
              <a:extLst>
                <a:ext uri="{FF2B5EF4-FFF2-40B4-BE49-F238E27FC236}">
                  <a16:creationId xmlns:a16="http://schemas.microsoft.com/office/drawing/2014/main" id="{6A9459B9-1DE6-0FC9-BD2D-1E3E37B5DE1A}"/>
                </a:ext>
              </a:extLst>
            </p:cNvPr>
            <p:cNvSpPr/>
            <p:nvPr/>
          </p:nvSpPr>
          <p:spPr>
            <a:xfrm>
              <a:off x="1793174" y="3895109"/>
              <a:ext cx="231569" cy="3057896"/>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8D1984A-A851-935F-C84D-46ADA08E529D}"/>
                </a:ext>
              </a:extLst>
            </p:cNvPr>
            <p:cNvSpPr/>
            <p:nvPr/>
          </p:nvSpPr>
          <p:spPr>
            <a:xfrm>
              <a:off x="1879765" y="4195160"/>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D2DE9AB-C6FD-995C-D5BD-7CDA000F7DE6}"/>
                </a:ext>
              </a:extLst>
            </p:cNvPr>
            <p:cNvSpPr/>
            <p:nvPr/>
          </p:nvSpPr>
          <p:spPr>
            <a:xfrm>
              <a:off x="1879765" y="4302898"/>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BDEFA76-27C8-9A25-EA6F-C97921F6B72A}"/>
                </a:ext>
              </a:extLst>
            </p:cNvPr>
            <p:cNvSpPr/>
            <p:nvPr/>
          </p:nvSpPr>
          <p:spPr>
            <a:xfrm>
              <a:off x="1879765" y="4410636"/>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3E426C0-0D49-4F8C-1FED-DAC7FBDD3170}"/>
                </a:ext>
              </a:extLst>
            </p:cNvPr>
            <p:cNvSpPr/>
            <p:nvPr/>
          </p:nvSpPr>
          <p:spPr>
            <a:xfrm>
              <a:off x="1879765" y="4518374"/>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E0E3BDF-6890-1D85-60A0-1CE87F3007F9}"/>
                </a:ext>
              </a:extLst>
            </p:cNvPr>
            <p:cNvSpPr/>
            <p:nvPr/>
          </p:nvSpPr>
          <p:spPr>
            <a:xfrm>
              <a:off x="1879765" y="4087422"/>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7517303-F484-F476-0530-C920D11665A6}"/>
                </a:ext>
              </a:extLst>
            </p:cNvPr>
            <p:cNvSpPr/>
            <p:nvPr/>
          </p:nvSpPr>
          <p:spPr>
            <a:xfrm>
              <a:off x="1879765" y="5057064"/>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6989A56-1E52-EC4D-9178-37B7C1CB0700}"/>
                </a:ext>
              </a:extLst>
            </p:cNvPr>
            <p:cNvSpPr/>
            <p:nvPr/>
          </p:nvSpPr>
          <p:spPr>
            <a:xfrm>
              <a:off x="1879765" y="5164802"/>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2029017-D630-8A32-FB10-F790C0DC83A4}"/>
                </a:ext>
              </a:extLst>
            </p:cNvPr>
            <p:cNvSpPr/>
            <p:nvPr/>
          </p:nvSpPr>
          <p:spPr>
            <a:xfrm>
              <a:off x="1879765" y="5272540"/>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591FB53-E345-F706-1D29-13ED59E8A322}"/>
                </a:ext>
              </a:extLst>
            </p:cNvPr>
            <p:cNvSpPr/>
            <p:nvPr/>
          </p:nvSpPr>
          <p:spPr>
            <a:xfrm>
              <a:off x="1879765" y="5380278"/>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F68FB81-9744-79E9-FF72-632EE0E814DF}"/>
                </a:ext>
              </a:extLst>
            </p:cNvPr>
            <p:cNvSpPr/>
            <p:nvPr/>
          </p:nvSpPr>
          <p:spPr>
            <a:xfrm>
              <a:off x="1879765" y="4626112"/>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A63FD63-829C-CFCF-6B1F-AC070D81C174}"/>
                </a:ext>
              </a:extLst>
            </p:cNvPr>
            <p:cNvSpPr/>
            <p:nvPr/>
          </p:nvSpPr>
          <p:spPr>
            <a:xfrm>
              <a:off x="1879765" y="4733850"/>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2F23C5E3-835C-AD39-4901-C4FD47E0D0F3}"/>
                </a:ext>
              </a:extLst>
            </p:cNvPr>
            <p:cNvSpPr/>
            <p:nvPr/>
          </p:nvSpPr>
          <p:spPr>
            <a:xfrm>
              <a:off x="1879765" y="4841588"/>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7C11F52-F650-63F5-0CCB-2C4CD3FC1B81}"/>
                </a:ext>
              </a:extLst>
            </p:cNvPr>
            <p:cNvSpPr/>
            <p:nvPr/>
          </p:nvSpPr>
          <p:spPr>
            <a:xfrm>
              <a:off x="1879765" y="4949326"/>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28D321C-5D31-5142-C748-F191D1AFE2B3}"/>
                </a:ext>
              </a:extLst>
            </p:cNvPr>
            <p:cNvSpPr/>
            <p:nvPr/>
          </p:nvSpPr>
          <p:spPr>
            <a:xfrm>
              <a:off x="1879765" y="5918968"/>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5258011-A3C3-B2E7-C9D2-D4868A019A81}"/>
                </a:ext>
              </a:extLst>
            </p:cNvPr>
            <p:cNvSpPr/>
            <p:nvPr/>
          </p:nvSpPr>
          <p:spPr>
            <a:xfrm>
              <a:off x="1879765" y="6026706"/>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54DB51E-5E4D-D0CB-006B-13F060618FBE}"/>
                </a:ext>
              </a:extLst>
            </p:cNvPr>
            <p:cNvSpPr/>
            <p:nvPr/>
          </p:nvSpPr>
          <p:spPr>
            <a:xfrm>
              <a:off x="1879765" y="6134444"/>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27AFA2F-0B7D-3E19-0163-205A2C78170B}"/>
                </a:ext>
              </a:extLst>
            </p:cNvPr>
            <p:cNvSpPr/>
            <p:nvPr/>
          </p:nvSpPr>
          <p:spPr>
            <a:xfrm>
              <a:off x="1879765" y="6242182"/>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1FAF344-9B90-552C-99B2-71C7D10E92EF}"/>
                </a:ext>
              </a:extLst>
            </p:cNvPr>
            <p:cNvSpPr/>
            <p:nvPr/>
          </p:nvSpPr>
          <p:spPr>
            <a:xfrm>
              <a:off x="1879765" y="5488016"/>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748FF64C-48BA-F7AF-3947-C0DC16A3491F}"/>
                </a:ext>
              </a:extLst>
            </p:cNvPr>
            <p:cNvSpPr/>
            <p:nvPr/>
          </p:nvSpPr>
          <p:spPr>
            <a:xfrm>
              <a:off x="1879765" y="5595754"/>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E7E7A2B6-50E1-9959-5355-8E2EE03C06C7}"/>
                </a:ext>
              </a:extLst>
            </p:cNvPr>
            <p:cNvSpPr/>
            <p:nvPr/>
          </p:nvSpPr>
          <p:spPr>
            <a:xfrm>
              <a:off x="1879765" y="5703492"/>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444FF77-7CC0-5EDA-2C2A-E3A3135812D5}"/>
                </a:ext>
              </a:extLst>
            </p:cNvPr>
            <p:cNvSpPr/>
            <p:nvPr/>
          </p:nvSpPr>
          <p:spPr>
            <a:xfrm>
              <a:off x="1879765" y="5811230"/>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51115B0-6F88-AB37-9F9E-2E34929D1394}"/>
                </a:ext>
              </a:extLst>
            </p:cNvPr>
            <p:cNvSpPr/>
            <p:nvPr/>
          </p:nvSpPr>
          <p:spPr>
            <a:xfrm>
              <a:off x="1879765" y="6780872"/>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502F998A-5AC3-60AC-F149-FA831E45578F}"/>
                </a:ext>
              </a:extLst>
            </p:cNvPr>
            <p:cNvSpPr/>
            <p:nvPr/>
          </p:nvSpPr>
          <p:spPr>
            <a:xfrm>
              <a:off x="1879765" y="6888610"/>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D1EC762F-E584-DF10-EE96-77F9076D3439}"/>
                </a:ext>
              </a:extLst>
            </p:cNvPr>
            <p:cNvSpPr/>
            <p:nvPr/>
          </p:nvSpPr>
          <p:spPr>
            <a:xfrm>
              <a:off x="1879765" y="6349920"/>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336DA1A-C9BC-CE43-523E-073A28FDF6E1}"/>
                </a:ext>
              </a:extLst>
            </p:cNvPr>
            <p:cNvSpPr/>
            <p:nvPr/>
          </p:nvSpPr>
          <p:spPr>
            <a:xfrm>
              <a:off x="1879765" y="6457658"/>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F1DDC0C-8102-BADC-B314-06C5962B64A1}"/>
                </a:ext>
              </a:extLst>
            </p:cNvPr>
            <p:cNvSpPr/>
            <p:nvPr/>
          </p:nvSpPr>
          <p:spPr>
            <a:xfrm>
              <a:off x="1879765" y="6565396"/>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29FE9110-250B-9396-9D19-863F6A95DC5B}"/>
                </a:ext>
              </a:extLst>
            </p:cNvPr>
            <p:cNvSpPr/>
            <p:nvPr/>
          </p:nvSpPr>
          <p:spPr>
            <a:xfrm>
              <a:off x="1879765" y="6673134"/>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CD7922D-4420-7CE1-01A5-ADCE9BC21B5F}"/>
                </a:ext>
              </a:extLst>
            </p:cNvPr>
            <p:cNvSpPr/>
            <p:nvPr/>
          </p:nvSpPr>
          <p:spPr>
            <a:xfrm rot="18906683">
              <a:off x="815987" y="1795203"/>
              <a:ext cx="2198808" cy="2198808"/>
            </a:xfrm>
            <a:prstGeom prst="roundRect">
              <a:avLst>
                <a:gd name="adj" fmla="val 4489"/>
              </a:avLst>
            </a:prstGeom>
            <a:gradFill flip="none" rotWithShape="1">
              <a:gsLst>
                <a:gs pos="22000">
                  <a:srgbClr val="E4B91C"/>
                </a:gs>
                <a:gs pos="46000">
                  <a:srgbClr val="EAC84C"/>
                </a:gs>
                <a:gs pos="75000">
                  <a:srgbClr val="DCB21A"/>
                </a:gs>
              </a:gsLst>
              <a:lin ang="600000" scaled="0"/>
              <a:tileRect/>
            </a:gra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CB62EEF2-D999-FA9B-FF24-6E2BC40748D9}"/>
                </a:ext>
              </a:extLst>
            </p:cNvPr>
            <p:cNvSpPr/>
            <p:nvPr/>
          </p:nvSpPr>
          <p:spPr>
            <a:xfrm rot="2696464">
              <a:off x="875020" y="1853431"/>
              <a:ext cx="2082665" cy="2082665"/>
            </a:xfrm>
            <a:prstGeom prst="roundRect">
              <a:avLst>
                <a:gd name="adj" fmla="val 4118"/>
              </a:avLst>
            </a:prstGeom>
            <a:noFill/>
            <a:ln w="6032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C011062-FF5F-0FBB-6759-7FBC6608259E}"/>
                </a:ext>
              </a:extLst>
            </p:cNvPr>
            <p:cNvSpPr/>
            <p:nvPr/>
          </p:nvSpPr>
          <p:spPr>
            <a:xfrm>
              <a:off x="1879765" y="1591178"/>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9E571A07-9258-B118-EBAA-AB56E3C1C87C}"/>
                </a:ext>
              </a:extLst>
            </p:cNvPr>
            <p:cNvSpPr/>
            <p:nvPr/>
          </p:nvSpPr>
          <p:spPr>
            <a:xfrm>
              <a:off x="1885208" y="4109025"/>
              <a:ext cx="71252" cy="71252"/>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6A4467E3-0F4F-1DDA-F909-24849705C068}"/>
                </a:ext>
              </a:extLst>
            </p:cNvPr>
            <p:cNvSpPr txBox="1"/>
            <p:nvPr/>
          </p:nvSpPr>
          <p:spPr>
            <a:xfrm>
              <a:off x="1003464" y="2469374"/>
              <a:ext cx="181098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4B91C"/>
                  </a:solidFill>
                  <a:effectLst/>
                  <a:highlight>
                    <a:srgbClr val="000000"/>
                  </a:highlight>
                  <a:uLnTx/>
                  <a:uFillTx/>
                  <a:latin typeface="Franklin Gothic Medium Cond" panose="020B0606030402020204" pitchFamily="34" charset="0"/>
                  <a:ea typeface="+mn-ea"/>
                  <a:cs typeface="+mn-cs"/>
                </a:rPr>
                <a:t>CAUTION</a:t>
              </a:r>
            </a:p>
          </p:txBody>
        </p:sp>
        <p:sp>
          <p:nvSpPr>
            <p:cNvPr id="41" name="TextBox 40">
              <a:extLst>
                <a:ext uri="{FF2B5EF4-FFF2-40B4-BE49-F238E27FC236}">
                  <a16:creationId xmlns:a16="http://schemas.microsoft.com/office/drawing/2014/main" id="{1D32C12C-9C1D-B4F0-606D-FCC9758675AB}"/>
                </a:ext>
              </a:extLst>
            </p:cNvPr>
            <p:cNvSpPr txBox="1"/>
            <p:nvPr/>
          </p:nvSpPr>
          <p:spPr>
            <a:xfrm>
              <a:off x="1173183" y="3050231"/>
              <a:ext cx="1484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NOT THERAPY</a:t>
              </a:r>
            </a:p>
          </p:txBody>
        </p:sp>
        <p:sp>
          <p:nvSpPr>
            <p:cNvPr id="42" name="TextBox 41">
              <a:extLst>
                <a:ext uri="{FF2B5EF4-FFF2-40B4-BE49-F238E27FC236}">
                  <a16:creationId xmlns:a16="http://schemas.microsoft.com/office/drawing/2014/main" id="{AA2FE154-E180-B83A-4D13-069486422237}"/>
                </a:ext>
              </a:extLst>
            </p:cNvPr>
            <p:cNvSpPr txBox="1"/>
            <p:nvPr/>
          </p:nvSpPr>
          <p:spPr>
            <a:xfrm>
              <a:off x="1553193" y="1514741"/>
              <a:ext cx="71251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a:t>
              </a:r>
            </a:p>
          </p:txBody>
        </p:sp>
      </p:grpSp>
      <p:sp>
        <p:nvSpPr>
          <p:cNvPr id="45" name="Slide Number Placeholder 26">
            <a:extLst>
              <a:ext uri="{FF2B5EF4-FFF2-40B4-BE49-F238E27FC236}">
                <a16:creationId xmlns:a16="http://schemas.microsoft.com/office/drawing/2014/main" id="{D7BCAA4F-B477-C588-ADA5-AC147273200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a:t>
            </a:fld>
            <a:endParaRPr lang="en-US" dirty="0"/>
          </a:p>
        </p:txBody>
      </p:sp>
      <p:sp>
        <p:nvSpPr>
          <p:cNvPr id="46" name="TextBox 45">
            <a:extLst>
              <a:ext uri="{FF2B5EF4-FFF2-40B4-BE49-F238E27FC236}">
                <a16:creationId xmlns:a16="http://schemas.microsoft.com/office/drawing/2014/main" id="{49995A5E-F9CC-028C-7B11-2B30212D33F9}"/>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6038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
                                        <p:tgtEl>
                                          <p:spTgt spid="6">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
                                        <p:tgtEl>
                                          <p:spTgt spid="6">
                                            <p:txEl>
                                              <p:pRg st="1" end="1"/>
                                            </p:txEl>
                                          </p:spTgt>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2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Six Steps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1497" y="906076"/>
            <a:ext cx="10929723" cy="452039"/>
          </a:xfrm>
        </p:spPr>
        <p:txBody>
          <a:bodyPr/>
          <a:lstStyle/>
          <a:p>
            <a:r>
              <a:rPr lang="en-US" dirty="0"/>
              <a:t>Each Structured Dialogue follows a pattern</a:t>
            </a:r>
          </a:p>
          <a:p>
            <a:endParaRPr lang="en-US" dirty="0"/>
          </a:p>
        </p:txBody>
      </p:sp>
      <p:pic>
        <p:nvPicPr>
          <p:cNvPr id="11" name="Picture 10">
            <a:extLst>
              <a:ext uri="{FF2B5EF4-FFF2-40B4-BE49-F238E27FC236}">
                <a16:creationId xmlns:a16="http://schemas.microsoft.com/office/drawing/2014/main" id="{CC1FF973-DF11-3C36-F4C9-BB783D26D2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55085" y="-651712"/>
            <a:ext cx="1593689" cy="1709809"/>
          </a:xfrm>
          <a:prstGeom prst="rect">
            <a:avLst/>
          </a:prstGeom>
        </p:spPr>
      </p:pic>
      <p:pic>
        <p:nvPicPr>
          <p:cNvPr id="35" name="Picture 34">
            <a:extLst>
              <a:ext uri="{FF2B5EF4-FFF2-40B4-BE49-F238E27FC236}">
                <a16:creationId xmlns:a16="http://schemas.microsoft.com/office/drawing/2014/main" id="{E320903D-C3C6-F9E4-793C-9A39D5D78C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78235" y="-669294"/>
            <a:ext cx="3857625" cy="3857625"/>
          </a:xfrm>
          <a:prstGeom prst="ellipse">
            <a:avLst/>
          </a:prstGeom>
        </p:spPr>
      </p:pic>
      <p:sp>
        <p:nvSpPr>
          <p:cNvPr id="34" name="Rectangle: Rounded Corners 33">
            <a:extLst>
              <a:ext uri="{FF2B5EF4-FFF2-40B4-BE49-F238E27FC236}">
                <a16:creationId xmlns:a16="http://schemas.microsoft.com/office/drawing/2014/main" id="{EABDA176-1FFE-3D12-A265-4232A08A7DB9}"/>
              </a:ext>
            </a:extLst>
          </p:cNvPr>
          <p:cNvSpPr/>
          <p:nvPr/>
        </p:nvSpPr>
        <p:spPr>
          <a:xfrm>
            <a:off x="1291204" y="1815377"/>
            <a:ext cx="4152900" cy="377952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38E7B8B-EDF3-6CBE-99F5-00EE53584A25}"/>
              </a:ext>
            </a:extLst>
          </p:cNvPr>
          <p:cNvSpPr txBox="1"/>
          <p:nvPr/>
        </p:nvSpPr>
        <p:spPr>
          <a:xfrm>
            <a:off x="1951248" y="2380859"/>
            <a:ext cx="435179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MAKE APPT.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SHARE &amp; MIRROR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SUMMARIZE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VALIDATE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EMPATHIZE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CLOSE</a:t>
            </a:r>
          </a:p>
        </p:txBody>
      </p:sp>
      <p:pic>
        <p:nvPicPr>
          <p:cNvPr id="3" name="Picture 2">
            <a:extLst>
              <a:ext uri="{FF2B5EF4-FFF2-40B4-BE49-F238E27FC236}">
                <a16:creationId xmlns:a16="http://schemas.microsoft.com/office/drawing/2014/main" id="{F72D3862-0E72-95B6-9287-7CE237D0F3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4952" y="5010026"/>
            <a:ext cx="256360" cy="256360"/>
          </a:xfrm>
          <a:prstGeom prst="rect">
            <a:avLst/>
          </a:prstGeom>
        </p:spPr>
      </p:pic>
      <p:pic>
        <p:nvPicPr>
          <p:cNvPr id="4" name="Picture 3">
            <a:extLst>
              <a:ext uri="{FF2B5EF4-FFF2-40B4-BE49-F238E27FC236}">
                <a16:creationId xmlns:a16="http://schemas.microsoft.com/office/drawing/2014/main" id="{3CFD9246-12BA-25FD-2F61-D3E568E1EF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84952" y="4522558"/>
            <a:ext cx="256360" cy="256360"/>
          </a:xfrm>
          <a:prstGeom prst="rect">
            <a:avLst/>
          </a:prstGeom>
        </p:spPr>
      </p:pic>
      <p:pic>
        <p:nvPicPr>
          <p:cNvPr id="6" name="Picture 5">
            <a:extLst>
              <a:ext uri="{FF2B5EF4-FFF2-40B4-BE49-F238E27FC236}">
                <a16:creationId xmlns:a16="http://schemas.microsoft.com/office/drawing/2014/main" id="{01656B81-B249-A889-4514-372F600428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84952" y="4035089"/>
            <a:ext cx="256360" cy="256360"/>
          </a:xfrm>
          <a:prstGeom prst="rect">
            <a:avLst/>
          </a:prstGeom>
        </p:spPr>
      </p:pic>
      <p:pic>
        <p:nvPicPr>
          <p:cNvPr id="7" name="Picture 6">
            <a:extLst>
              <a:ext uri="{FF2B5EF4-FFF2-40B4-BE49-F238E27FC236}">
                <a16:creationId xmlns:a16="http://schemas.microsoft.com/office/drawing/2014/main" id="{FE23D37A-37AF-3366-3722-FB2418D212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84952" y="3547620"/>
            <a:ext cx="256360" cy="256360"/>
          </a:xfrm>
          <a:prstGeom prst="rect">
            <a:avLst/>
          </a:prstGeom>
        </p:spPr>
      </p:pic>
      <p:pic>
        <p:nvPicPr>
          <p:cNvPr id="8" name="Picture 7">
            <a:extLst>
              <a:ext uri="{FF2B5EF4-FFF2-40B4-BE49-F238E27FC236}">
                <a16:creationId xmlns:a16="http://schemas.microsoft.com/office/drawing/2014/main" id="{8D69767C-F860-153C-E0F2-154A287F5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4952" y="3060151"/>
            <a:ext cx="256360" cy="256360"/>
          </a:xfrm>
          <a:prstGeom prst="rect">
            <a:avLst/>
          </a:prstGeom>
        </p:spPr>
      </p:pic>
      <p:pic>
        <p:nvPicPr>
          <p:cNvPr id="10" name="Picture 9">
            <a:extLst>
              <a:ext uri="{FF2B5EF4-FFF2-40B4-BE49-F238E27FC236}">
                <a16:creationId xmlns:a16="http://schemas.microsoft.com/office/drawing/2014/main" id="{F22A560E-CA93-256C-C42D-237D091017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84952" y="2572682"/>
            <a:ext cx="256360" cy="256360"/>
          </a:xfrm>
          <a:prstGeom prst="rect">
            <a:avLst/>
          </a:prstGeom>
        </p:spPr>
      </p:pic>
      <p:sp>
        <p:nvSpPr>
          <p:cNvPr id="12" name="TextBox 11">
            <a:extLst>
              <a:ext uri="{FF2B5EF4-FFF2-40B4-BE49-F238E27FC236}">
                <a16:creationId xmlns:a16="http://schemas.microsoft.com/office/drawing/2014/main" id="{0C888B82-564E-7BA1-C21C-117B365DA5D0}"/>
              </a:ext>
            </a:extLst>
          </p:cNvPr>
          <p:cNvSpPr txBox="1"/>
          <p:nvPr/>
        </p:nvSpPr>
        <p:spPr>
          <a:xfrm>
            <a:off x="1813132" y="1961974"/>
            <a:ext cx="32652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STRUCTURED DIALOGUE</a:t>
            </a:r>
          </a:p>
        </p:txBody>
      </p:sp>
      <p:cxnSp>
        <p:nvCxnSpPr>
          <p:cNvPr id="13" name="Straight Connector 12">
            <a:extLst>
              <a:ext uri="{FF2B5EF4-FFF2-40B4-BE49-F238E27FC236}">
                <a16:creationId xmlns:a16="http://schemas.microsoft.com/office/drawing/2014/main" id="{D7615D86-9574-B42B-02EE-9FB3515784EE}"/>
              </a:ext>
            </a:extLst>
          </p:cNvPr>
          <p:cNvCxnSpPr>
            <a:cxnSpLocks/>
          </p:cNvCxnSpPr>
          <p:nvPr/>
        </p:nvCxnSpPr>
        <p:spPr>
          <a:xfrm>
            <a:off x="1813132" y="2366596"/>
            <a:ext cx="29756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26">
            <a:extLst>
              <a:ext uri="{FF2B5EF4-FFF2-40B4-BE49-F238E27FC236}">
                <a16:creationId xmlns:a16="http://schemas.microsoft.com/office/drawing/2014/main" id="{EE6E58F0-39BB-9CFB-3BBE-5B490C7197A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70</a:t>
            </a:fld>
            <a:endParaRPr lang="en-US" dirty="0"/>
          </a:p>
        </p:txBody>
      </p:sp>
    </p:spTree>
    <p:extLst>
      <p:ext uri="{BB962C8B-B14F-4D97-AF65-F5344CB8AC3E}">
        <p14:creationId xmlns:p14="http://schemas.microsoft.com/office/powerpoint/2010/main" val="381826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1. Make Appointment</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6" name="Content Placeholder 5">
            <a:extLst>
              <a:ext uri="{FF2B5EF4-FFF2-40B4-BE49-F238E27FC236}">
                <a16:creationId xmlns:a16="http://schemas.microsoft.com/office/drawing/2014/main" id="{2257DF27-4F1A-2F7D-75E6-050ECF66D76D}"/>
              </a:ext>
            </a:extLst>
          </p:cNvPr>
          <p:cNvSpPr txBox="1">
            <a:spLocks/>
          </p:cNvSpPr>
          <p:nvPr/>
        </p:nvSpPr>
        <p:spPr>
          <a:xfrm>
            <a:off x="677492" y="2927908"/>
            <a:ext cx="10282608" cy="2875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Franklin Gothic Book" panose="020B0503020102020204" pitchFamily="34" charset="0"/>
              </a:rPr>
              <a:t>Examples:</a:t>
            </a:r>
          </a:p>
          <a:p>
            <a:pPr marL="236538" lvl="1" indent="-236538">
              <a:lnSpc>
                <a:spcPct val="100000"/>
              </a:lnSpc>
              <a:spcBef>
                <a:spcPts val="600"/>
              </a:spcBef>
            </a:pPr>
            <a:r>
              <a:rPr lang="en-US" b="1" dirty="0">
                <a:solidFill>
                  <a:srgbClr val="4398D1"/>
                </a:solidFill>
                <a:latin typeface="Franklin Gothic Book" panose="020B0503020102020204" pitchFamily="34" charset="0"/>
              </a:rPr>
              <a:t>“Would now be a good time to chat about something?”</a:t>
            </a:r>
          </a:p>
          <a:p>
            <a:pPr marL="236538" lvl="1" indent="-236538">
              <a:lnSpc>
                <a:spcPct val="100000"/>
              </a:lnSpc>
              <a:spcBef>
                <a:spcPts val="2200"/>
              </a:spcBef>
            </a:pPr>
            <a:r>
              <a:rPr lang="en-US" b="1" dirty="0">
                <a:solidFill>
                  <a:srgbClr val="4398D1"/>
                </a:solidFill>
                <a:latin typeface="Franklin Gothic Book" panose="020B0503020102020204" pitchFamily="34" charset="0"/>
              </a:rPr>
              <a:t>“I’ve got something I’d like to share with you--is there a good time?”</a:t>
            </a:r>
          </a:p>
          <a:p>
            <a:pPr marL="236538" lvl="1" indent="-236538">
              <a:lnSpc>
                <a:spcPct val="100000"/>
              </a:lnSpc>
              <a:spcBef>
                <a:spcPts val="2200"/>
              </a:spcBef>
            </a:pPr>
            <a:r>
              <a:rPr lang="en-US" b="1" dirty="0">
                <a:solidFill>
                  <a:srgbClr val="4398D1"/>
                </a:solidFill>
                <a:latin typeface="Franklin Gothic Book" panose="020B0503020102020204" pitchFamily="34" charset="0"/>
              </a:rPr>
              <a:t>“Do you have a second for something that’s been on my mind?”</a:t>
            </a:r>
          </a:p>
          <a:p>
            <a:pPr marL="236538" lvl="1" indent="-236538">
              <a:lnSpc>
                <a:spcPct val="100000"/>
              </a:lnSpc>
              <a:spcBef>
                <a:spcPts val="2200"/>
              </a:spcBef>
            </a:pPr>
            <a:r>
              <a:rPr lang="en-US" b="1" dirty="0">
                <a:solidFill>
                  <a:srgbClr val="4398D1"/>
                </a:solidFill>
                <a:latin typeface="Franklin Gothic Book" panose="020B0503020102020204" pitchFamily="34" charset="0"/>
              </a:rPr>
              <a:t>“Got a sec?” or “Is now a good time?”</a:t>
            </a:r>
          </a:p>
        </p:txBody>
      </p:sp>
      <p:sp>
        <p:nvSpPr>
          <p:cNvPr id="7" name="TextBox 6">
            <a:extLst>
              <a:ext uri="{FF2B5EF4-FFF2-40B4-BE49-F238E27FC236}">
                <a16:creationId xmlns:a16="http://schemas.microsoft.com/office/drawing/2014/main" id="{53C8CAA4-7F61-1188-8ABD-F4ACE755E08E}"/>
              </a:ext>
            </a:extLst>
          </p:cNvPr>
          <p:cNvSpPr txBox="1"/>
          <p:nvPr/>
        </p:nvSpPr>
        <p:spPr>
          <a:xfrm>
            <a:off x="677492" y="1290387"/>
            <a:ext cx="8085508" cy="1672253"/>
          </a:xfrm>
          <a:prstGeom prst="rect">
            <a:avLst/>
          </a:prstGeom>
          <a:noFill/>
        </p:spPr>
        <p:txBody>
          <a:bodyPr wrap="square">
            <a:noAutofit/>
          </a:bodyPr>
          <a:lstStyle/>
          <a:p>
            <a:pPr marL="274320" marR="0" lvl="0" indent="-27432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Time is the ultimate commodity</a:t>
            </a:r>
          </a:p>
          <a:p>
            <a:pPr marL="274320" marR="0" lvl="0" indent="-27432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Wasting time insults our priorities</a:t>
            </a:r>
          </a:p>
          <a:p>
            <a:pPr marL="274320" marR="0" lvl="0" indent="-27432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Check to see if now or later is acceptable time to talk</a:t>
            </a:r>
            <a:endPar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endParaRPr>
          </a:p>
        </p:txBody>
      </p:sp>
      <p:pic>
        <p:nvPicPr>
          <p:cNvPr id="2" name="Picture 1">
            <a:extLst>
              <a:ext uri="{FF2B5EF4-FFF2-40B4-BE49-F238E27FC236}">
                <a16:creationId xmlns:a16="http://schemas.microsoft.com/office/drawing/2014/main" id="{030AD5B9-1DB2-BB84-6742-D111B9BD0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7200" y="212918"/>
            <a:ext cx="2632366" cy="2406471"/>
          </a:xfrm>
          <a:prstGeom prst="rect">
            <a:avLst/>
          </a:prstGeom>
        </p:spPr>
      </p:pic>
      <p:sp>
        <p:nvSpPr>
          <p:cNvPr id="3" name="Slide Number Placeholder 26">
            <a:extLst>
              <a:ext uri="{FF2B5EF4-FFF2-40B4-BE49-F238E27FC236}">
                <a16:creationId xmlns:a16="http://schemas.microsoft.com/office/drawing/2014/main" id="{9EAD7942-9E64-7053-CA0B-3812A6FCC072}"/>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71</a:t>
            </a:fld>
            <a:endParaRPr lang="en-US" dirty="0"/>
          </a:p>
        </p:txBody>
      </p:sp>
    </p:spTree>
    <p:extLst>
      <p:ext uri="{BB962C8B-B14F-4D97-AF65-F5344CB8AC3E}">
        <p14:creationId xmlns:p14="http://schemas.microsoft.com/office/powerpoint/2010/main" val="10132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
                                        <p:tgtEl>
                                          <p:spTgt spid="7">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200"/>
                                        <p:tgtEl>
                                          <p:spTgt spid="7">
                                            <p:txEl>
                                              <p:pRg st="2" end="2"/>
                                            </p:txEl>
                                          </p:spTgt>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200"/>
                                        <p:tgtEl>
                                          <p:spTgt spid="6">
                                            <p:txEl>
                                              <p:pRg st="0" end="0"/>
                                            </p:txEl>
                                          </p:spTgt>
                                        </p:tgtEl>
                                      </p:cBhvr>
                                    </p:animEffect>
                                  </p:childTnLst>
                                </p:cTn>
                              </p:par>
                            </p:childTnLst>
                          </p:cTn>
                        </p:par>
                        <p:par>
                          <p:cTn id="26" fill="hold">
                            <p:stCondLst>
                              <p:cond delay="200"/>
                            </p:stCondLst>
                            <p:childTnLst>
                              <p:par>
                                <p:cTn id="27" presetID="10" presetClass="entr" presetSubtype="0"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200"/>
                                        <p:tgtEl>
                                          <p:spTgt spid="6">
                                            <p:txEl>
                                              <p:pRg st="1" end="1"/>
                                            </p:txEl>
                                          </p:spTgt>
                                        </p:tgtEl>
                                      </p:cBhvr>
                                    </p:animEffect>
                                  </p:childTnLst>
                                </p:cTn>
                              </p:par>
                            </p:childTnLst>
                          </p:cTn>
                        </p:par>
                        <p:par>
                          <p:cTn id="30" fill="hold">
                            <p:stCondLst>
                              <p:cond delay="400"/>
                            </p:stCondLst>
                            <p:childTnLst>
                              <p:par>
                                <p:cTn id="31" presetID="10"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200"/>
                                        <p:tgtEl>
                                          <p:spTgt spid="6">
                                            <p:txEl>
                                              <p:pRg st="2" end="2"/>
                                            </p:txEl>
                                          </p:spTgt>
                                        </p:tgtEl>
                                      </p:cBhvr>
                                    </p:animEffect>
                                  </p:childTnLst>
                                </p:cTn>
                              </p:par>
                            </p:childTnLst>
                          </p:cTn>
                        </p:par>
                        <p:par>
                          <p:cTn id="34" fill="hold">
                            <p:stCondLst>
                              <p:cond delay="600"/>
                            </p:stCondLst>
                            <p:childTnLst>
                              <p:par>
                                <p:cTn id="35" presetID="10" presetClass="entr" presetSubtype="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200"/>
                                        <p:tgtEl>
                                          <p:spTgt spid="6">
                                            <p:txEl>
                                              <p:pRg st="3" end="3"/>
                                            </p:txEl>
                                          </p:spTgt>
                                        </p:tgtEl>
                                      </p:cBhvr>
                                    </p:animEffect>
                                  </p:child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2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2. Share &amp; Mirror</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6" name="Content Placeholder 5">
            <a:extLst>
              <a:ext uri="{FF2B5EF4-FFF2-40B4-BE49-F238E27FC236}">
                <a16:creationId xmlns:a16="http://schemas.microsoft.com/office/drawing/2014/main" id="{2257DF27-4F1A-2F7D-75E6-050ECF66D76D}"/>
              </a:ext>
            </a:extLst>
          </p:cNvPr>
          <p:cNvSpPr txBox="1">
            <a:spLocks/>
          </p:cNvSpPr>
          <p:nvPr/>
        </p:nvSpPr>
        <p:spPr>
          <a:xfrm>
            <a:off x="532927" y="1525575"/>
            <a:ext cx="10190480" cy="41327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tx1">
                    <a:lumMod val="50000"/>
                    <a:lumOff val="50000"/>
                  </a:schemeClr>
                </a:solidFill>
                <a:latin typeface="Franklin Gothic Book" panose="020B0503020102020204" pitchFamily="34" charset="0"/>
              </a:rPr>
              <a:t>Sharing:</a:t>
            </a:r>
          </a:p>
          <a:p>
            <a:pPr lvl="1"/>
            <a:r>
              <a:rPr lang="en-US" dirty="0">
                <a:solidFill>
                  <a:schemeClr val="tx1">
                    <a:lumMod val="50000"/>
                    <a:lumOff val="50000"/>
                  </a:schemeClr>
                </a:solidFill>
                <a:latin typeface="Franklin Gothic Book" panose="020B0503020102020204" pitchFamily="34" charset="0"/>
              </a:rPr>
              <a:t>Greater range of objective &amp; subjective messages</a:t>
            </a:r>
          </a:p>
          <a:p>
            <a:pPr lvl="1"/>
            <a:r>
              <a:rPr lang="en-US" dirty="0">
                <a:solidFill>
                  <a:prstClr val="black">
                    <a:lumMod val="50000"/>
                    <a:lumOff val="50000"/>
                  </a:prstClr>
                </a:solidFill>
                <a:latin typeface="Franklin Gothic Book" panose="020B0503020102020204" pitchFamily="34" charset="0"/>
              </a:rPr>
              <a:t>Increases with safety &amp; trust</a:t>
            </a:r>
            <a:endParaRPr lang="en-US" dirty="0">
              <a:solidFill>
                <a:schemeClr val="tx1">
                  <a:lumMod val="50000"/>
                  <a:lumOff val="50000"/>
                </a:schemeClr>
              </a:solidFill>
              <a:latin typeface="Franklin Gothic Book" panose="020B0503020102020204" pitchFamily="34" charset="0"/>
            </a:endParaRPr>
          </a:p>
          <a:p>
            <a:pPr marL="7938" indent="0">
              <a:spcBef>
                <a:spcPts val="600"/>
              </a:spcBef>
              <a:buFont typeface="Arial" panose="020B0604020202020204" pitchFamily="34" charset="0"/>
              <a:buNone/>
            </a:pPr>
            <a:r>
              <a:rPr lang="en-US" sz="2400" dirty="0">
                <a:solidFill>
                  <a:schemeClr val="tx1">
                    <a:lumMod val="50000"/>
                    <a:lumOff val="50000"/>
                  </a:schemeClr>
                </a:solidFill>
                <a:latin typeface="Franklin Gothic Book" panose="020B0503020102020204" pitchFamily="34" charset="0"/>
              </a:rPr>
              <a:t>Mirroring:</a:t>
            </a:r>
          </a:p>
          <a:p>
            <a:pPr lvl="1"/>
            <a:r>
              <a:rPr lang="en-US" dirty="0">
                <a:solidFill>
                  <a:schemeClr val="tx1">
                    <a:lumMod val="50000"/>
                    <a:lumOff val="50000"/>
                  </a:schemeClr>
                </a:solidFill>
                <a:latin typeface="Franklin Gothic Book" panose="020B0503020102020204" pitchFamily="34" charset="0"/>
              </a:rPr>
              <a:t>Enables active listening (over just hearing)</a:t>
            </a:r>
          </a:p>
          <a:p>
            <a:pPr lvl="1"/>
            <a:r>
              <a:rPr lang="en-US" dirty="0">
                <a:solidFill>
                  <a:prstClr val="black">
                    <a:lumMod val="50000"/>
                    <a:lumOff val="50000"/>
                  </a:prstClr>
                </a:solidFill>
                <a:latin typeface="Franklin Gothic Book" panose="020B0503020102020204" pitchFamily="34" charset="0"/>
              </a:rPr>
              <a:t>Improves accuracy &amp; introduces curiosity</a:t>
            </a:r>
          </a:p>
          <a:p>
            <a:pPr lvl="1"/>
            <a:r>
              <a:rPr lang="en-US" dirty="0">
                <a:solidFill>
                  <a:schemeClr val="tx1">
                    <a:lumMod val="50000"/>
                    <a:lumOff val="50000"/>
                  </a:schemeClr>
                </a:solidFill>
                <a:latin typeface="Franklin Gothic Book" panose="020B0503020102020204" pitchFamily="34" charset="0"/>
              </a:rPr>
              <a:t>Minimizes missed details</a:t>
            </a:r>
          </a:p>
          <a:p>
            <a:pPr lvl="1"/>
            <a:r>
              <a:rPr lang="en-US" dirty="0">
                <a:solidFill>
                  <a:schemeClr val="tx1">
                    <a:lumMod val="50000"/>
                    <a:lumOff val="50000"/>
                  </a:schemeClr>
                </a:solidFill>
                <a:latin typeface="Franklin Gothic Book" panose="020B0503020102020204" pitchFamily="34" charset="0"/>
              </a:rPr>
              <a:t>Provides on-ramp to validation &amp; empathy</a:t>
            </a:r>
          </a:p>
          <a:p>
            <a:pPr lvl="1"/>
            <a:endParaRPr lang="en-US" dirty="0">
              <a:solidFill>
                <a:schemeClr val="tx1">
                  <a:lumMod val="50000"/>
                  <a:lumOff val="50000"/>
                </a:schemeClr>
              </a:solidFill>
              <a:latin typeface="Franklin Gothic Book" panose="020B0503020102020204" pitchFamily="34" charset="0"/>
            </a:endParaRPr>
          </a:p>
        </p:txBody>
      </p:sp>
      <p:grpSp>
        <p:nvGrpSpPr>
          <p:cNvPr id="11" name="Group 10">
            <a:extLst>
              <a:ext uri="{FF2B5EF4-FFF2-40B4-BE49-F238E27FC236}">
                <a16:creationId xmlns:a16="http://schemas.microsoft.com/office/drawing/2014/main" id="{2841B786-163D-6087-F94E-3AC4D0CB29A3}"/>
              </a:ext>
            </a:extLst>
          </p:cNvPr>
          <p:cNvGrpSpPr/>
          <p:nvPr/>
        </p:nvGrpSpPr>
        <p:grpSpPr>
          <a:xfrm>
            <a:off x="7593942" y="3119267"/>
            <a:ext cx="3709058" cy="2113307"/>
            <a:chOff x="8331200" y="3131793"/>
            <a:chExt cx="3709058" cy="2113307"/>
          </a:xfrm>
        </p:grpSpPr>
        <p:sp>
          <p:nvSpPr>
            <p:cNvPr id="10" name="Rectangle: Rounded Corners 9">
              <a:extLst>
                <a:ext uri="{FF2B5EF4-FFF2-40B4-BE49-F238E27FC236}">
                  <a16:creationId xmlns:a16="http://schemas.microsoft.com/office/drawing/2014/main" id="{016D5DF4-DB5B-7BD7-5EEB-1D924AAF8A0B}"/>
                </a:ext>
              </a:extLst>
            </p:cNvPr>
            <p:cNvSpPr/>
            <p:nvPr/>
          </p:nvSpPr>
          <p:spPr>
            <a:xfrm>
              <a:off x="8331200" y="3131793"/>
              <a:ext cx="3709058" cy="2113307"/>
            </a:xfrm>
            <a:prstGeom prst="roundRect">
              <a:avLst>
                <a:gd name="adj" fmla="val 524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3C8CAA4-7F61-1188-8ABD-F4ACE755E08E}"/>
                </a:ext>
              </a:extLst>
            </p:cNvPr>
            <p:cNvSpPr txBox="1"/>
            <p:nvPr/>
          </p:nvSpPr>
          <p:spPr>
            <a:xfrm>
              <a:off x="8439150" y="3302505"/>
              <a:ext cx="3493158" cy="1856919"/>
            </a:xfrm>
            <a:prstGeom prst="rect">
              <a:avLst/>
            </a:prstGeom>
            <a:noFill/>
          </p:spPr>
          <p:txBody>
            <a:bodyPr wrap="square">
              <a:spAutoFit/>
            </a:bodyPr>
            <a:lstStyle/>
            <a:p>
              <a:pPr marL="6350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1"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sym typeface="Helvetica Neue"/>
                </a:rPr>
                <a:t>“</a:t>
              </a:r>
              <a:r>
                <a:rPr kumimoji="0" lang="en-US" sz="1800" b="1" i="1"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sym typeface="Helvetica Neue"/>
                </a:rPr>
                <a:t>Let me see if I’ve got it. You said…” </a:t>
              </a:r>
              <a:r>
                <a:rPr kumimoji="0" lang="en-US" sz="1800" b="0" i="1"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to mirror and learn depth</a:t>
              </a:r>
            </a:p>
            <a:p>
              <a:pPr marL="63500" marR="0" lvl="0" indent="0" algn="l" defTabSz="914400" rtl="0" eaLnBrk="1" fontAlgn="auto" latinLnBrk="0" hangingPunct="1">
                <a:lnSpc>
                  <a:spcPct val="100000"/>
                </a:lnSpc>
                <a:spcBef>
                  <a:spcPts val="400"/>
                </a:spcBef>
                <a:spcAft>
                  <a:spcPts val="0"/>
                </a:spcAft>
                <a:buClrTx/>
                <a:buSzTx/>
                <a:buFontTx/>
                <a:buNone/>
                <a:tabLst/>
                <a:defRPr/>
              </a:pPr>
              <a:r>
                <a:rPr kumimoji="0" lang="en-US" sz="1800" b="1" i="1"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sym typeface="Helvetica Neue"/>
                </a:rPr>
                <a:t>“Did I get it? </a:t>
              </a:r>
              <a:r>
                <a:rPr kumimoji="0" lang="en-US" sz="1800" b="0" i="1"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to check for accuracy</a:t>
              </a:r>
            </a:p>
            <a:p>
              <a:pPr marL="63500" marR="0" lvl="0" indent="0" algn="l" defTabSz="914400" rtl="0" eaLnBrk="1" fontAlgn="auto" latinLnBrk="0" hangingPunct="1">
                <a:lnSpc>
                  <a:spcPct val="100000"/>
                </a:lnSpc>
                <a:spcBef>
                  <a:spcPts val="400"/>
                </a:spcBef>
                <a:spcAft>
                  <a:spcPts val="0"/>
                </a:spcAft>
                <a:buClrTx/>
                <a:buSzTx/>
                <a:buFontTx/>
                <a:buNone/>
                <a:tabLst/>
                <a:defRPr/>
              </a:pPr>
              <a:r>
                <a:rPr kumimoji="0" lang="en-US" sz="1800" b="1" i="1"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sym typeface="Helvetica Neue"/>
                </a:rPr>
                <a:t>“Is there more about it?” </a:t>
              </a:r>
              <a:r>
                <a:rPr kumimoji="0" lang="en-US" sz="1800" b="0" i="1"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to show curiosity</a:t>
              </a:r>
            </a:p>
          </p:txBody>
        </p:sp>
      </p:grpSp>
      <p:pic>
        <p:nvPicPr>
          <p:cNvPr id="2" name="Picture 1">
            <a:extLst>
              <a:ext uri="{FF2B5EF4-FFF2-40B4-BE49-F238E27FC236}">
                <a16:creationId xmlns:a16="http://schemas.microsoft.com/office/drawing/2014/main" id="{33D4065C-45E4-46BD-4A06-7505C14D66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6557" y="167868"/>
            <a:ext cx="2633701" cy="2407692"/>
          </a:xfrm>
          <a:prstGeom prst="rect">
            <a:avLst/>
          </a:prstGeom>
        </p:spPr>
      </p:pic>
      <p:sp>
        <p:nvSpPr>
          <p:cNvPr id="8" name="Slide Number Placeholder 26">
            <a:extLst>
              <a:ext uri="{FF2B5EF4-FFF2-40B4-BE49-F238E27FC236}">
                <a16:creationId xmlns:a16="http://schemas.microsoft.com/office/drawing/2014/main" id="{7D27691F-ADCC-9C67-36B4-B04598A53F2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72</a:t>
            </a:fld>
            <a:endParaRPr lang="en-US" dirty="0"/>
          </a:p>
        </p:txBody>
      </p:sp>
    </p:spTree>
    <p:extLst>
      <p:ext uri="{BB962C8B-B14F-4D97-AF65-F5344CB8AC3E}">
        <p14:creationId xmlns:p14="http://schemas.microsoft.com/office/powerpoint/2010/main" val="410334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
                                        <p:tgtEl>
                                          <p:spTgt spid="6">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
                                        <p:tgtEl>
                                          <p:spTgt spid="6">
                                            <p:txEl>
                                              <p:pRg st="1" end="1"/>
                                            </p:txEl>
                                          </p:spTgt>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200"/>
                                        <p:tgtEl>
                                          <p:spTgt spid="6">
                                            <p:txEl>
                                              <p:pRg st="3" end="3"/>
                                            </p:txEl>
                                          </p:spTgt>
                                        </p:tgtEl>
                                      </p:cBhvr>
                                    </p:animEffect>
                                  </p:childTnLst>
                                </p:cTn>
                              </p:par>
                            </p:childTnLst>
                          </p:cTn>
                        </p:par>
                        <p:par>
                          <p:cTn id="21" fill="hold">
                            <p:stCondLst>
                              <p:cond delay="200"/>
                            </p:stCondLst>
                            <p:childTnLst>
                              <p:par>
                                <p:cTn id="22" presetID="10" presetClass="entr" presetSubtype="0" fill="hold"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200"/>
                                        <p:tgtEl>
                                          <p:spTgt spid="6">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
                                        <p:tgtEl>
                                          <p:spTgt spid="11"/>
                                        </p:tgtEl>
                                      </p:cBhvr>
                                    </p:animEffect>
                                  </p:childTnLst>
                                </p:cTn>
                              </p:par>
                            </p:childTnLst>
                          </p:cTn>
                        </p:par>
                        <p:par>
                          <p:cTn id="28" fill="hold">
                            <p:stCondLst>
                              <p:cond delay="400"/>
                            </p:stCondLst>
                            <p:childTnLst>
                              <p:par>
                                <p:cTn id="29" presetID="10"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2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2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fade">
                                      <p:cBhvr>
                                        <p:cTn id="41" dur="2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3. Summarize </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0" name="Google Shape;1058;p55">
            <a:extLst>
              <a:ext uri="{FF2B5EF4-FFF2-40B4-BE49-F238E27FC236}">
                <a16:creationId xmlns:a16="http://schemas.microsoft.com/office/drawing/2014/main" id="{0D1618D6-8BCE-EEA5-6B98-29E9598C1F0E}"/>
              </a:ext>
            </a:extLst>
          </p:cNvPr>
          <p:cNvSpPr txBox="1">
            <a:spLocks/>
          </p:cNvSpPr>
          <p:nvPr/>
        </p:nvSpPr>
        <p:spPr>
          <a:xfrm>
            <a:off x="1204195" y="1189457"/>
            <a:ext cx="7333787" cy="5313112"/>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2400"/>
              </a:spcBef>
              <a:spcAft>
                <a:spcPts val="0"/>
              </a:spcAft>
              <a:buClr>
                <a:prstClr val="black"/>
              </a:buClr>
              <a:buSzPts val="1100"/>
              <a:buFont typeface="Arial" panose="020B0604020202020204" pitchFamily="34" charset="0"/>
              <a:buNone/>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Receiver summarizes the sender’s message</a:t>
            </a:r>
          </a:p>
          <a:p>
            <a:pPr marL="236538" marR="0" lvl="0" indent="-236538"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“Let me see if I’ve got it </a:t>
            </a:r>
            <a:r>
              <a:rPr kumimoji="0" lang="en-US" sz="2800" b="1" i="1" u="sng"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all</a:t>
            </a: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 </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“You shared…”</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“This makes you feel…”</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“And it reminds you of a time in the past…”</a:t>
            </a:r>
          </a:p>
          <a:p>
            <a:pPr marL="0" marR="0" lvl="0" indent="0" algn="l" defTabSz="914400" rtl="0" eaLnBrk="1" fontAlgn="auto" latinLnBrk="0" hangingPunct="1">
              <a:lnSpc>
                <a:spcPct val="130000"/>
              </a:lnSpc>
              <a:spcBef>
                <a:spcPts val="2400"/>
              </a:spcBef>
              <a:spcAft>
                <a:spcPts val="0"/>
              </a:spcAft>
              <a:buClr>
                <a:prstClr val="black"/>
              </a:buClr>
              <a:buSzPts val="1100"/>
              <a:buFont typeface="Arial" panose="020B0604020202020204" pitchFamily="34" charset="0"/>
              <a:buNone/>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Receiver checks for accuracy</a:t>
            </a:r>
          </a:p>
          <a:p>
            <a:pPr marL="236538" marR="0" lvl="0" indent="-236538"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“Did I get it </a:t>
            </a:r>
            <a:r>
              <a:rPr kumimoji="0" lang="en-US" sz="2800" b="1" i="1" u="sng"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all</a:t>
            </a: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a:t>
            </a:r>
          </a:p>
          <a:p>
            <a:pPr marL="0" marR="0" lvl="0" indent="0" algn="l" defTabSz="914400" rtl="0" eaLnBrk="1" fontAlgn="auto" latinLnBrk="0" hangingPunct="1">
              <a:lnSpc>
                <a:spcPct val="120000"/>
              </a:lnSpc>
              <a:spcBef>
                <a:spcPts val="2400"/>
              </a:spcBef>
              <a:spcAft>
                <a:spcPts val="900"/>
              </a:spcAft>
              <a:buClr>
                <a:prstClr val="black"/>
              </a:buClr>
              <a:buSzPts val="1100"/>
              <a:buFont typeface="Arial" panose="020B0604020202020204" pitchFamily="34" charset="0"/>
              <a:buNone/>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Sender confirms accuracy or clarifies what was missed</a:t>
            </a: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endParaRPr kumimoji="0" lang="en-US" sz="22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endParaRPr kumimoji="0" lang="en-US" sz="22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endParaRPr kumimoji="0" lang="en-US" sz="22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endParaRPr kumimoji="0" lang="en-US" sz="22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pic>
        <p:nvPicPr>
          <p:cNvPr id="7" name="Picture 6" descr="A blue face with black background&#10;&#10;Description automatically generated">
            <a:extLst>
              <a:ext uri="{FF2B5EF4-FFF2-40B4-BE49-F238E27FC236}">
                <a16:creationId xmlns:a16="http://schemas.microsoft.com/office/drawing/2014/main" id="{1B7245B4-F2AB-9E9B-1A6B-21F002CDB6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657" y="3818026"/>
            <a:ext cx="736654" cy="736654"/>
          </a:xfrm>
          <a:prstGeom prst="rect">
            <a:avLst/>
          </a:prstGeom>
        </p:spPr>
      </p:pic>
      <p:pic>
        <p:nvPicPr>
          <p:cNvPr id="2" name="Picture 1" descr="A yellow head with black background&#10;&#10;Description automatically generated">
            <a:extLst>
              <a:ext uri="{FF2B5EF4-FFF2-40B4-BE49-F238E27FC236}">
                <a16:creationId xmlns:a16="http://schemas.microsoft.com/office/drawing/2014/main" id="{629764DD-8E3B-0784-42AD-DA5582437A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6757" y="5112593"/>
            <a:ext cx="607439" cy="590056"/>
          </a:xfrm>
          <a:prstGeom prst="rect">
            <a:avLst/>
          </a:prstGeom>
        </p:spPr>
      </p:pic>
      <p:pic>
        <p:nvPicPr>
          <p:cNvPr id="3" name="Picture 2" descr="A blue face with black background&#10;&#10;Description automatically generated">
            <a:extLst>
              <a:ext uri="{FF2B5EF4-FFF2-40B4-BE49-F238E27FC236}">
                <a16:creationId xmlns:a16="http://schemas.microsoft.com/office/drawing/2014/main" id="{AFD86324-0286-3985-3847-6504DF1CF4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219" y="1097318"/>
            <a:ext cx="736654" cy="736654"/>
          </a:xfrm>
          <a:prstGeom prst="rect">
            <a:avLst/>
          </a:prstGeom>
        </p:spPr>
      </p:pic>
      <p:pic>
        <p:nvPicPr>
          <p:cNvPr id="4" name="Picture 3">
            <a:extLst>
              <a:ext uri="{FF2B5EF4-FFF2-40B4-BE49-F238E27FC236}">
                <a16:creationId xmlns:a16="http://schemas.microsoft.com/office/drawing/2014/main" id="{A4D2B084-7496-E276-0D6A-F6EE2EFE1E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85398" y="150498"/>
            <a:ext cx="2633701" cy="2407692"/>
          </a:xfrm>
          <a:prstGeom prst="rect">
            <a:avLst/>
          </a:prstGeom>
        </p:spPr>
      </p:pic>
      <p:sp>
        <p:nvSpPr>
          <p:cNvPr id="12" name="Slide Number Placeholder 26">
            <a:extLst>
              <a:ext uri="{FF2B5EF4-FFF2-40B4-BE49-F238E27FC236}">
                <a16:creationId xmlns:a16="http://schemas.microsoft.com/office/drawing/2014/main" id="{C5F1EDBF-7D99-3054-2481-2BBB70F78F58}"/>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73</a:t>
            </a:fld>
            <a:endParaRPr lang="en-US" dirty="0"/>
          </a:p>
        </p:txBody>
      </p:sp>
    </p:spTree>
    <p:extLst>
      <p:ext uri="{BB962C8B-B14F-4D97-AF65-F5344CB8AC3E}">
        <p14:creationId xmlns:p14="http://schemas.microsoft.com/office/powerpoint/2010/main" val="187843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
                                        <p:tgtEl>
                                          <p:spTgt spid="10">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2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2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200"/>
                                        <p:tgtEl>
                                          <p:spTgt spid="10">
                                            <p:txEl>
                                              <p:pRg st="3" end="3"/>
                                            </p:txEl>
                                          </p:spTgt>
                                        </p:tgtEl>
                                      </p:cBhvr>
                                    </p:animEffect>
                                  </p:childTnLst>
                                </p:cTn>
                              </p:par>
                            </p:childTnLst>
                          </p:cTn>
                        </p:par>
                        <p:par>
                          <p:cTn id="22" fill="hold">
                            <p:stCondLst>
                              <p:cond delay="200"/>
                            </p:stCondLst>
                            <p:childTnLst>
                              <p:par>
                                <p:cTn id="23" presetID="10" presetClass="entr" presetSubtype="0" fill="hold" nodeType="after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200"/>
                                        <p:tgtEl>
                                          <p:spTgt spid="1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Effect transition="in" filter="fade">
                                      <p:cBhvr>
                                        <p:cTn id="33" dur="200"/>
                                        <p:tgtEl>
                                          <p:spTgt spid="10">
                                            <p:txEl>
                                              <p:pRg st="5" end="5"/>
                                            </p:txEl>
                                          </p:spTgt>
                                        </p:tgtEl>
                                      </p:cBhvr>
                                    </p:animEffect>
                                  </p:childTnLst>
                                </p:cTn>
                              </p:par>
                            </p:childTnLst>
                          </p:cTn>
                        </p:par>
                        <p:par>
                          <p:cTn id="34" fill="hold">
                            <p:stCondLst>
                              <p:cond delay="200"/>
                            </p:stCondLst>
                            <p:childTnLst>
                              <p:par>
                                <p:cTn id="35" presetID="10" presetClass="entr" presetSubtype="0" fill="hold" nodeType="after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2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animEffect transition="in" filter="fade">
                                      <p:cBhvr>
                                        <p:cTn id="45" dur="2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4. Validate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What does it mean and why is it so important?</a:t>
            </a:r>
          </a:p>
          <a:p>
            <a:endParaRPr lang="en-US" dirty="0"/>
          </a:p>
        </p:txBody>
      </p:sp>
      <p:pic>
        <p:nvPicPr>
          <p:cNvPr id="11" name="Picture 10">
            <a:extLst>
              <a:ext uri="{FF2B5EF4-FFF2-40B4-BE49-F238E27FC236}">
                <a16:creationId xmlns:a16="http://schemas.microsoft.com/office/drawing/2014/main" id="{2D01FA35-67E3-B98A-4A74-81A36C5E97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6832" y="-238738"/>
            <a:ext cx="4370968" cy="3708400"/>
          </a:xfrm>
          <a:prstGeom prst="rect">
            <a:avLst/>
          </a:prstGeom>
        </p:spPr>
      </p:pic>
      <p:sp>
        <p:nvSpPr>
          <p:cNvPr id="2" name="Text Placeholder 14">
            <a:extLst>
              <a:ext uri="{FF2B5EF4-FFF2-40B4-BE49-F238E27FC236}">
                <a16:creationId xmlns:a16="http://schemas.microsoft.com/office/drawing/2014/main" id="{E54BC280-3753-5792-158A-D0045EFFF961}"/>
              </a:ext>
            </a:extLst>
          </p:cNvPr>
          <p:cNvSpPr txBox="1">
            <a:spLocks/>
          </p:cNvSpPr>
          <p:nvPr/>
        </p:nvSpPr>
        <p:spPr>
          <a:xfrm>
            <a:off x="584200" y="1680096"/>
            <a:ext cx="7200900" cy="34021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800"/>
              </a:spcBef>
              <a:defRPr/>
            </a:pPr>
            <a:r>
              <a:rPr lang="en-US" sz="2400" dirty="0">
                <a:solidFill>
                  <a:prstClr val="black">
                    <a:lumMod val="50000"/>
                    <a:lumOff val="50000"/>
                  </a:prstClr>
                </a:solidFill>
                <a:latin typeface="Franklin Gothic Book" panose="020B0503020102020204" pitchFamily="34" charset="0"/>
                <a:sym typeface="Open Sans"/>
              </a:rPr>
              <a:t>T</a:t>
            </a:r>
            <a:r>
              <a:rPr lang="en-US" sz="2400" dirty="0">
                <a:solidFill>
                  <a:schemeClr val="tx1">
                    <a:lumMod val="50000"/>
                    <a:lumOff val="50000"/>
                  </a:schemeClr>
                </a:solidFill>
                <a:latin typeface="Franklin Gothic Book" panose="020B0503020102020204" pitchFamily="34" charset="0"/>
              </a:rPr>
              <a:t>o learn, understand, and accept another person’s emotional experience—without agreeing with it or evaluating it to be right, wrong, or appropriate</a:t>
            </a:r>
          </a:p>
          <a:p>
            <a:pPr>
              <a:spcBef>
                <a:spcPts val="2800"/>
              </a:spcBef>
              <a:defRPr/>
            </a:pPr>
            <a:r>
              <a:rPr lang="en-US" sz="2400" dirty="0">
                <a:solidFill>
                  <a:prstClr val="black">
                    <a:lumMod val="50000"/>
                    <a:lumOff val="50000"/>
                  </a:prstClr>
                </a:solidFill>
                <a:latin typeface="Franklin Gothic Book" panose="020B0503020102020204" pitchFamily="34" charset="0"/>
                <a:sym typeface="Open Sans"/>
              </a:rPr>
              <a:t>Thoughts and actions fit when based on their point of view and experience</a:t>
            </a:r>
          </a:p>
          <a:p>
            <a:pPr marL="236538" indent="-236538">
              <a:defRPr/>
            </a:pPr>
            <a:r>
              <a:rPr lang="en-US" b="1" i="1" spc="30" dirty="0">
                <a:solidFill>
                  <a:srgbClr val="4297CF"/>
                </a:solidFill>
                <a:latin typeface="Franklin Gothic Book" panose="020B0503020102020204" pitchFamily="34" charset="0"/>
              </a:rPr>
              <a:t>“I’m seeing the way you see the world, and for all of those things, it makes sense…”</a:t>
            </a:r>
          </a:p>
        </p:txBody>
      </p:sp>
      <p:sp>
        <p:nvSpPr>
          <p:cNvPr id="3" name="TextBox 2">
            <a:extLst>
              <a:ext uri="{FF2B5EF4-FFF2-40B4-BE49-F238E27FC236}">
                <a16:creationId xmlns:a16="http://schemas.microsoft.com/office/drawing/2014/main" id="{9B5174BB-D094-B6FC-8B93-218C2AFA6C51}"/>
              </a:ext>
            </a:extLst>
          </p:cNvPr>
          <p:cNvSpPr txBox="1"/>
          <p:nvPr/>
        </p:nvSpPr>
        <p:spPr>
          <a:xfrm>
            <a:off x="160337" y="5127673"/>
            <a:ext cx="11498263" cy="757130"/>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2800"/>
              </a:spcBef>
              <a:spcAft>
                <a:spcPts val="0"/>
              </a:spcAft>
              <a:buClr>
                <a:srgbClr val="666666"/>
              </a:buClr>
              <a:buSzPct val="100000"/>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sym typeface="Open Sans"/>
              </a:rPr>
              <a:t>Validation promotes self-esteem, confidence, and psychological safety and strengthens the way team members work together</a:t>
            </a:r>
          </a:p>
        </p:txBody>
      </p:sp>
      <p:sp>
        <p:nvSpPr>
          <p:cNvPr id="4" name="Slide Number Placeholder 26">
            <a:extLst>
              <a:ext uri="{FF2B5EF4-FFF2-40B4-BE49-F238E27FC236}">
                <a16:creationId xmlns:a16="http://schemas.microsoft.com/office/drawing/2014/main" id="{DA074884-D9B5-936C-4A59-BDA68FC5F57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74</a:t>
            </a:fld>
            <a:endParaRPr lang="en-US" dirty="0"/>
          </a:p>
        </p:txBody>
      </p:sp>
      <p:pic>
        <p:nvPicPr>
          <p:cNvPr id="6" name="Picture 5" descr="A blue face with black background&#10;&#10;Description automatically generated">
            <a:extLst>
              <a:ext uri="{FF2B5EF4-FFF2-40B4-BE49-F238E27FC236}">
                <a16:creationId xmlns:a16="http://schemas.microsoft.com/office/drawing/2014/main" id="{F166A665-B128-2273-3A73-72F6777B82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583" y="3690108"/>
            <a:ext cx="736654" cy="736654"/>
          </a:xfrm>
          <a:prstGeom prst="rect">
            <a:avLst/>
          </a:prstGeom>
        </p:spPr>
      </p:pic>
    </p:spTree>
    <p:extLst>
      <p:ext uri="{BB962C8B-B14F-4D97-AF65-F5344CB8AC3E}">
        <p14:creationId xmlns:p14="http://schemas.microsoft.com/office/powerpoint/2010/main" val="30019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5. Empathize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What does it mean and why is it so important?</a:t>
            </a:r>
          </a:p>
          <a:p>
            <a:endParaRPr lang="en-US" dirty="0"/>
          </a:p>
        </p:txBody>
      </p:sp>
      <p:sp>
        <p:nvSpPr>
          <p:cNvPr id="7" name="Text Placeholder 6">
            <a:extLst>
              <a:ext uri="{FF2B5EF4-FFF2-40B4-BE49-F238E27FC236}">
                <a16:creationId xmlns:a16="http://schemas.microsoft.com/office/drawing/2014/main" id="{4AB17DEF-2681-D78A-FCED-F9868D86894D}"/>
              </a:ext>
            </a:extLst>
          </p:cNvPr>
          <p:cNvSpPr txBox="1">
            <a:spLocks/>
          </p:cNvSpPr>
          <p:nvPr/>
        </p:nvSpPr>
        <p:spPr>
          <a:xfrm>
            <a:off x="588700" y="1653251"/>
            <a:ext cx="7293659" cy="46202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solidFill>
                  <a:srgbClr val="666666"/>
                </a:solidFill>
                <a:latin typeface="Franklin Gothic Book" panose="020B0503020102020204" pitchFamily="34" charset="0"/>
              </a:rPr>
              <a:t>Placing yourself into the emotions of others</a:t>
            </a:r>
          </a:p>
          <a:p>
            <a:pPr>
              <a:spcBef>
                <a:spcPts val="600"/>
              </a:spcBef>
            </a:pPr>
            <a:r>
              <a:rPr lang="en-US" sz="2400" dirty="0">
                <a:solidFill>
                  <a:srgbClr val="666666"/>
                </a:solidFill>
                <a:latin typeface="Franklin Gothic Book" panose="020B0503020102020204" pitchFamily="34" charset="0"/>
              </a:rPr>
              <a:t>NOT claiming to know how others feel based on your experience</a:t>
            </a:r>
          </a:p>
          <a:p>
            <a:pPr>
              <a:spcBef>
                <a:spcPts val="600"/>
              </a:spcBef>
            </a:pPr>
            <a:r>
              <a:rPr lang="en-US" sz="2400" dirty="0">
                <a:solidFill>
                  <a:srgbClr val="666666"/>
                </a:solidFill>
                <a:latin typeface="Franklin Gothic Book" panose="020B0503020102020204" pitchFamily="34" charset="0"/>
              </a:rPr>
              <a:t>Works in positive and negative situations</a:t>
            </a:r>
          </a:p>
          <a:p>
            <a:pPr>
              <a:spcBef>
                <a:spcPts val="600"/>
              </a:spcBef>
            </a:pPr>
            <a:r>
              <a:rPr lang="en-US" sz="2400" dirty="0">
                <a:solidFill>
                  <a:srgbClr val="666666"/>
                </a:solidFill>
                <a:latin typeface="Franklin Gothic Book" panose="020B0503020102020204" pitchFamily="34" charset="0"/>
              </a:rPr>
              <a:t>Effective empathy results from depth of info shared leading up</a:t>
            </a:r>
          </a:p>
          <a:p>
            <a:pPr>
              <a:spcBef>
                <a:spcPts val="600"/>
              </a:spcBef>
            </a:pPr>
            <a:r>
              <a:rPr lang="en-US" sz="2400" dirty="0">
                <a:solidFill>
                  <a:srgbClr val="666666"/>
                </a:solidFill>
                <a:latin typeface="Franklin Gothic Book" panose="020B0503020102020204" pitchFamily="34" charset="0"/>
              </a:rPr>
              <a:t>Helps people strengthen:</a:t>
            </a:r>
          </a:p>
          <a:p>
            <a:pPr lvl="1">
              <a:spcBef>
                <a:spcPts val="600"/>
              </a:spcBef>
            </a:pPr>
            <a:r>
              <a:rPr lang="en-US" dirty="0">
                <a:solidFill>
                  <a:srgbClr val="666666"/>
                </a:solidFill>
                <a:latin typeface="Franklin Gothic Book" panose="020B0503020102020204" pitchFamily="34" charset="0"/>
              </a:rPr>
              <a:t>Communication</a:t>
            </a:r>
          </a:p>
          <a:p>
            <a:pPr lvl="1">
              <a:spcBef>
                <a:spcPts val="600"/>
              </a:spcBef>
            </a:pPr>
            <a:r>
              <a:rPr lang="en-US" dirty="0">
                <a:solidFill>
                  <a:srgbClr val="666666"/>
                </a:solidFill>
                <a:latin typeface="Franklin Gothic Book" panose="020B0503020102020204" pitchFamily="34" charset="0"/>
              </a:rPr>
              <a:t>Trust</a:t>
            </a:r>
          </a:p>
          <a:p>
            <a:pPr lvl="1">
              <a:spcBef>
                <a:spcPts val="600"/>
              </a:spcBef>
            </a:pPr>
            <a:r>
              <a:rPr lang="en-US" dirty="0">
                <a:solidFill>
                  <a:srgbClr val="666666"/>
                </a:solidFill>
                <a:latin typeface="Franklin Gothic Book" panose="020B0503020102020204" pitchFamily="34" charset="0"/>
              </a:rPr>
              <a:t>Understanding</a:t>
            </a:r>
          </a:p>
          <a:p>
            <a:pPr lvl="1">
              <a:spcBef>
                <a:spcPts val="600"/>
              </a:spcBef>
            </a:pPr>
            <a:r>
              <a:rPr lang="en-US" dirty="0">
                <a:solidFill>
                  <a:srgbClr val="666666"/>
                </a:solidFill>
                <a:latin typeface="Franklin Gothic Book" panose="020B0503020102020204" pitchFamily="34" charset="0"/>
              </a:rPr>
              <a:t>Engagement</a:t>
            </a:r>
          </a:p>
          <a:p>
            <a:endParaRPr lang="en-US" dirty="0">
              <a:solidFill>
                <a:srgbClr val="666666"/>
              </a:solidFill>
              <a:latin typeface="Franklin Gothic Book" panose="020B0503020102020204" pitchFamily="34" charset="0"/>
            </a:endParaRPr>
          </a:p>
        </p:txBody>
      </p:sp>
      <p:sp>
        <p:nvSpPr>
          <p:cNvPr id="10" name="TextBox 9">
            <a:extLst>
              <a:ext uri="{FF2B5EF4-FFF2-40B4-BE49-F238E27FC236}">
                <a16:creationId xmlns:a16="http://schemas.microsoft.com/office/drawing/2014/main" id="{FE264431-AECD-0238-8A17-ED17D0E9C06D}"/>
              </a:ext>
            </a:extLst>
          </p:cNvPr>
          <p:cNvSpPr txBox="1"/>
          <p:nvPr/>
        </p:nvSpPr>
        <p:spPr>
          <a:xfrm>
            <a:off x="5535087" y="5202852"/>
            <a:ext cx="2129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Franklin Gothic Book" panose="020B0503020102020204" pitchFamily="34" charset="0"/>
                <a:ea typeface="+mn-ea"/>
                <a:cs typeface="+mn-cs"/>
              </a:rPr>
              <a:t>2. </a:t>
            </a:r>
            <a:r>
              <a:rPr kumimoji="0" lang="en-US" sz="2000" b="0" i="0" u="none" strike="noStrike" kern="1200" cap="none" spc="0" normalizeH="0" baseline="0" noProof="0" dirty="0">
                <a:ln>
                  <a:noFill/>
                </a:ln>
                <a:solidFill>
                  <a:prstClr val="white">
                    <a:lumMod val="75000"/>
                  </a:prstClr>
                </a:solidFill>
                <a:effectLst/>
                <a:uLnTx/>
                <a:uFillTx/>
                <a:latin typeface="Franklin Gothic Book" panose="020B0503020102020204" pitchFamily="34" charset="0"/>
                <a:ea typeface="+mn-ea"/>
                <a:cs typeface="+mn-cs"/>
              </a:rPr>
              <a:t>Share &amp;</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a:t>
            </a:r>
            <a:r>
              <a:rPr kumimoji="0" lang="en-US" sz="20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Mirror</a:t>
            </a:r>
          </a:p>
        </p:txBody>
      </p:sp>
      <p:sp>
        <p:nvSpPr>
          <p:cNvPr id="11" name="TextBox 10">
            <a:extLst>
              <a:ext uri="{FF2B5EF4-FFF2-40B4-BE49-F238E27FC236}">
                <a16:creationId xmlns:a16="http://schemas.microsoft.com/office/drawing/2014/main" id="{DC95DF86-8411-E21C-E511-181256ABDE5F}"/>
              </a:ext>
            </a:extLst>
          </p:cNvPr>
          <p:cNvSpPr txBox="1"/>
          <p:nvPr/>
        </p:nvSpPr>
        <p:spPr>
          <a:xfrm>
            <a:off x="4677859" y="5502572"/>
            <a:ext cx="2129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Franklin Gothic Book" panose="020B0503020102020204" pitchFamily="34" charset="0"/>
                <a:ea typeface="+mn-ea"/>
                <a:cs typeface="+mn-cs"/>
              </a:rPr>
              <a:t>1.</a:t>
            </a:r>
            <a:r>
              <a:rPr kumimoji="0" lang="en-US" sz="2000" b="0" i="0" u="none" strike="noStrike" kern="1200" cap="none" spc="0" normalizeH="0" baseline="0" noProof="0" dirty="0">
                <a:ln>
                  <a:noFill/>
                </a:ln>
                <a:solidFill>
                  <a:prstClr val="white">
                    <a:lumMod val="75000"/>
                  </a:prstClr>
                </a:solidFill>
                <a:effectLst/>
                <a:uLnTx/>
                <a:uFillTx/>
                <a:latin typeface="Franklin Gothic Book" panose="020B0503020102020204" pitchFamily="34" charset="0"/>
                <a:ea typeface="+mn-ea"/>
                <a:cs typeface="+mn-cs"/>
              </a:rPr>
              <a:t> Make Appt.</a:t>
            </a:r>
          </a:p>
        </p:txBody>
      </p:sp>
      <p:sp>
        <p:nvSpPr>
          <p:cNvPr id="12" name="TextBox 11">
            <a:extLst>
              <a:ext uri="{FF2B5EF4-FFF2-40B4-BE49-F238E27FC236}">
                <a16:creationId xmlns:a16="http://schemas.microsoft.com/office/drawing/2014/main" id="{A3E20418-FBED-CBE9-B21E-196901DDCB5D}"/>
              </a:ext>
            </a:extLst>
          </p:cNvPr>
          <p:cNvSpPr txBox="1"/>
          <p:nvPr/>
        </p:nvSpPr>
        <p:spPr>
          <a:xfrm>
            <a:off x="6762540" y="4826269"/>
            <a:ext cx="3170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3. </a:t>
            </a:r>
            <a:r>
              <a:rPr kumimoji="0" lang="en-US" sz="28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Summarize</a:t>
            </a:r>
          </a:p>
        </p:txBody>
      </p:sp>
      <p:sp>
        <p:nvSpPr>
          <p:cNvPr id="13" name="TextBox 12">
            <a:extLst>
              <a:ext uri="{FF2B5EF4-FFF2-40B4-BE49-F238E27FC236}">
                <a16:creationId xmlns:a16="http://schemas.microsoft.com/office/drawing/2014/main" id="{5D4CF7B0-65C4-CC56-26B3-7D17DEBFD857}"/>
              </a:ext>
            </a:extLst>
          </p:cNvPr>
          <p:cNvSpPr txBox="1"/>
          <p:nvPr/>
        </p:nvSpPr>
        <p:spPr>
          <a:xfrm>
            <a:off x="7673417" y="4385203"/>
            <a:ext cx="34140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4. </a:t>
            </a:r>
            <a:r>
              <a:rPr kumimoji="0" lang="en-US" sz="36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Validate</a:t>
            </a:r>
          </a:p>
        </p:txBody>
      </p:sp>
      <p:sp>
        <p:nvSpPr>
          <p:cNvPr id="2" name="TextBox 1">
            <a:extLst>
              <a:ext uri="{FF2B5EF4-FFF2-40B4-BE49-F238E27FC236}">
                <a16:creationId xmlns:a16="http://schemas.microsoft.com/office/drawing/2014/main" id="{F6678547-3403-8A3A-4C0E-5BCD81FE4954}"/>
              </a:ext>
            </a:extLst>
          </p:cNvPr>
          <p:cNvSpPr txBox="1"/>
          <p:nvPr/>
        </p:nvSpPr>
        <p:spPr>
          <a:xfrm>
            <a:off x="8692810" y="3853096"/>
            <a:ext cx="37414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5. </a:t>
            </a:r>
            <a:r>
              <a:rPr kumimoji="0" lang="en-US" sz="4400" b="0" i="0" u="none" strike="noStrike" kern="1200" cap="none" spc="0" normalizeH="0" baseline="0" noProof="0" dirty="0">
                <a:ln>
                  <a:noFill/>
                </a:ln>
                <a:solidFill>
                  <a:srgbClr val="4398D1"/>
                </a:solidFill>
                <a:effectLst/>
                <a:uLnTx/>
                <a:uFillTx/>
                <a:latin typeface="Franklin Gothic Book" panose="020B0503020102020204" pitchFamily="34" charset="0"/>
                <a:ea typeface="+mn-ea"/>
                <a:cs typeface="+mn-cs"/>
              </a:rPr>
              <a:t>Empathize</a:t>
            </a:r>
          </a:p>
        </p:txBody>
      </p:sp>
      <p:sp>
        <p:nvSpPr>
          <p:cNvPr id="15" name="TextBox 14">
            <a:extLst>
              <a:ext uri="{FF2B5EF4-FFF2-40B4-BE49-F238E27FC236}">
                <a16:creationId xmlns:a16="http://schemas.microsoft.com/office/drawing/2014/main" id="{90723AFA-3AF6-9073-7320-5D3966619687}"/>
              </a:ext>
            </a:extLst>
          </p:cNvPr>
          <p:cNvSpPr txBox="1"/>
          <p:nvPr/>
        </p:nvSpPr>
        <p:spPr>
          <a:xfrm>
            <a:off x="9722314" y="3629567"/>
            <a:ext cx="2129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6.</a:t>
            </a:r>
            <a:r>
              <a:rPr kumimoji="0" lang="en-US" sz="1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Close</a:t>
            </a:r>
            <a:endPar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FEB4489-A792-AE54-1C33-935E7EE0D4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8931" y="4710331"/>
            <a:ext cx="616830" cy="354639"/>
          </a:xfrm>
          <a:prstGeom prst="rect">
            <a:avLst/>
          </a:prstGeom>
        </p:spPr>
      </p:pic>
      <p:pic>
        <p:nvPicPr>
          <p:cNvPr id="4" name="Picture 3">
            <a:extLst>
              <a:ext uri="{FF2B5EF4-FFF2-40B4-BE49-F238E27FC236}">
                <a16:creationId xmlns:a16="http://schemas.microsoft.com/office/drawing/2014/main" id="{B7CCB92E-34DB-EF40-66B7-04BA7705A4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0658" y="4214372"/>
            <a:ext cx="916879" cy="540994"/>
          </a:xfrm>
          <a:prstGeom prst="rect">
            <a:avLst/>
          </a:prstGeom>
        </p:spPr>
      </p:pic>
      <p:pic>
        <p:nvPicPr>
          <p:cNvPr id="19" name="Picture 18">
            <a:extLst>
              <a:ext uri="{FF2B5EF4-FFF2-40B4-BE49-F238E27FC236}">
                <a16:creationId xmlns:a16="http://schemas.microsoft.com/office/drawing/2014/main" id="{652D1636-C63A-F77C-7168-D9C02C14AC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6434" y="3621029"/>
            <a:ext cx="1095405" cy="646331"/>
          </a:xfrm>
          <a:prstGeom prst="rect">
            <a:avLst/>
          </a:prstGeom>
        </p:spPr>
      </p:pic>
      <p:sp>
        <p:nvSpPr>
          <p:cNvPr id="6" name="Slide Number Placeholder 26">
            <a:extLst>
              <a:ext uri="{FF2B5EF4-FFF2-40B4-BE49-F238E27FC236}">
                <a16:creationId xmlns:a16="http://schemas.microsoft.com/office/drawing/2014/main" id="{332080C6-BA8B-3B0C-D1D7-3C67777E3E6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75</a:t>
            </a:fld>
            <a:endParaRPr lang="en-US" dirty="0"/>
          </a:p>
        </p:txBody>
      </p:sp>
      <p:sp>
        <p:nvSpPr>
          <p:cNvPr id="9" name="TextBox 8">
            <a:extLst>
              <a:ext uri="{FF2B5EF4-FFF2-40B4-BE49-F238E27FC236}">
                <a16:creationId xmlns:a16="http://schemas.microsoft.com/office/drawing/2014/main" id="{9CEF0BBC-3D9A-433F-7C7C-61CB3A004DE7}"/>
              </a:ext>
            </a:extLst>
          </p:cNvPr>
          <p:cNvSpPr txBox="1"/>
          <p:nvPr/>
        </p:nvSpPr>
        <p:spPr>
          <a:xfrm>
            <a:off x="8600926" y="736791"/>
            <a:ext cx="3205126" cy="1383969"/>
          </a:xfrm>
          <a:prstGeom prst="rect">
            <a:avLst/>
          </a:prstGeom>
          <a:noFill/>
        </p:spPr>
        <p:txBody>
          <a:bodyPr wrap="square">
            <a:spAutoFit/>
          </a:bodyPr>
          <a:lstStyle/>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“I imagine you might </a:t>
            </a:r>
            <a:r>
              <a:rPr lang="en-US" sz="2800" b="1" i="1" spc="30" dirty="0">
                <a:solidFill>
                  <a:srgbClr val="4297CF"/>
                </a:solidFill>
                <a:latin typeface="Franklin Gothic Book" panose="020B0503020102020204" pitchFamily="34" charset="0"/>
                <a:sym typeface="Helvetica Neue"/>
              </a:rPr>
              <a:t>feel</a:t>
            </a:r>
            <a:r>
              <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rPr>
              <a:t>…”</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i="1" spc="30" dirty="0">
                <a:solidFill>
                  <a:srgbClr val="4297CF"/>
                </a:solidFill>
                <a:latin typeface="Franklin Gothic Book" panose="020B0503020102020204" pitchFamily="34" charset="0"/>
                <a:sym typeface="Helvetica Neue"/>
              </a:rPr>
              <a:t>“Am I getting it?”</a:t>
            </a:r>
            <a:endParaRPr kumimoji="0" lang="en-US" sz="2800" b="1" i="1" u="none" strike="noStrike" kern="1200" cap="none" spc="30" normalizeH="0" baseline="0" noProof="0" dirty="0">
              <a:ln>
                <a:noFill/>
              </a:ln>
              <a:solidFill>
                <a:srgbClr val="4297CF"/>
              </a:solidFill>
              <a:effectLst/>
              <a:uLnTx/>
              <a:uFillTx/>
              <a:latin typeface="Franklin Gothic Book" panose="020B0503020102020204" pitchFamily="34" charset="0"/>
              <a:ea typeface="+mn-ea"/>
              <a:cs typeface="+mn-cs"/>
              <a:sym typeface="Helvetica Neue"/>
            </a:endParaRPr>
          </a:p>
        </p:txBody>
      </p:sp>
      <p:pic>
        <p:nvPicPr>
          <p:cNvPr id="16" name="Picture 15" descr="A blue face with black background&#10;&#10;Description automatically generated">
            <a:extLst>
              <a:ext uri="{FF2B5EF4-FFF2-40B4-BE49-F238E27FC236}">
                <a16:creationId xmlns:a16="http://schemas.microsoft.com/office/drawing/2014/main" id="{E062197C-BB70-5F36-52BA-6EB69E3BE1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57482" y="598165"/>
            <a:ext cx="736654" cy="736654"/>
          </a:xfrm>
          <a:prstGeom prst="rect">
            <a:avLst/>
          </a:prstGeom>
        </p:spPr>
      </p:pic>
      <p:pic>
        <p:nvPicPr>
          <p:cNvPr id="20" name="Picture 19" descr="A blue face with black background&#10;&#10;Description automatically generated">
            <a:extLst>
              <a:ext uri="{FF2B5EF4-FFF2-40B4-BE49-F238E27FC236}">
                <a16:creationId xmlns:a16="http://schemas.microsoft.com/office/drawing/2014/main" id="{1270DF3A-8671-81B4-1089-66DB1ED9EC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57482" y="1523842"/>
            <a:ext cx="736654" cy="736654"/>
          </a:xfrm>
          <a:prstGeom prst="rect">
            <a:avLst/>
          </a:prstGeom>
        </p:spPr>
      </p:pic>
    </p:spTree>
    <p:extLst>
      <p:ext uri="{BB962C8B-B14F-4D97-AF65-F5344CB8AC3E}">
        <p14:creationId xmlns:p14="http://schemas.microsoft.com/office/powerpoint/2010/main" val="178414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
                                        <p:tgtEl>
                                          <p:spTgt spid="7">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2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2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200"/>
                                        <p:tgtEl>
                                          <p:spTgt spid="7">
                                            <p:txEl>
                                              <p:pRg st="3" end="3"/>
                                            </p:txEl>
                                          </p:spTgt>
                                        </p:tgtEl>
                                      </p:cBhvr>
                                    </p:animEffect>
                                  </p:childTnLst>
                                </p:cTn>
                              </p:par>
                            </p:childTnLst>
                          </p:cTn>
                        </p:par>
                        <p:par>
                          <p:cTn id="33" fill="hold">
                            <p:stCondLst>
                              <p:cond delay="2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50"/>
                                        <p:tgtEl>
                                          <p:spTgt spid="11"/>
                                        </p:tgtEl>
                                      </p:cBhvr>
                                    </p:animEffect>
                                  </p:childTnLst>
                                </p:cTn>
                              </p:par>
                            </p:childTnLst>
                          </p:cTn>
                        </p:par>
                        <p:par>
                          <p:cTn id="37" fill="hold">
                            <p:stCondLst>
                              <p:cond delay="35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50"/>
                                        <p:tgtEl>
                                          <p:spTgt spid="1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50"/>
                                        <p:tgtEl>
                                          <p:spTgt spid="3"/>
                                        </p:tgtEl>
                                      </p:cBhvr>
                                    </p:animEffect>
                                  </p:childTnLst>
                                </p:cTn>
                              </p:par>
                            </p:childTnLst>
                          </p:cTn>
                        </p:par>
                        <p:par>
                          <p:cTn id="45" fill="hold">
                            <p:stCondLst>
                              <p:cond delay="65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50"/>
                                        <p:tgtEl>
                                          <p:spTgt spid="12"/>
                                        </p:tgtEl>
                                      </p:cBhvr>
                                    </p:animEffect>
                                  </p:childTnLst>
                                </p:cTn>
                              </p:par>
                            </p:childTnLst>
                          </p:cTn>
                        </p:par>
                        <p:par>
                          <p:cTn id="49" fill="hold">
                            <p:stCondLst>
                              <p:cond delay="8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50"/>
                                        <p:tgtEl>
                                          <p:spTgt spid="4"/>
                                        </p:tgtEl>
                                      </p:cBhvr>
                                    </p:animEffect>
                                  </p:childTnLst>
                                </p:cTn>
                              </p:par>
                            </p:childTnLst>
                          </p:cTn>
                        </p:par>
                        <p:par>
                          <p:cTn id="53" fill="hold">
                            <p:stCondLst>
                              <p:cond delay="950"/>
                            </p:stCondLst>
                            <p:childTnLst>
                              <p:par>
                                <p:cTn id="54" presetID="10"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50"/>
                                        <p:tgtEl>
                                          <p:spTgt spid="13"/>
                                        </p:tgtEl>
                                      </p:cBhvr>
                                    </p:animEffect>
                                  </p:childTnLst>
                                </p:cTn>
                              </p:par>
                            </p:childTnLst>
                          </p:cTn>
                        </p:par>
                        <p:par>
                          <p:cTn id="57" fill="hold">
                            <p:stCondLst>
                              <p:cond delay="11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50"/>
                                        <p:tgtEl>
                                          <p:spTgt spid="19"/>
                                        </p:tgtEl>
                                      </p:cBhvr>
                                    </p:animEffect>
                                  </p:childTnLst>
                                </p:cTn>
                              </p:par>
                            </p:childTnLst>
                          </p:cTn>
                        </p:par>
                        <p:par>
                          <p:cTn id="61" fill="hold">
                            <p:stCondLst>
                              <p:cond delay="125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50"/>
                                        <p:tgtEl>
                                          <p:spTgt spid="2"/>
                                        </p:tgtEl>
                                      </p:cBhvr>
                                    </p:animEffect>
                                  </p:childTnLst>
                                </p:cTn>
                              </p:par>
                            </p:childTnLst>
                          </p:cTn>
                        </p:par>
                        <p:par>
                          <p:cTn id="65" fill="hold">
                            <p:stCondLst>
                              <p:cond delay="1400"/>
                            </p:stCondLst>
                            <p:childTnLst>
                              <p:par>
                                <p:cTn id="66" presetID="10"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5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fade">
                                      <p:cBhvr>
                                        <p:cTn id="73" dur="200"/>
                                        <p:tgtEl>
                                          <p:spTgt spid="7">
                                            <p:txEl>
                                              <p:pRg st="4" end="4"/>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7">
                                            <p:txEl>
                                              <p:pRg st="5" end="5"/>
                                            </p:txEl>
                                          </p:spTgt>
                                        </p:tgtEl>
                                        <p:attrNameLst>
                                          <p:attrName>style.visibility</p:attrName>
                                        </p:attrNameLst>
                                      </p:cBhvr>
                                      <p:to>
                                        <p:strVal val="visible"/>
                                      </p:to>
                                    </p:set>
                                    <p:animEffect transition="in" filter="fade">
                                      <p:cBhvr>
                                        <p:cTn id="76" dur="200"/>
                                        <p:tgtEl>
                                          <p:spTgt spid="7">
                                            <p:txEl>
                                              <p:pRg st="5" end="5"/>
                                            </p:txEl>
                                          </p:spTgt>
                                        </p:tgtEl>
                                      </p:cBhvr>
                                    </p:animEffect>
                                  </p:childTnLst>
                                </p:cTn>
                              </p:par>
                            </p:childTnLst>
                          </p:cTn>
                        </p:par>
                        <p:par>
                          <p:cTn id="77" fill="hold">
                            <p:stCondLst>
                              <p:cond delay="200"/>
                            </p:stCondLst>
                            <p:childTnLst>
                              <p:par>
                                <p:cTn id="78" presetID="10" presetClass="entr" presetSubtype="0" fill="hold" nodeType="afterEffect">
                                  <p:stCondLst>
                                    <p:cond delay="0"/>
                                  </p:stCondLst>
                                  <p:childTnLst>
                                    <p:set>
                                      <p:cBhvr>
                                        <p:cTn id="79" dur="1" fill="hold">
                                          <p:stCondLst>
                                            <p:cond delay="0"/>
                                          </p:stCondLst>
                                        </p:cTn>
                                        <p:tgtEl>
                                          <p:spTgt spid="7">
                                            <p:txEl>
                                              <p:pRg st="6" end="6"/>
                                            </p:txEl>
                                          </p:spTgt>
                                        </p:tgtEl>
                                        <p:attrNameLst>
                                          <p:attrName>style.visibility</p:attrName>
                                        </p:attrNameLst>
                                      </p:cBhvr>
                                      <p:to>
                                        <p:strVal val="visible"/>
                                      </p:to>
                                    </p:set>
                                    <p:animEffect transition="in" filter="fade">
                                      <p:cBhvr>
                                        <p:cTn id="80" dur="200"/>
                                        <p:tgtEl>
                                          <p:spTgt spid="7">
                                            <p:txEl>
                                              <p:pRg st="6" end="6"/>
                                            </p:txEl>
                                          </p:spTgt>
                                        </p:tgtEl>
                                      </p:cBhvr>
                                    </p:animEffect>
                                  </p:childTnLst>
                                </p:cTn>
                              </p:par>
                            </p:childTnLst>
                          </p:cTn>
                        </p:par>
                        <p:par>
                          <p:cTn id="81" fill="hold">
                            <p:stCondLst>
                              <p:cond delay="400"/>
                            </p:stCondLst>
                            <p:childTnLst>
                              <p:par>
                                <p:cTn id="82" presetID="10" presetClass="entr" presetSubtype="0" fill="hold" nodeType="afterEffect">
                                  <p:stCondLst>
                                    <p:cond delay="0"/>
                                  </p:stCondLst>
                                  <p:childTnLst>
                                    <p:set>
                                      <p:cBhvr>
                                        <p:cTn id="83" dur="1" fill="hold">
                                          <p:stCondLst>
                                            <p:cond delay="0"/>
                                          </p:stCondLst>
                                        </p:cTn>
                                        <p:tgtEl>
                                          <p:spTgt spid="7">
                                            <p:txEl>
                                              <p:pRg st="7" end="7"/>
                                            </p:txEl>
                                          </p:spTgt>
                                        </p:tgtEl>
                                        <p:attrNameLst>
                                          <p:attrName>style.visibility</p:attrName>
                                        </p:attrNameLst>
                                      </p:cBhvr>
                                      <p:to>
                                        <p:strVal val="visible"/>
                                      </p:to>
                                    </p:set>
                                    <p:animEffect transition="in" filter="fade">
                                      <p:cBhvr>
                                        <p:cTn id="84" dur="200"/>
                                        <p:tgtEl>
                                          <p:spTgt spid="7">
                                            <p:txEl>
                                              <p:pRg st="7" end="7"/>
                                            </p:txEl>
                                          </p:spTgt>
                                        </p:tgtEl>
                                      </p:cBhvr>
                                    </p:animEffect>
                                  </p:childTnLst>
                                </p:cTn>
                              </p:par>
                            </p:childTnLst>
                          </p:cTn>
                        </p:par>
                        <p:par>
                          <p:cTn id="85" fill="hold">
                            <p:stCondLst>
                              <p:cond delay="600"/>
                            </p:stCondLst>
                            <p:childTnLst>
                              <p:par>
                                <p:cTn id="86" presetID="10" presetClass="entr" presetSubtype="0" fill="hold" nodeType="afterEffect">
                                  <p:stCondLst>
                                    <p:cond delay="0"/>
                                  </p:stCondLst>
                                  <p:childTnLst>
                                    <p:set>
                                      <p:cBhvr>
                                        <p:cTn id="87" dur="1" fill="hold">
                                          <p:stCondLst>
                                            <p:cond delay="0"/>
                                          </p:stCondLst>
                                        </p:cTn>
                                        <p:tgtEl>
                                          <p:spTgt spid="7">
                                            <p:txEl>
                                              <p:pRg st="8" end="8"/>
                                            </p:txEl>
                                          </p:spTgt>
                                        </p:tgtEl>
                                        <p:attrNameLst>
                                          <p:attrName>style.visibility</p:attrName>
                                        </p:attrNameLst>
                                      </p:cBhvr>
                                      <p:to>
                                        <p:strVal val="visible"/>
                                      </p:to>
                                    </p:set>
                                    <p:animEffect transition="in" filter="fade">
                                      <p:cBhvr>
                                        <p:cTn id="88" dur="2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 grpId="0"/>
      <p:bldP spid="15"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6. Close </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8" name="Google Shape;1228;p63">
            <a:extLst>
              <a:ext uri="{FF2B5EF4-FFF2-40B4-BE49-F238E27FC236}">
                <a16:creationId xmlns:a16="http://schemas.microsoft.com/office/drawing/2014/main" id="{1E8D4FDB-6313-D882-5539-FF83C8D40526}"/>
              </a:ext>
            </a:extLst>
          </p:cNvPr>
          <p:cNvSpPr txBox="1">
            <a:spLocks/>
          </p:cNvSpPr>
          <p:nvPr/>
        </p:nvSpPr>
        <p:spPr>
          <a:xfrm>
            <a:off x="1319515" y="1623999"/>
            <a:ext cx="8762332" cy="3072270"/>
          </a:xfrm>
          <a:prstGeom prst="rect">
            <a:avLst/>
          </a:prstGeom>
          <a:noFill/>
          <a:ln>
            <a:noFill/>
          </a:ln>
        </p:spPr>
        <p:txBody>
          <a:bodyPr spcFirstLastPara="1" vert="horz" wrap="square" lIns="91425" tIns="45700" rIns="91425" bIns="45700" rtlCol="0" anchor="t" anchorCtr="0">
            <a:no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1100"/>
              <a:buFont typeface="Arial" panose="020B0604020202020204" pitchFamily="34" charset="0"/>
              <a:buNone/>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sym typeface="Helvetica Neue"/>
              </a:rPr>
              <a:t>Receiver</a:t>
            </a:r>
          </a:p>
          <a:p>
            <a:pPr marL="6350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1" u="none" strike="noStrike" kern="1200" cap="none" spc="30" normalizeH="0" baseline="0" noProof="0" dirty="0">
                <a:ln>
                  <a:noFill/>
                </a:ln>
                <a:solidFill>
                  <a:srgbClr val="4199D0"/>
                </a:solidFill>
                <a:effectLst/>
                <a:uLnTx/>
                <a:uFillTx/>
                <a:latin typeface="Franklin Gothic Book" panose="020B0503020102020204" pitchFamily="34" charset="0"/>
                <a:ea typeface="+mn-ea"/>
                <a:cs typeface="+mn-cs"/>
                <a:sym typeface="Helvetica Neue"/>
              </a:rPr>
              <a:t>“Thank you for sharing.”</a:t>
            </a:r>
          </a:p>
          <a:p>
            <a:pPr marL="0" marR="0" lvl="0" indent="0" algn="l" defTabSz="914400" rtl="0" eaLnBrk="1" fontAlgn="auto" latinLnBrk="0" hangingPunct="1">
              <a:lnSpc>
                <a:spcPct val="100000"/>
              </a:lnSpc>
              <a:spcBef>
                <a:spcPts val="0"/>
              </a:spcBef>
              <a:spcAft>
                <a:spcPts val="0"/>
              </a:spcAft>
              <a:buClr>
                <a:prstClr val="black"/>
              </a:buClr>
              <a:buSzPts val="1100"/>
              <a:buFont typeface="Arial" panose="020B0604020202020204" pitchFamily="34" charset="0"/>
              <a:buNone/>
              <a:tabLst/>
              <a:defRPr/>
            </a:pPr>
            <a:endPar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sym typeface="Helvetica Neue"/>
            </a:endParaRPr>
          </a:p>
          <a:p>
            <a:pPr marL="0" marR="0" lvl="0" indent="0" algn="l" defTabSz="914400" rtl="0" eaLnBrk="1" fontAlgn="auto" latinLnBrk="0" hangingPunct="1">
              <a:lnSpc>
                <a:spcPct val="90000"/>
              </a:lnSpc>
              <a:spcBef>
                <a:spcPts val="2200"/>
              </a:spcBef>
              <a:spcAft>
                <a:spcPts val="0"/>
              </a:spcAft>
              <a:buClr>
                <a:prstClr val="black"/>
              </a:buClr>
              <a:buSzPts val="1100"/>
              <a:buFont typeface="Arial" panose="020B0604020202020204" pitchFamily="34" charset="0"/>
              <a:buNone/>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sym typeface="Helvetica Neue"/>
              </a:rPr>
              <a:t>Sender </a:t>
            </a:r>
          </a:p>
          <a:p>
            <a:pPr marL="6350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1" u="none" strike="noStrike" kern="1200" cap="none" spc="30" normalizeH="0" baseline="0" noProof="0" dirty="0">
                <a:ln>
                  <a:noFill/>
                </a:ln>
                <a:solidFill>
                  <a:srgbClr val="4199D0"/>
                </a:solidFill>
                <a:effectLst/>
                <a:uLnTx/>
                <a:uFillTx/>
                <a:latin typeface="Franklin Gothic Book" panose="020B0503020102020204" pitchFamily="34" charset="0"/>
                <a:ea typeface="+mn-ea"/>
                <a:cs typeface="+mn-cs"/>
                <a:sym typeface="Helvetica Neue"/>
              </a:rPr>
              <a:t>“Thank you for listening.”</a:t>
            </a:r>
          </a:p>
          <a:p>
            <a:pPr marL="6350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endParaRPr kumimoji="0" lang="en-US" sz="2600" b="0" i="0" u="none" strike="noStrike" kern="1200" cap="none" spc="30" normalizeH="0" baseline="0" noProof="0" dirty="0">
              <a:ln>
                <a:noFill/>
              </a:ln>
              <a:solidFill>
                <a:srgbClr val="009970"/>
              </a:solidFill>
              <a:effectLst/>
              <a:uLnTx/>
              <a:uFillTx/>
              <a:latin typeface="Franklin Gothic Book" panose="020B0503020102020204" pitchFamily="34" charset="0"/>
              <a:ea typeface="+mn-ea"/>
              <a:cs typeface="+mn-cs"/>
              <a:sym typeface="Helvetica Neue"/>
            </a:endParaRPr>
          </a:p>
          <a:p>
            <a:pPr marL="6350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endParaRPr kumimoji="0" lang="en-US" sz="2600" b="1" i="1" u="none" strike="noStrike" kern="1200" cap="none" spc="30" normalizeH="0" baseline="0" noProof="0" dirty="0">
              <a:ln>
                <a:noFill/>
              </a:ln>
              <a:solidFill>
                <a:srgbClr val="00997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44546A"/>
              </a:buClr>
              <a:buSzPts val="1800"/>
              <a:buFont typeface="Arial"/>
              <a:buNone/>
              <a:tabLst/>
              <a:defRPr/>
            </a:pPr>
            <a:endParaRPr kumimoji="0" lang="en-US" sz="3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pic>
        <p:nvPicPr>
          <p:cNvPr id="2" name="Picture 1" descr="A blue face with black background&#10;&#10;Description automatically generated">
            <a:extLst>
              <a:ext uri="{FF2B5EF4-FFF2-40B4-BE49-F238E27FC236}">
                <a16:creationId xmlns:a16="http://schemas.microsoft.com/office/drawing/2014/main" id="{C3123600-E9F0-A69B-CBB0-24B2DF7B1E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101" y="1488863"/>
            <a:ext cx="736654" cy="736654"/>
          </a:xfrm>
          <a:prstGeom prst="rect">
            <a:avLst/>
          </a:prstGeom>
        </p:spPr>
      </p:pic>
      <p:pic>
        <p:nvPicPr>
          <p:cNvPr id="15" name="Picture 14" descr="A yellow head with black background&#10;&#10;Description automatically generated">
            <a:extLst>
              <a:ext uri="{FF2B5EF4-FFF2-40B4-BE49-F238E27FC236}">
                <a16:creationId xmlns:a16="http://schemas.microsoft.com/office/drawing/2014/main" id="{64E632B9-7EEC-FBEB-763C-69FD73B11F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2259" y="2676693"/>
            <a:ext cx="607439" cy="590056"/>
          </a:xfrm>
          <a:prstGeom prst="rect">
            <a:avLst/>
          </a:prstGeom>
        </p:spPr>
      </p:pic>
      <p:pic>
        <p:nvPicPr>
          <p:cNvPr id="3" name="Picture 2">
            <a:extLst>
              <a:ext uri="{FF2B5EF4-FFF2-40B4-BE49-F238E27FC236}">
                <a16:creationId xmlns:a16="http://schemas.microsoft.com/office/drawing/2014/main" id="{B78EFD3C-3D99-EF5C-19D7-898F17983A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81157" y="150498"/>
            <a:ext cx="2633701" cy="2407692"/>
          </a:xfrm>
          <a:prstGeom prst="rect">
            <a:avLst/>
          </a:prstGeom>
        </p:spPr>
      </p:pic>
      <p:grpSp>
        <p:nvGrpSpPr>
          <p:cNvPr id="7" name="Group 6">
            <a:extLst>
              <a:ext uri="{FF2B5EF4-FFF2-40B4-BE49-F238E27FC236}">
                <a16:creationId xmlns:a16="http://schemas.microsoft.com/office/drawing/2014/main" id="{1AABEAF9-D785-62BB-4E07-B8973672B0B9}"/>
              </a:ext>
            </a:extLst>
          </p:cNvPr>
          <p:cNvGrpSpPr/>
          <p:nvPr/>
        </p:nvGrpSpPr>
        <p:grpSpPr>
          <a:xfrm>
            <a:off x="940901" y="2899988"/>
            <a:ext cx="10786841" cy="3312160"/>
            <a:chOff x="940901" y="2899988"/>
            <a:chExt cx="10786841" cy="3312160"/>
          </a:xfrm>
        </p:grpSpPr>
        <p:sp>
          <p:nvSpPr>
            <p:cNvPr id="4" name="Rectangle: Rounded Corners 3">
              <a:extLst>
                <a:ext uri="{FF2B5EF4-FFF2-40B4-BE49-F238E27FC236}">
                  <a16:creationId xmlns:a16="http://schemas.microsoft.com/office/drawing/2014/main" id="{EEB72BC4-80B3-E9B9-5E5C-47587F3FD649}"/>
                </a:ext>
              </a:extLst>
            </p:cNvPr>
            <p:cNvSpPr/>
            <p:nvPr/>
          </p:nvSpPr>
          <p:spPr>
            <a:xfrm>
              <a:off x="940901" y="4356791"/>
              <a:ext cx="7883478" cy="1456179"/>
            </a:xfrm>
            <a:prstGeom prst="roundRect">
              <a:avLst>
                <a:gd name="adj" fmla="val 829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6A52928-A2B9-5136-B6D5-DFF57BC19986}"/>
                </a:ext>
              </a:extLst>
            </p:cNvPr>
            <p:cNvSpPr txBox="1"/>
            <p:nvPr/>
          </p:nvSpPr>
          <p:spPr>
            <a:xfrm>
              <a:off x="1137084" y="4518553"/>
              <a:ext cx="7480927" cy="1089529"/>
            </a:xfrm>
            <a:prstGeom prst="rect">
              <a:avLst/>
            </a:prstGeom>
            <a:noFill/>
          </p:spPr>
          <p:txBody>
            <a:bodyPr wrap="square">
              <a:spAutoFit/>
            </a:bodyPr>
            <a:lstStyle/>
            <a:p>
              <a:pPr marL="0" marR="0" lvl="0" indent="0" algn="ctr" defTabSz="914400" rtl="0" eaLnBrk="1" fontAlgn="auto" latinLnBrk="0" hangingPunct="1">
                <a:lnSpc>
                  <a:spcPct val="90000"/>
                </a:lnSpc>
                <a:spcBef>
                  <a:spcPts val="2200"/>
                </a:spcBef>
                <a:spcAft>
                  <a:spcPts val="0"/>
                </a:spcAft>
                <a:buClr>
                  <a:prstClr val="black"/>
                </a:buClr>
                <a:buSzPts val="1100"/>
                <a:buFont typeface="Arial" panose="020B0604020202020204" pitchFamily="34" charset="0"/>
                <a:buNone/>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sym typeface="Helvetica Neue"/>
                </a:rPr>
                <a:t>Often finishing with a smile, handshake, high five, shoulder pat, fist bump, or some other appropriate signal or gesture is common.</a:t>
              </a:r>
            </a:p>
          </p:txBody>
        </p:sp>
        <p:pic>
          <p:nvPicPr>
            <p:cNvPr id="10" name="Picture 9">
              <a:extLst>
                <a:ext uri="{FF2B5EF4-FFF2-40B4-BE49-F238E27FC236}">
                  <a16:creationId xmlns:a16="http://schemas.microsoft.com/office/drawing/2014/main" id="{B95B3D57-575F-D647-EE9A-11612DBC2E3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15582" y="2899988"/>
              <a:ext cx="3312160" cy="3312160"/>
            </a:xfrm>
            <a:prstGeom prst="ellipse">
              <a:avLst/>
            </a:prstGeom>
          </p:spPr>
        </p:pic>
      </p:grpSp>
      <p:sp>
        <p:nvSpPr>
          <p:cNvPr id="11" name="Slide Number Placeholder 26">
            <a:extLst>
              <a:ext uri="{FF2B5EF4-FFF2-40B4-BE49-F238E27FC236}">
                <a16:creationId xmlns:a16="http://schemas.microsoft.com/office/drawing/2014/main" id="{31269012-38E8-F1D0-E6EF-BC3343D846F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76</a:t>
            </a:fld>
            <a:endParaRPr lang="en-US" dirty="0"/>
          </a:p>
        </p:txBody>
      </p:sp>
    </p:spTree>
    <p:extLst>
      <p:ext uri="{BB962C8B-B14F-4D97-AF65-F5344CB8AC3E}">
        <p14:creationId xmlns:p14="http://schemas.microsoft.com/office/powerpoint/2010/main" val="386019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00"/>
                                        <p:tgtEl>
                                          <p:spTgt spid="8">
                                            <p:txEl>
                                              <p:pRg st="1" end="1"/>
                                            </p:txEl>
                                          </p:spTgt>
                                        </p:tgtEl>
                                      </p:cBhvr>
                                    </p:animEffect>
                                  </p:childTnLst>
                                </p:cTn>
                              </p:par>
                            </p:childTnLst>
                          </p:cTn>
                        </p:par>
                        <p:par>
                          <p:cTn id="14" fill="hold">
                            <p:stCondLst>
                              <p:cond delay="2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200"/>
                                        <p:tgtEl>
                                          <p:spTgt spid="8">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2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F2455A25-80AF-713E-E28E-C3FBBF473EB9}"/>
              </a:ext>
            </a:extLst>
          </p:cNvPr>
          <p:cNvSpPr txBox="1"/>
          <p:nvPr/>
        </p:nvSpPr>
        <p:spPr>
          <a:xfrm>
            <a:off x="955950" y="1569778"/>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1.</a:t>
            </a:r>
          </a:p>
        </p:txBody>
      </p:sp>
      <p:sp>
        <p:nvSpPr>
          <p:cNvPr id="65" name="TextBox 64">
            <a:extLst>
              <a:ext uri="{FF2B5EF4-FFF2-40B4-BE49-F238E27FC236}">
                <a16:creationId xmlns:a16="http://schemas.microsoft.com/office/drawing/2014/main" id="{A23C0239-8ACC-600F-FC03-EC44A04BBD4C}"/>
              </a:ext>
            </a:extLst>
          </p:cNvPr>
          <p:cNvSpPr txBox="1"/>
          <p:nvPr/>
        </p:nvSpPr>
        <p:spPr>
          <a:xfrm>
            <a:off x="955950" y="2300197"/>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2.</a:t>
            </a:r>
          </a:p>
        </p:txBody>
      </p:sp>
      <p:sp>
        <p:nvSpPr>
          <p:cNvPr id="66" name="TextBox 65">
            <a:extLst>
              <a:ext uri="{FF2B5EF4-FFF2-40B4-BE49-F238E27FC236}">
                <a16:creationId xmlns:a16="http://schemas.microsoft.com/office/drawing/2014/main" id="{6A2DE599-4E89-C95E-2DA1-F173FB8E0FC3}"/>
              </a:ext>
            </a:extLst>
          </p:cNvPr>
          <p:cNvSpPr txBox="1"/>
          <p:nvPr/>
        </p:nvSpPr>
        <p:spPr>
          <a:xfrm>
            <a:off x="955950" y="3030616"/>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3.</a:t>
            </a:r>
          </a:p>
        </p:txBody>
      </p:sp>
      <p:sp>
        <p:nvSpPr>
          <p:cNvPr id="67" name="TextBox 66">
            <a:extLst>
              <a:ext uri="{FF2B5EF4-FFF2-40B4-BE49-F238E27FC236}">
                <a16:creationId xmlns:a16="http://schemas.microsoft.com/office/drawing/2014/main" id="{663AECDF-E0F2-9FB5-E3DC-A0DB8A562AD9}"/>
              </a:ext>
            </a:extLst>
          </p:cNvPr>
          <p:cNvSpPr txBox="1"/>
          <p:nvPr/>
        </p:nvSpPr>
        <p:spPr>
          <a:xfrm>
            <a:off x="955950" y="3761035"/>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4.</a:t>
            </a:r>
          </a:p>
        </p:txBody>
      </p:sp>
      <p:sp>
        <p:nvSpPr>
          <p:cNvPr id="68" name="TextBox 67">
            <a:extLst>
              <a:ext uri="{FF2B5EF4-FFF2-40B4-BE49-F238E27FC236}">
                <a16:creationId xmlns:a16="http://schemas.microsoft.com/office/drawing/2014/main" id="{5A2708FC-983F-0C73-65F6-993B8224B795}"/>
              </a:ext>
            </a:extLst>
          </p:cNvPr>
          <p:cNvSpPr txBox="1"/>
          <p:nvPr/>
        </p:nvSpPr>
        <p:spPr>
          <a:xfrm>
            <a:off x="955950" y="4491454"/>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5.</a:t>
            </a:r>
          </a:p>
        </p:txBody>
      </p:sp>
      <p:sp>
        <p:nvSpPr>
          <p:cNvPr id="69" name="TextBox 68">
            <a:extLst>
              <a:ext uri="{FF2B5EF4-FFF2-40B4-BE49-F238E27FC236}">
                <a16:creationId xmlns:a16="http://schemas.microsoft.com/office/drawing/2014/main" id="{96EAFF83-395A-2847-9CB1-12C9395BDAC7}"/>
              </a:ext>
            </a:extLst>
          </p:cNvPr>
          <p:cNvSpPr txBox="1"/>
          <p:nvPr/>
        </p:nvSpPr>
        <p:spPr>
          <a:xfrm>
            <a:off x="955950" y="5221875"/>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6.</a:t>
            </a:r>
          </a:p>
        </p:txBody>
      </p:sp>
      <p:sp>
        <p:nvSpPr>
          <p:cNvPr id="70" name="TextBox 69">
            <a:extLst>
              <a:ext uri="{FF2B5EF4-FFF2-40B4-BE49-F238E27FC236}">
                <a16:creationId xmlns:a16="http://schemas.microsoft.com/office/drawing/2014/main" id="{07A6B815-28F4-146A-90A4-126F111297AB}"/>
              </a:ext>
            </a:extLst>
          </p:cNvPr>
          <p:cNvSpPr txBox="1"/>
          <p:nvPr/>
        </p:nvSpPr>
        <p:spPr>
          <a:xfrm>
            <a:off x="6865997" y="1571530"/>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7.</a:t>
            </a:r>
          </a:p>
        </p:txBody>
      </p:sp>
      <p:sp>
        <p:nvSpPr>
          <p:cNvPr id="71" name="TextBox 70">
            <a:extLst>
              <a:ext uri="{FF2B5EF4-FFF2-40B4-BE49-F238E27FC236}">
                <a16:creationId xmlns:a16="http://schemas.microsoft.com/office/drawing/2014/main" id="{87D204CC-63FC-8B16-CE8F-FAE78854A1C2}"/>
              </a:ext>
            </a:extLst>
          </p:cNvPr>
          <p:cNvSpPr txBox="1"/>
          <p:nvPr/>
        </p:nvSpPr>
        <p:spPr>
          <a:xfrm>
            <a:off x="6865997" y="2301690"/>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8.</a:t>
            </a:r>
          </a:p>
        </p:txBody>
      </p:sp>
      <p:sp>
        <p:nvSpPr>
          <p:cNvPr id="72" name="TextBox 71">
            <a:extLst>
              <a:ext uri="{FF2B5EF4-FFF2-40B4-BE49-F238E27FC236}">
                <a16:creationId xmlns:a16="http://schemas.microsoft.com/office/drawing/2014/main" id="{3D50960A-FBAF-0D2E-2807-A5E56F18057C}"/>
              </a:ext>
            </a:extLst>
          </p:cNvPr>
          <p:cNvSpPr txBox="1"/>
          <p:nvPr/>
        </p:nvSpPr>
        <p:spPr>
          <a:xfrm>
            <a:off x="6865997" y="3031850"/>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9.</a:t>
            </a:r>
          </a:p>
        </p:txBody>
      </p:sp>
      <p:sp>
        <p:nvSpPr>
          <p:cNvPr id="73" name="TextBox 72">
            <a:extLst>
              <a:ext uri="{FF2B5EF4-FFF2-40B4-BE49-F238E27FC236}">
                <a16:creationId xmlns:a16="http://schemas.microsoft.com/office/drawing/2014/main" id="{1BCFD289-334E-4E8B-B476-B257B2B6F9D4}"/>
              </a:ext>
            </a:extLst>
          </p:cNvPr>
          <p:cNvSpPr txBox="1"/>
          <p:nvPr/>
        </p:nvSpPr>
        <p:spPr>
          <a:xfrm>
            <a:off x="6757673" y="3762010"/>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10.</a:t>
            </a:r>
          </a:p>
        </p:txBody>
      </p:sp>
      <p:sp>
        <p:nvSpPr>
          <p:cNvPr id="74" name="TextBox 73">
            <a:extLst>
              <a:ext uri="{FF2B5EF4-FFF2-40B4-BE49-F238E27FC236}">
                <a16:creationId xmlns:a16="http://schemas.microsoft.com/office/drawing/2014/main" id="{92721EF9-BC05-4950-947A-A4B19D83CEDA}"/>
              </a:ext>
            </a:extLst>
          </p:cNvPr>
          <p:cNvSpPr txBox="1"/>
          <p:nvPr/>
        </p:nvSpPr>
        <p:spPr>
          <a:xfrm>
            <a:off x="6759990" y="4492170"/>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11.</a:t>
            </a:r>
          </a:p>
        </p:txBody>
      </p:sp>
      <p:sp>
        <p:nvSpPr>
          <p:cNvPr id="75" name="TextBox 74">
            <a:extLst>
              <a:ext uri="{FF2B5EF4-FFF2-40B4-BE49-F238E27FC236}">
                <a16:creationId xmlns:a16="http://schemas.microsoft.com/office/drawing/2014/main" id="{23D7CC29-8139-D77D-1D70-4AF8FF40B7A8}"/>
              </a:ext>
            </a:extLst>
          </p:cNvPr>
          <p:cNvSpPr txBox="1"/>
          <p:nvPr/>
        </p:nvSpPr>
        <p:spPr>
          <a:xfrm>
            <a:off x="6745700" y="5222329"/>
            <a:ext cx="641050" cy="549980"/>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000" b="1" i="0" u="none" strike="noStrike" kern="1200" cap="none" spc="30" normalizeH="0" baseline="0" noProof="0" dirty="0">
                <a:ln>
                  <a:noFill/>
                </a:ln>
                <a:solidFill>
                  <a:schemeClr val="bg1">
                    <a:lumMod val="50000"/>
                  </a:schemeClr>
                </a:solidFill>
                <a:effectLst/>
                <a:uLnTx/>
                <a:uFillTx/>
                <a:latin typeface="Arial Narrow" panose="020B0606020202030204" pitchFamily="34" charset="0"/>
              </a:rPr>
              <a:t>12.</a:t>
            </a:r>
          </a:p>
        </p:txBody>
      </p:sp>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878" y="278734"/>
            <a:ext cx="8879182" cy="713739"/>
          </a:xfrm>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Activity 5: Dialogue</a:t>
            </a:r>
            <a:endParaRPr lang="en-US" sz="3600" b="1" dirty="0">
              <a:latin typeface="Avenir Next Demi Bold" panose="020B0503020202020204" pitchFamily="34" charset="0"/>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1" name="TextBox 10">
            <a:extLst>
              <a:ext uri="{FF2B5EF4-FFF2-40B4-BE49-F238E27FC236}">
                <a16:creationId xmlns:a16="http://schemas.microsoft.com/office/drawing/2014/main" id="{503C010C-306A-509A-89BF-05E96652064D}"/>
              </a:ext>
            </a:extLst>
          </p:cNvPr>
          <p:cNvSpPr txBox="1"/>
          <p:nvPr/>
        </p:nvSpPr>
        <p:spPr>
          <a:xfrm>
            <a:off x="754054" y="838679"/>
            <a:ext cx="685217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spc="30" dirty="0">
                <a:solidFill>
                  <a:srgbClr val="808285"/>
                </a:solidFill>
                <a:latin typeface="Corbel" panose="020B0503020204020204" pitchFamily="34" charset="0"/>
              </a:rPr>
              <a:t>Concept Challenge!</a:t>
            </a:r>
            <a:endPar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endParaRPr>
          </a:p>
        </p:txBody>
      </p:sp>
      <p:sp>
        <p:nvSpPr>
          <p:cNvPr id="29" name="Slide Number Placeholder 26">
            <a:extLst>
              <a:ext uri="{FF2B5EF4-FFF2-40B4-BE49-F238E27FC236}">
                <a16:creationId xmlns:a16="http://schemas.microsoft.com/office/drawing/2014/main" id="{6AECFE76-9BAD-3069-3184-7CEBCBF4A91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0" name="TextBox 29">
            <a:extLst>
              <a:ext uri="{FF2B5EF4-FFF2-40B4-BE49-F238E27FC236}">
                <a16:creationId xmlns:a16="http://schemas.microsoft.com/office/drawing/2014/main" id="{FE2FB280-65AE-4C83-5070-DF901597DF56}"/>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outerShdw blurRad="38100" dist="38100" dir="2700000" algn="tl">
                  <a:srgbClr val="000000">
                    <a:alpha val="43137"/>
                  </a:srgbClr>
                </a:outerShdw>
              </a:effectLst>
              <a:uLnTx/>
              <a:uFillTx/>
              <a:latin typeface="Avenir Next Demi Bold" panose="020B0503020202020204"/>
              <a:ea typeface="+mn-ea"/>
              <a:cs typeface="+mn-cs"/>
            </a:endParaRPr>
          </a:p>
        </p:txBody>
      </p:sp>
      <p:sp>
        <p:nvSpPr>
          <p:cNvPr id="2" name="Rectangle 1">
            <a:extLst>
              <a:ext uri="{FF2B5EF4-FFF2-40B4-BE49-F238E27FC236}">
                <a16:creationId xmlns:a16="http://schemas.microsoft.com/office/drawing/2014/main" id="{05A5AE22-3C47-F6BB-B20A-D1AD12B2C410}"/>
              </a:ext>
            </a:extLst>
          </p:cNvPr>
          <p:cNvSpPr/>
          <p:nvPr/>
        </p:nvSpPr>
        <p:spPr>
          <a:xfrm>
            <a:off x="241412" y="1638585"/>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99BC73-AA9C-ADBF-01B8-BD2C9387F95E}"/>
              </a:ext>
            </a:extLst>
          </p:cNvPr>
          <p:cNvSpPr/>
          <p:nvPr/>
        </p:nvSpPr>
        <p:spPr>
          <a:xfrm>
            <a:off x="241412" y="2368174"/>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782BB2B-8B29-80BF-BC5B-58FCFA914102}"/>
              </a:ext>
            </a:extLst>
          </p:cNvPr>
          <p:cNvSpPr/>
          <p:nvPr/>
        </p:nvSpPr>
        <p:spPr>
          <a:xfrm>
            <a:off x="241412" y="3097763"/>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B1A2E8E-5CA7-43E2-6B67-EE0DD50F3913}"/>
              </a:ext>
            </a:extLst>
          </p:cNvPr>
          <p:cNvSpPr/>
          <p:nvPr/>
        </p:nvSpPr>
        <p:spPr>
          <a:xfrm>
            <a:off x="241412" y="3827352"/>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EC7288E-F738-3146-CBF3-5C1C8E41AB66}"/>
              </a:ext>
            </a:extLst>
          </p:cNvPr>
          <p:cNvSpPr/>
          <p:nvPr/>
        </p:nvSpPr>
        <p:spPr>
          <a:xfrm>
            <a:off x="241412" y="4556941"/>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25A17C-87CA-4E9A-C53F-D2A2982CDB0E}"/>
              </a:ext>
            </a:extLst>
          </p:cNvPr>
          <p:cNvSpPr/>
          <p:nvPr/>
        </p:nvSpPr>
        <p:spPr>
          <a:xfrm>
            <a:off x="241412" y="5286530"/>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04660E-A9DC-CD49-9EF0-B63398AB1B1C}"/>
              </a:ext>
            </a:extLst>
          </p:cNvPr>
          <p:cNvSpPr/>
          <p:nvPr/>
        </p:nvSpPr>
        <p:spPr>
          <a:xfrm>
            <a:off x="823152" y="1638585"/>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F2F0C09-4084-0E2A-C355-F5BC7BA80DCC}"/>
              </a:ext>
            </a:extLst>
          </p:cNvPr>
          <p:cNvSpPr/>
          <p:nvPr/>
        </p:nvSpPr>
        <p:spPr>
          <a:xfrm>
            <a:off x="823152" y="2368174"/>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DB69AE-D84B-4E88-5A12-93651FB60CA1}"/>
              </a:ext>
            </a:extLst>
          </p:cNvPr>
          <p:cNvSpPr/>
          <p:nvPr/>
        </p:nvSpPr>
        <p:spPr>
          <a:xfrm>
            <a:off x="823152" y="3097763"/>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1ABCA87-2335-9E06-8040-F4EDB9A88AF7}"/>
              </a:ext>
            </a:extLst>
          </p:cNvPr>
          <p:cNvSpPr/>
          <p:nvPr/>
        </p:nvSpPr>
        <p:spPr>
          <a:xfrm>
            <a:off x="823152" y="3827352"/>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FE4F2E4-DCE6-A9AF-C10F-10706A7BA990}"/>
              </a:ext>
            </a:extLst>
          </p:cNvPr>
          <p:cNvSpPr/>
          <p:nvPr/>
        </p:nvSpPr>
        <p:spPr>
          <a:xfrm>
            <a:off x="823152" y="4556941"/>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A8D4AD8-B198-FB54-7C43-DE62B50D6D68}"/>
              </a:ext>
            </a:extLst>
          </p:cNvPr>
          <p:cNvSpPr/>
          <p:nvPr/>
        </p:nvSpPr>
        <p:spPr>
          <a:xfrm>
            <a:off x="823152" y="5286530"/>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81848F4-5E09-0114-5826-5FEBC8946AE7}"/>
              </a:ext>
            </a:extLst>
          </p:cNvPr>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181633" y="3008821"/>
            <a:ext cx="589620" cy="621067"/>
          </a:xfrm>
          <a:prstGeom prst="rect">
            <a:avLst/>
          </a:prstGeom>
        </p:spPr>
      </p:pic>
      <p:sp>
        <p:nvSpPr>
          <p:cNvPr id="23" name="Rectangle 22">
            <a:extLst>
              <a:ext uri="{FF2B5EF4-FFF2-40B4-BE49-F238E27FC236}">
                <a16:creationId xmlns:a16="http://schemas.microsoft.com/office/drawing/2014/main" id="{0811D5C5-0C98-890B-5E0E-09AED060A0A0}"/>
              </a:ext>
            </a:extLst>
          </p:cNvPr>
          <p:cNvSpPr/>
          <p:nvPr/>
        </p:nvSpPr>
        <p:spPr>
          <a:xfrm>
            <a:off x="6154037" y="1638585"/>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AF80C8F-ECBE-AF75-7A22-7627DDF6E79C}"/>
              </a:ext>
            </a:extLst>
          </p:cNvPr>
          <p:cNvSpPr/>
          <p:nvPr/>
        </p:nvSpPr>
        <p:spPr>
          <a:xfrm>
            <a:off x="6154037" y="2368174"/>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16E9CDC-557D-F510-412B-984C54BFDE79}"/>
              </a:ext>
            </a:extLst>
          </p:cNvPr>
          <p:cNvSpPr/>
          <p:nvPr/>
        </p:nvSpPr>
        <p:spPr>
          <a:xfrm>
            <a:off x="6154037" y="3097763"/>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F27429C-9423-F6E2-365E-36759F777C8C}"/>
              </a:ext>
            </a:extLst>
          </p:cNvPr>
          <p:cNvSpPr/>
          <p:nvPr/>
        </p:nvSpPr>
        <p:spPr>
          <a:xfrm>
            <a:off x="6154037" y="3827352"/>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73B74DB-9C06-70BB-A19D-CA656FA39FB7}"/>
              </a:ext>
            </a:extLst>
          </p:cNvPr>
          <p:cNvSpPr/>
          <p:nvPr/>
        </p:nvSpPr>
        <p:spPr>
          <a:xfrm>
            <a:off x="6154037" y="4556941"/>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95AA91D-9C41-71E2-2C3B-95B61A9B556D}"/>
              </a:ext>
            </a:extLst>
          </p:cNvPr>
          <p:cNvSpPr/>
          <p:nvPr/>
        </p:nvSpPr>
        <p:spPr>
          <a:xfrm>
            <a:off x="6154037" y="5286530"/>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143CEA9A-557A-BA5D-291B-A8A33A596566}"/>
              </a:ext>
            </a:extLst>
          </p:cNvPr>
          <p:cNvSpPr/>
          <p:nvPr/>
        </p:nvSpPr>
        <p:spPr>
          <a:xfrm>
            <a:off x="6735777" y="1638585"/>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8723263-7E76-F523-6889-C1B3646ABC56}"/>
              </a:ext>
            </a:extLst>
          </p:cNvPr>
          <p:cNvSpPr/>
          <p:nvPr/>
        </p:nvSpPr>
        <p:spPr>
          <a:xfrm>
            <a:off x="6735777" y="2368174"/>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39FDABC-C02F-D7C0-D20B-A3E65D43EAA3}"/>
              </a:ext>
            </a:extLst>
          </p:cNvPr>
          <p:cNvSpPr/>
          <p:nvPr/>
        </p:nvSpPr>
        <p:spPr>
          <a:xfrm>
            <a:off x="6735777" y="3097763"/>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DA95CF-F264-F3D7-7D55-5BF1D5B001F0}"/>
              </a:ext>
            </a:extLst>
          </p:cNvPr>
          <p:cNvSpPr/>
          <p:nvPr/>
        </p:nvSpPr>
        <p:spPr>
          <a:xfrm>
            <a:off x="6735777" y="3827352"/>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7C74418-30C6-5C63-2A62-7142F2FF9862}"/>
              </a:ext>
            </a:extLst>
          </p:cNvPr>
          <p:cNvSpPr/>
          <p:nvPr/>
        </p:nvSpPr>
        <p:spPr>
          <a:xfrm>
            <a:off x="6735777" y="4556941"/>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AB5D771-E8E5-053E-E1E1-AB73EEB2DFE3}"/>
              </a:ext>
            </a:extLst>
          </p:cNvPr>
          <p:cNvSpPr/>
          <p:nvPr/>
        </p:nvSpPr>
        <p:spPr>
          <a:xfrm>
            <a:off x="6735777" y="5286530"/>
            <a:ext cx="465667" cy="448734"/>
          </a:xfrm>
          <a:prstGeom prst="rect">
            <a:avLst/>
          </a:prstGeom>
          <a:solidFill>
            <a:schemeClr val="bg1">
              <a:lumMod val="95000"/>
            </a:schemeClr>
          </a:solid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7DB5A24E-B53E-7D9A-068E-C955CC5B3C86}"/>
              </a:ext>
            </a:extLst>
          </p:cNvPr>
          <p:cNvPicPr>
            <a:picLocks noChangeAspect="1"/>
          </p:cNvPicPr>
          <p:nvPr/>
        </p:nvPicPr>
        <p:blipFill rotWithShape="1">
          <a:blip r:embed="rId5" cstate="screen">
            <a:alphaModFix amt="25000"/>
            <a:extLst>
              <a:ext uri="{28A0092B-C50C-407E-A947-70E740481C1C}">
                <a14:useLocalDpi xmlns:a14="http://schemas.microsoft.com/office/drawing/2010/main"/>
              </a:ext>
            </a:extLst>
          </a:blip>
          <a:srcRect/>
          <a:stretch/>
        </p:blipFill>
        <p:spPr>
          <a:xfrm>
            <a:off x="6092398" y="4467053"/>
            <a:ext cx="589620" cy="621067"/>
          </a:xfrm>
          <a:prstGeom prst="rect">
            <a:avLst/>
          </a:prstGeom>
        </p:spPr>
      </p:pic>
      <p:sp>
        <p:nvSpPr>
          <p:cNvPr id="43" name="TextBox 42">
            <a:extLst>
              <a:ext uri="{FF2B5EF4-FFF2-40B4-BE49-F238E27FC236}">
                <a16:creationId xmlns:a16="http://schemas.microsoft.com/office/drawing/2014/main" id="{D32300B7-816C-B274-DC72-C6A9ABC9556F}"/>
              </a:ext>
            </a:extLst>
          </p:cNvPr>
          <p:cNvSpPr txBox="1"/>
          <p:nvPr/>
        </p:nvSpPr>
        <p:spPr>
          <a:xfrm>
            <a:off x="1273480" y="1580540"/>
            <a:ext cx="4880557"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Safe Conversations’ Dialogue Workshops are designed to offer universal therapy for all those in disaffected relationships.</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44" name="TextBox 43">
            <a:extLst>
              <a:ext uri="{FF2B5EF4-FFF2-40B4-BE49-F238E27FC236}">
                <a16:creationId xmlns:a16="http://schemas.microsoft.com/office/drawing/2014/main" id="{16E8815B-3F39-30EE-CCEE-AE8D115107EA}"/>
              </a:ext>
            </a:extLst>
          </p:cNvPr>
          <p:cNvSpPr txBox="1"/>
          <p:nvPr/>
        </p:nvSpPr>
        <p:spPr>
          <a:xfrm>
            <a:off x="1273480" y="2309622"/>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People are naturally oriented to seek connections and look past the differences in each other.</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45" name="TextBox 44">
            <a:extLst>
              <a:ext uri="{FF2B5EF4-FFF2-40B4-BE49-F238E27FC236}">
                <a16:creationId xmlns:a16="http://schemas.microsoft.com/office/drawing/2014/main" id="{B75B6559-66C3-7FE0-3CC7-02D70BE789ED}"/>
              </a:ext>
            </a:extLst>
          </p:cNvPr>
          <p:cNvSpPr txBox="1"/>
          <p:nvPr/>
        </p:nvSpPr>
        <p:spPr>
          <a:xfrm>
            <a:off x="1273480" y="3038704"/>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The source of all interpersonal conflict is our innate objection to difference that we all carry internally.</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46" name="TextBox 45">
            <a:extLst>
              <a:ext uri="{FF2B5EF4-FFF2-40B4-BE49-F238E27FC236}">
                <a16:creationId xmlns:a16="http://schemas.microsoft.com/office/drawing/2014/main" id="{D03B44F4-B2D7-FA7C-6DB4-9D4AB001308C}"/>
              </a:ext>
            </a:extLst>
          </p:cNvPr>
          <p:cNvSpPr txBox="1"/>
          <p:nvPr/>
        </p:nvSpPr>
        <p:spPr>
          <a:xfrm>
            <a:off x="7207882" y="4505569"/>
            <a:ext cx="4872935"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The Connection Cycle is a never-ending loop that illustrates our movement from phases of connection to disconnection and back to seeking connection throughout our lifetimes.</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47" name="TextBox 46">
            <a:extLst>
              <a:ext uri="{FF2B5EF4-FFF2-40B4-BE49-F238E27FC236}">
                <a16:creationId xmlns:a16="http://schemas.microsoft.com/office/drawing/2014/main" id="{BA2CA61F-2F0F-B191-8B14-BBA9BA06D0E1}"/>
              </a:ext>
            </a:extLst>
          </p:cNvPr>
          <p:cNvSpPr txBox="1"/>
          <p:nvPr/>
        </p:nvSpPr>
        <p:spPr>
          <a:xfrm>
            <a:off x="1273479" y="4496868"/>
            <a:ext cx="48835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Because most people respond to Affirmations in the same way, a best practice is to move in order from </a:t>
            </a:r>
            <a:r>
              <a:rPr lang="en-US" sz="1200" i="1" spc="30" dirty="0">
                <a:solidFill>
                  <a:prstClr val="black">
                    <a:lumMod val="65000"/>
                    <a:lumOff val="35000"/>
                  </a:prstClr>
                </a:solidFill>
                <a:latin typeface="Franklin Gothic Book" panose="020B0503020102020204" pitchFamily="34" charset="0"/>
              </a:rPr>
              <a:t>Appreciations</a:t>
            </a:r>
            <a:r>
              <a:rPr lang="en-US" sz="1200" spc="30" dirty="0">
                <a:solidFill>
                  <a:prstClr val="black">
                    <a:lumMod val="65000"/>
                    <a:lumOff val="35000"/>
                  </a:prstClr>
                </a:solidFill>
                <a:latin typeface="Franklin Gothic Book" panose="020B0503020102020204" pitchFamily="34" charset="0"/>
              </a:rPr>
              <a:t> to </a:t>
            </a:r>
            <a:r>
              <a:rPr lang="en-US" sz="1200" i="1" spc="30" dirty="0">
                <a:solidFill>
                  <a:prstClr val="black">
                    <a:lumMod val="65000"/>
                    <a:lumOff val="35000"/>
                  </a:prstClr>
                </a:solidFill>
                <a:latin typeface="Franklin Gothic Book" panose="020B0503020102020204" pitchFamily="34" charset="0"/>
              </a:rPr>
              <a:t>Offers of Support</a:t>
            </a:r>
            <a:r>
              <a:rPr lang="en-US" sz="1200" spc="30" dirty="0">
                <a:solidFill>
                  <a:prstClr val="black">
                    <a:lumMod val="65000"/>
                    <a:lumOff val="35000"/>
                  </a:prstClr>
                </a:solidFill>
                <a:latin typeface="Franklin Gothic Book" panose="020B0503020102020204" pitchFamily="34" charset="0"/>
              </a:rPr>
              <a:t>, to </a:t>
            </a:r>
            <a:r>
              <a:rPr lang="en-US" sz="1200" i="1" spc="30" dirty="0">
                <a:solidFill>
                  <a:prstClr val="black">
                    <a:lumMod val="65000"/>
                    <a:lumOff val="35000"/>
                  </a:prstClr>
                </a:solidFill>
                <a:latin typeface="Franklin Gothic Book" panose="020B0503020102020204" pitchFamily="34" charset="0"/>
              </a:rPr>
              <a:t>Invitations to Connect</a:t>
            </a:r>
            <a:r>
              <a:rPr lang="en-US" sz="1200" spc="30" dirty="0">
                <a:solidFill>
                  <a:prstClr val="black">
                    <a:lumMod val="65000"/>
                    <a:lumOff val="35000"/>
                  </a:prstClr>
                </a:solidFill>
                <a:latin typeface="Franklin Gothic Book" panose="020B0503020102020204" pitchFamily="34" charset="0"/>
              </a:rPr>
              <a:t>, and finally to </a:t>
            </a:r>
            <a:r>
              <a:rPr lang="en-US" sz="1200" i="1" spc="30" dirty="0">
                <a:solidFill>
                  <a:prstClr val="black">
                    <a:lumMod val="65000"/>
                    <a:lumOff val="35000"/>
                  </a:prstClr>
                </a:solidFill>
                <a:latin typeface="Franklin Gothic Book" panose="020B0503020102020204" pitchFamily="34" charset="0"/>
              </a:rPr>
              <a:t>Hosting Fun Events</a:t>
            </a:r>
            <a:r>
              <a:rPr lang="en-US" sz="1200" spc="30" dirty="0">
                <a:solidFill>
                  <a:prstClr val="black">
                    <a:lumMod val="65000"/>
                    <a:lumOff val="35000"/>
                  </a:prstClr>
                </a:solidFill>
                <a:latin typeface="Franklin Gothic Book" panose="020B0503020102020204" pitchFamily="34" charset="0"/>
              </a:rPr>
              <a:t>.</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48" name="TextBox 47">
            <a:extLst>
              <a:ext uri="{FF2B5EF4-FFF2-40B4-BE49-F238E27FC236}">
                <a16:creationId xmlns:a16="http://schemas.microsoft.com/office/drawing/2014/main" id="{B8191904-8A21-CF35-AE64-BD4C5F6FEDF4}"/>
              </a:ext>
            </a:extLst>
          </p:cNvPr>
          <p:cNvSpPr txBox="1"/>
          <p:nvPr/>
        </p:nvSpPr>
        <p:spPr>
          <a:xfrm>
            <a:off x="1273479" y="5225948"/>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All those who commit to Zero Negativity fully will eventually create Spaces-Between the people in their connections and relationships without the presence of any negativity.</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49" name="TextBox 48">
            <a:extLst>
              <a:ext uri="{FF2B5EF4-FFF2-40B4-BE49-F238E27FC236}">
                <a16:creationId xmlns:a16="http://schemas.microsoft.com/office/drawing/2014/main" id="{855C4E8E-D2AB-1DDE-A802-ABDCE7B05282}"/>
              </a:ext>
            </a:extLst>
          </p:cNvPr>
          <p:cNvSpPr txBox="1"/>
          <p:nvPr/>
        </p:nvSpPr>
        <p:spPr>
          <a:xfrm>
            <a:off x="7207882" y="1580853"/>
            <a:ext cx="4880556"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The additional value that Structured Dialogues create for connections and relationships is independent of whether or not psychological safety is present.</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50" name="TextBox 49">
            <a:extLst>
              <a:ext uri="{FF2B5EF4-FFF2-40B4-BE49-F238E27FC236}">
                <a16:creationId xmlns:a16="http://schemas.microsoft.com/office/drawing/2014/main" id="{2E14392E-7F39-B707-56B5-E1103D79CEBE}"/>
              </a:ext>
            </a:extLst>
          </p:cNvPr>
          <p:cNvSpPr txBox="1"/>
          <p:nvPr/>
        </p:nvSpPr>
        <p:spPr>
          <a:xfrm>
            <a:off x="7207882" y="2312032"/>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The four (4) core Safe Conversations’ Tools in your new tool belt are Affirmations, Zero Negativity, Psychological Safety, and the Space-Between.</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51" name="TextBox 50">
            <a:extLst>
              <a:ext uri="{FF2B5EF4-FFF2-40B4-BE49-F238E27FC236}">
                <a16:creationId xmlns:a16="http://schemas.microsoft.com/office/drawing/2014/main" id="{2EEB3127-4259-691D-8526-1245408D94F2}"/>
              </a:ext>
            </a:extLst>
          </p:cNvPr>
          <p:cNvSpPr txBox="1"/>
          <p:nvPr/>
        </p:nvSpPr>
        <p:spPr>
          <a:xfrm>
            <a:off x="7207882" y="3043211"/>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It is up to the sender to lead off and begin each of the six core steps in the Structured Dialogue conversation.</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52" name="TextBox 51">
            <a:extLst>
              <a:ext uri="{FF2B5EF4-FFF2-40B4-BE49-F238E27FC236}">
                <a16:creationId xmlns:a16="http://schemas.microsoft.com/office/drawing/2014/main" id="{7065FC32-3973-A54F-9B53-45C165F71BBF}"/>
              </a:ext>
            </a:extLst>
          </p:cNvPr>
          <p:cNvSpPr txBox="1"/>
          <p:nvPr/>
        </p:nvSpPr>
        <p:spPr>
          <a:xfrm>
            <a:off x="7207882" y="3774390"/>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Mirroring is a powerful and unique skill made up of two (2) dimensions: reflecting a message and checking for the accuracy of the message.</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53" name="TextBox 52">
            <a:extLst>
              <a:ext uri="{FF2B5EF4-FFF2-40B4-BE49-F238E27FC236}">
                <a16:creationId xmlns:a16="http://schemas.microsoft.com/office/drawing/2014/main" id="{05C16A77-B1D0-D032-B0A6-C328D4D7F302}"/>
              </a:ext>
            </a:extLst>
          </p:cNvPr>
          <p:cNvSpPr txBox="1"/>
          <p:nvPr/>
        </p:nvSpPr>
        <p:spPr>
          <a:xfrm>
            <a:off x="1273479" y="3767786"/>
            <a:ext cx="4874470"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The </a:t>
            </a:r>
            <a:r>
              <a:rPr lang="en-US" sz="1200" i="1" spc="30" dirty="0">
                <a:solidFill>
                  <a:prstClr val="black">
                    <a:lumMod val="65000"/>
                    <a:lumOff val="35000"/>
                  </a:prstClr>
                </a:solidFill>
                <a:latin typeface="Franklin Gothic Book" panose="020B0503020102020204" pitchFamily="34" charset="0"/>
              </a:rPr>
              <a:t>Share &amp; Mirror</a:t>
            </a:r>
            <a:r>
              <a:rPr lang="en-US" sz="1200" spc="30" dirty="0">
                <a:solidFill>
                  <a:prstClr val="black">
                    <a:lumMod val="65000"/>
                    <a:lumOff val="35000"/>
                  </a:prstClr>
                </a:solidFill>
                <a:latin typeface="Franklin Gothic Book" panose="020B0503020102020204" pitchFamily="34" charset="0"/>
              </a:rPr>
              <a:t> step is considered a failure if the sender adds nothing more and replies initially to </a:t>
            </a:r>
            <a:r>
              <a:rPr lang="en-US" sz="1200" i="1" spc="30" dirty="0">
                <a:solidFill>
                  <a:prstClr val="black">
                    <a:lumMod val="65000"/>
                    <a:lumOff val="35000"/>
                  </a:prstClr>
                </a:solidFill>
                <a:latin typeface="Franklin Gothic Book" panose="020B0503020102020204" pitchFamily="34" charset="0"/>
              </a:rPr>
              <a:t>“Is there more?</a:t>
            </a:r>
            <a:r>
              <a:rPr lang="en-US" sz="1200" spc="30" dirty="0">
                <a:solidFill>
                  <a:prstClr val="black">
                    <a:lumMod val="65000"/>
                    <a:lumOff val="35000"/>
                  </a:prstClr>
                </a:solidFill>
                <a:latin typeface="Franklin Gothic Book" panose="020B0503020102020204" pitchFamily="34" charset="0"/>
              </a:rPr>
              <a:t>” with </a:t>
            </a:r>
            <a:r>
              <a:rPr lang="en-US" sz="1200" i="1" spc="30" dirty="0">
                <a:solidFill>
                  <a:prstClr val="black">
                    <a:lumMod val="65000"/>
                    <a:lumOff val="35000"/>
                  </a:prstClr>
                </a:solidFill>
                <a:latin typeface="Franklin Gothic Book" panose="020B0503020102020204" pitchFamily="34" charset="0"/>
              </a:rPr>
              <a:t>“Nope, you got it all.”</a:t>
            </a:r>
            <a:endParaRPr kumimoji="0" lang="en-US" sz="1200" b="0" i="1"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54" name="TextBox 53">
            <a:extLst>
              <a:ext uri="{FF2B5EF4-FFF2-40B4-BE49-F238E27FC236}">
                <a16:creationId xmlns:a16="http://schemas.microsoft.com/office/drawing/2014/main" id="{EE14F07D-7154-542E-0B1C-7A941B0D0BBC}"/>
              </a:ext>
            </a:extLst>
          </p:cNvPr>
          <p:cNvSpPr txBox="1"/>
          <p:nvPr/>
        </p:nvSpPr>
        <p:spPr>
          <a:xfrm>
            <a:off x="7207882" y="5236749"/>
            <a:ext cx="4872934" cy="675627"/>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lang="en-US" sz="1200" spc="30" dirty="0">
                <a:solidFill>
                  <a:prstClr val="black">
                    <a:lumMod val="65000"/>
                    <a:lumOff val="35000"/>
                  </a:prstClr>
                </a:solidFill>
                <a:latin typeface="Franklin Gothic Book" panose="020B0503020102020204" pitchFamily="34" charset="0"/>
              </a:rPr>
              <a:t>When seeking awareness of another person’s emotional needs, it’s necessary to begin by always first understanding a person’s past challenges as the source of those needs.</a:t>
            </a:r>
            <a:endParaRPr kumimoji="0" lang="en-US" sz="12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p:txBody>
      </p:sp>
      <p:sp>
        <p:nvSpPr>
          <p:cNvPr id="60" name="TextBox 59">
            <a:extLst>
              <a:ext uri="{FF2B5EF4-FFF2-40B4-BE49-F238E27FC236}">
                <a16:creationId xmlns:a16="http://schemas.microsoft.com/office/drawing/2014/main" id="{5D0607B1-2910-67E0-D412-0A2DD11446E8}"/>
              </a:ext>
            </a:extLst>
          </p:cNvPr>
          <p:cNvSpPr txBox="1"/>
          <p:nvPr/>
        </p:nvSpPr>
        <p:spPr>
          <a:xfrm>
            <a:off x="-32096" y="1413213"/>
            <a:ext cx="1004552" cy="317129"/>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800" b="1"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TRUE</a:t>
            </a:r>
          </a:p>
        </p:txBody>
      </p:sp>
      <p:sp>
        <p:nvSpPr>
          <p:cNvPr id="61" name="TextBox 60">
            <a:extLst>
              <a:ext uri="{FF2B5EF4-FFF2-40B4-BE49-F238E27FC236}">
                <a16:creationId xmlns:a16="http://schemas.microsoft.com/office/drawing/2014/main" id="{E5BA5B88-9CD7-1DE9-4914-F8AB875FD82E}"/>
              </a:ext>
            </a:extLst>
          </p:cNvPr>
          <p:cNvSpPr txBox="1"/>
          <p:nvPr/>
        </p:nvSpPr>
        <p:spPr>
          <a:xfrm>
            <a:off x="560062" y="1413213"/>
            <a:ext cx="1004552" cy="317129"/>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800" b="1"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FALSE</a:t>
            </a:r>
          </a:p>
        </p:txBody>
      </p:sp>
      <p:sp>
        <p:nvSpPr>
          <p:cNvPr id="62" name="TextBox 61">
            <a:extLst>
              <a:ext uri="{FF2B5EF4-FFF2-40B4-BE49-F238E27FC236}">
                <a16:creationId xmlns:a16="http://schemas.microsoft.com/office/drawing/2014/main" id="{A9F87594-4EBC-7409-46AF-A6DE0C5B7850}"/>
              </a:ext>
            </a:extLst>
          </p:cNvPr>
          <p:cNvSpPr txBox="1"/>
          <p:nvPr/>
        </p:nvSpPr>
        <p:spPr>
          <a:xfrm>
            <a:off x="5882605" y="1412091"/>
            <a:ext cx="1004552" cy="317129"/>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800" b="1"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TRUE</a:t>
            </a:r>
          </a:p>
        </p:txBody>
      </p:sp>
      <p:sp>
        <p:nvSpPr>
          <p:cNvPr id="63" name="TextBox 62">
            <a:extLst>
              <a:ext uri="{FF2B5EF4-FFF2-40B4-BE49-F238E27FC236}">
                <a16:creationId xmlns:a16="http://schemas.microsoft.com/office/drawing/2014/main" id="{98F4AC9D-7096-1FDD-2D83-51E632838166}"/>
              </a:ext>
            </a:extLst>
          </p:cNvPr>
          <p:cNvSpPr txBox="1"/>
          <p:nvPr/>
        </p:nvSpPr>
        <p:spPr>
          <a:xfrm>
            <a:off x="6474763" y="1412091"/>
            <a:ext cx="1004552" cy="317129"/>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800" b="1"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FALSE</a:t>
            </a:r>
          </a:p>
        </p:txBody>
      </p:sp>
      <p:pic>
        <p:nvPicPr>
          <p:cNvPr id="8" name="Picture 7">
            <a:extLst>
              <a:ext uri="{FF2B5EF4-FFF2-40B4-BE49-F238E27FC236}">
                <a16:creationId xmlns:a16="http://schemas.microsoft.com/office/drawing/2014/main" id="{99FCA1E9-7C04-C37C-288C-A67C26433A9B}"/>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765296" y="1552418"/>
            <a:ext cx="581740" cy="621067"/>
          </a:xfrm>
          <a:prstGeom prst="rect">
            <a:avLst/>
          </a:prstGeom>
        </p:spPr>
      </p:pic>
      <p:pic>
        <p:nvPicPr>
          <p:cNvPr id="9" name="Picture 8">
            <a:extLst>
              <a:ext uri="{FF2B5EF4-FFF2-40B4-BE49-F238E27FC236}">
                <a16:creationId xmlns:a16="http://schemas.microsoft.com/office/drawing/2014/main" id="{57961788-C9D0-DAD4-AA21-038C5C20E489}"/>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765296" y="2289414"/>
            <a:ext cx="581740" cy="621067"/>
          </a:xfrm>
          <a:prstGeom prst="rect">
            <a:avLst/>
          </a:prstGeom>
        </p:spPr>
      </p:pic>
      <p:pic>
        <p:nvPicPr>
          <p:cNvPr id="10" name="Picture 9">
            <a:extLst>
              <a:ext uri="{FF2B5EF4-FFF2-40B4-BE49-F238E27FC236}">
                <a16:creationId xmlns:a16="http://schemas.microsoft.com/office/drawing/2014/main" id="{4CFA0EDF-5662-9867-9EBC-F267B2386364}"/>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765296" y="4472217"/>
            <a:ext cx="581740" cy="621067"/>
          </a:xfrm>
          <a:prstGeom prst="rect">
            <a:avLst/>
          </a:prstGeom>
        </p:spPr>
      </p:pic>
      <p:pic>
        <p:nvPicPr>
          <p:cNvPr id="31" name="Picture 30">
            <a:extLst>
              <a:ext uri="{FF2B5EF4-FFF2-40B4-BE49-F238E27FC236}">
                <a16:creationId xmlns:a16="http://schemas.microsoft.com/office/drawing/2014/main" id="{D2EEA4C0-7FF0-A6A0-1F03-7FAE453A0187}"/>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6678399" y="1552418"/>
            <a:ext cx="581740" cy="621067"/>
          </a:xfrm>
          <a:prstGeom prst="rect">
            <a:avLst/>
          </a:prstGeom>
        </p:spPr>
      </p:pic>
      <p:pic>
        <p:nvPicPr>
          <p:cNvPr id="32" name="Picture 31">
            <a:extLst>
              <a:ext uri="{FF2B5EF4-FFF2-40B4-BE49-F238E27FC236}">
                <a16:creationId xmlns:a16="http://schemas.microsoft.com/office/drawing/2014/main" id="{266DAA10-24D7-8B5E-3E47-4D8BC9040058}"/>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6678399" y="3011596"/>
            <a:ext cx="581740" cy="621067"/>
          </a:xfrm>
          <a:prstGeom prst="rect">
            <a:avLst/>
          </a:prstGeom>
        </p:spPr>
      </p:pic>
      <p:pic>
        <p:nvPicPr>
          <p:cNvPr id="33" name="Picture 32">
            <a:extLst>
              <a:ext uri="{FF2B5EF4-FFF2-40B4-BE49-F238E27FC236}">
                <a16:creationId xmlns:a16="http://schemas.microsoft.com/office/drawing/2014/main" id="{C8283593-F2E3-D7DC-E054-C56237A518E8}"/>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6678399" y="5200363"/>
            <a:ext cx="581740" cy="621067"/>
          </a:xfrm>
          <a:prstGeom prst="rect">
            <a:avLst/>
          </a:prstGeom>
        </p:spPr>
      </p:pic>
      <p:pic>
        <p:nvPicPr>
          <p:cNvPr id="55" name="Picture 54">
            <a:extLst>
              <a:ext uri="{FF2B5EF4-FFF2-40B4-BE49-F238E27FC236}">
                <a16:creationId xmlns:a16="http://schemas.microsoft.com/office/drawing/2014/main" id="{07D1D13D-D084-957A-171E-05426035C0AC}"/>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765296" y="5199649"/>
            <a:ext cx="581740" cy="621067"/>
          </a:xfrm>
          <a:prstGeom prst="rect">
            <a:avLst/>
          </a:prstGeom>
        </p:spPr>
      </p:pic>
      <p:pic>
        <p:nvPicPr>
          <p:cNvPr id="57" name="Picture 56">
            <a:extLst>
              <a:ext uri="{FF2B5EF4-FFF2-40B4-BE49-F238E27FC236}">
                <a16:creationId xmlns:a16="http://schemas.microsoft.com/office/drawing/2014/main" id="{A348F6FC-B726-DEBE-7F61-453B6181BD4E}"/>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6678399" y="3747896"/>
            <a:ext cx="581740" cy="621067"/>
          </a:xfrm>
          <a:prstGeom prst="rect">
            <a:avLst/>
          </a:prstGeom>
        </p:spPr>
      </p:pic>
      <p:pic>
        <p:nvPicPr>
          <p:cNvPr id="58" name="Picture 57">
            <a:extLst>
              <a:ext uri="{FF2B5EF4-FFF2-40B4-BE49-F238E27FC236}">
                <a16:creationId xmlns:a16="http://schemas.microsoft.com/office/drawing/2014/main" id="{6607562A-8EA3-8B3C-87E8-5E543C8A9942}"/>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6678399" y="2278651"/>
            <a:ext cx="581740" cy="621067"/>
          </a:xfrm>
          <a:prstGeom prst="rect">
            <a:avLst/>
          </a:prstGeom>
        </p:spPr>
      </p:pic>
      <p:pic>
        <p:nvPicPr>
          <p:cNvPr id="59" name="Picture 58">
            <a:extLst>
              <a:ext uri="{FF2B5EF4-FFF2-40B4-BE49-F238E27FC236}">
                <a16:creationId xmlns:a16="http://schemas.microsoft.com/office/drawing/2014/main" id="{F3DE9707-DF57-4FB9-D1BA-2492A4EA3CEE}"/>
              </a:ext>
            </a:extLst>
          </p:cNvPr>
          <p:cNvPicPr>
            <a:picLocks noChangeAspect="1"/>
          </p:cNvPicPr>
          <p:nvPr/>
        </p:nvPicPr>
        <p:blipFill rotWithShape="1">
          <a:blip r:embed="rId6" cstate="screen">
            <a:alphaModFix amt="32000"/>
            <a:extLst>
              <a:ext uri="{28A0092B-C50C-407E-A947-70E740481C1C}">
                <a14:useLocalDpi xmlns:a14="http://schemas.microsoft.com/office/drawing/2010/main"/>
              </a:ext>
            </a:extLst>
          </a:blip>
          <a:srcRect/>
          <a:stretch/>
        </p:blipFill>
        <p:spPr>
          <a:xfrm>
            <a:off x="765296" y="3733702"/>
            <a:ext cx="581740" cy="621067"/>
          </a:xfrm>
          <a:prstGeom prst="rect">
            <a:avLst/>
          </a:prstGeom>
        </p:spPr>
      </p:pic>
    </p:spTree>
    <p:extLst>
      <p:ext uri="{BB962C8B-B14F-4D97-AF65-F5344CB8AC3E}">
        <p14:creationId xmlns:p14="http://schemas.microsoft.com/office/powerpoint/2010/main" val="32906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2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200"/>
                                        <p:tgtEl>
                                          <p:spTgt spid="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2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200"/>
                                        <p:tgtEl>
                                          <p:spTgt spid="6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00"/>
                                        <p:tgtEl>
                                          <p:spTgt spid="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200"/>
                                        <p:tgtEl>
                                          <p:spTgt spid="6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2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200"/>
                                        <p:tgtEl>
                                          <p:spTgt spid="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2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200"/>
                                        <p:tgtEl>
                                          <p:spTgt spid="6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2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200"/>
                                        <p:tgtEl>
                                          <p:spTgt spid="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200"/>
                                        <p:tgtEl>
                                          <p:spTgt spid="5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200"/>
                                        <p:tgtEl>
                                          <p:spTgt spid="6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200"/>
                                        <p:tgtEl>
                                          <p:spTgt spid="4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200"/>
                                        <p:tgtEl>
                                          <p:spTgt spid="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2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200"/>
                                        <p:tgtEl>
                                          <p:spTgt spid="1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200"/>
                                        <p:tgtEl>
                                          <p:spTgt spid="6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200"/>
                                        <p:tgtEl>
                                          <p:spTgt spid="4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fade">
                                      <p:cBhvr>
                                        <p:cTn id="126" dur="200"/>
                                        <p:tgtEl>
                                          <p:spTgt spid="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9"/>
                                        </p:tgtEl>
                                        <p:attrNameLst>
                                          <p:attrName>style.visibility</p:attrName>
                                        </p:attrNameLst>
                                      </p:cBhvr>
                                      <p:to>
                                        <p:strVal val="visible"/>
                                      </p:to>
                                    </p:set>
                                    <p:animEffect transition="in" filter="fade">
                                      <p:cBhvr>
                                        <p:cTn id="129" dur="200"/>
                                        <p:tgtEl>
                                          <p:spTgt spid="19"/>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fade">
                                      <p:cBhvr>
                                        <p:cTn id="134" dur="200"/>
                                        <p:tgtEl>
                                          <p:spTgt spid="55"/>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0"/>
                                        </p:tgtEl>
                                        <p:attrNameLst>
                                          <p:attrName>style.visibility</p:attrName>
                                        </p:attrNameLst>
                                      </p:cBhvr>
                                      <p:to>
                                        <p:strVal val="visible"/>
                                      </p:to>
                                    </p:set>
                                    <p:animEffect transition="in" filter="fade">
                                      <p:cBhvr>
                                        <p:cTn id="139" dur="200"/>
                                        <p:tgtEl>
                                          <p:spTgt spid="7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200"/>
                                        <p:tgtEl>
                                          <p:spTgt spid="49"/>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200"/>
                                        <p:tgtEl>
                                          <p:spTgt spid="2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4"/>
                                        </p:tgtEl>
                                        <p:attrNameLst>
                                          <p:attrName>style.visibility</p:attrName>
                                        </p:attrNameLst>
                                      </p:cBhvr>
                                      <p:to>
                                        <p:strVal val="visible"/>
                                      </p:to>
                                    </p:set>
                                    <p:animEffect transition="in" filter="fade">
                                      <p:cBhvr>
                                        <p:cTn id="150" dur="200"/>
                                        <p:tgtEl>
                                          <p:spTgt spid="3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63"/>
                                        </p:tgtEl>
                                        <p:attrNameLst>
                                          <p:attrName>style.visibility</p:attrName>
                                        </p:attrNameLst>
                                      </p:cBhvr>
                                      <p:to>
                                        <p:strVal val="visible"/>
                                      </p:to>
                                    </p:set>
                                    <p:animEffect transition="in" filter="fade">
                                      <p:cBhvr>
                                        <p:cTn id="153" dur="200"/>
                                        <p:tgtEl>
                                          <p:spTgt spid="6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fade">
                                      <p:cBhvr>
                                        <p:cTn id="156" dur="2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200"/>
                                        <p:tgtEl>
                                          <p:spTgt spid="31"/>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fade">
                                      <p:cBhvr>
                                        <p:cTn id="166" dur="200"/>
                                        <p:tgtEl>
                                          <p:spTgt spid="7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50"/>
                                        </p:tgtEl>
                                        <p:attrNameLst>
                                          <p:attrName>style.visibility</p:attrName>
                                        </p:attrNameLst>
                                      </p:cBhvr>
                                      <p:to>
                                        <p:strVal val="visible"/>
                                      </p:to>
                                    </p:set>
                                    <p:animEffect transition="in" filter="fade">
                                      <p:cBhvr>
                                        <p:cTn id="169" dur="200"/>
                                        <p:tgtEl>
                                          <p:spTgt spid="50"/>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24"/>
                                        </p:tgtEl>
                                        <p:attrNameLst>
                                          <p:attrName>style.visibility</p:attrName>
                                        </p:attrNameLst>
                                      </p:cBhvr>
                                      <p:to>
                                        <p:strVal val="visible"/>
                                      </p:to>
                                    </p:set>
                                    <p:animEffect transition="in" filter="fade">
                                      <p:cBhvr>
                                        <p:cTn id="174" dur="200"/>
                                        <p:tgtEl>
                                          <p:spTgt spid="24"/>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35"/>
                                        </p:tgtEl>
                                        <p:attrNameLst>
                                          <p:attrName>style.visibility</p:attrName>
                                        </p:attrNameLst>
                                      </p:cBhvr>
                                      <p:to>
                                        <p:strVal val="visible"/>
                                      </p:to>
                                    </p:set>
                                    <p:animEffect transition="in" filter="fade">
                                      <p:cBhvr>
                                        <p:cTn id="177" dur="200"/>
                                        <p:tgtEl>
                                          <p:spTgt spid="35"/>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200"/>
                                        <p:tgtEl>
                                          <p:spTgt spid="5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2"/>
                                        </p:tgtEl>
                                        <p:attrNameLst>
                                          <p:attrName>style.visibility</p:attrName>
                                        </p:attrNameLst>
                                      </p:cBhvr>
                                      <p:to>
                                        <p:strVal val="visible"/>
                                      </p:to>
                                    </p:set>
                                    <p:animEffect transition="in" filter="fade">
                                      <p:cBhvr>
                                        <p:cTn id="187" dur="200"/>
                                        <p:tgtEl>
                                          <p:spTgt spid="7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51"/>
                                        </p:tgtEl>
                                        <p:attrNameLst>
                                          <p:attrName>style.visibility</p:attrName>
                                        </p:attrNameLst>
                                      </p:cBhvr>
                                      <p:to>
                                        <p:strVal val="visible"/>
                                      </p:to>
                                    </p:set>
                                    <p:animEffect transition="in" filter="fade">
                                      <p:cBhvr>
                                        <p:cTn id="190" dur="200"/>
                                        <p:tgtEl>
                                          <p:spTgt spid="51"/>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36"/>
                                        </p:tgtEl>
                                        <p:attrNameLst>
                                          <p:attrName>style.visibility</p:attrName>
                                        </p:attrNameLst>
                                      </p:cBhvr>
                                      <p:to>
                                        <p:strVal val="visible"/>
                                      </p:to>
                                    </p:set>
                                    <p:animEffect transition="in" filter="fade">
                                      <p:cBhvr>
                                        <p:cTn id="198" dur="200"/>
                                        <p:tgtEl>
                                          <p:spTgt spid="36"/>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32"/>
                                        </p:tgtEl>
                                        <p:attrNameLst>
                                          <p:attrName>style.visibility</p:attrName>
                                        </p:attrNameLst>
                                      </p:cBhvr>
                                      <p:to>
                                        <p:strVal val="visible"/>
                                      </p:to>
                                    </p:set>
                                    <p:animEffect transition="in" filter="fade">
                                      <p:cBhvr>
                                        <p:cTn id="203" dur="200"/>
                                        <p:tgtEl>
                                          <p:spTgt spid="32"/>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73"/>
                                        </p:tgtEl>
                                        <p:attrNameLst>
                                          <p:attrName>style.visibility</p:attrName>
                                        </p:attrNameLst>
                                      </p:cBhvr>
                                      <p:to>
                                        <p:strVal val="visible"/>
                                      </p:to>
                                    </p:set>
                                    <p:animEffect transition="in" filter="fade">
                                      <p:cBhvr>
                                        <p:cTn id="208" dur="200"/>
                                        <p:tgtEl>
                                          <p:spTgt spid="7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52"/>
                                        </p:tgtEl>
                                        <p:attrNameLst>
                                          <p:attrName>style.visibility</p:attrName>
                                        </p:attrNameLst>
                                      </p:cBhvr>
                                      <p:to>
                                        <p:strVal val="visible"/>
                                      </p:to>
                                    </p:set>
                                    <p:animEffect transition="in" filter="fade">
                                      <p:cBhvr>
                                        <p:cTn id="211" dur="200"/>
                                        <p:tgtEl>
                                          <p:spTgt spid="52"/>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6"/>
                                        </p:tgtEl>
                                        <p:attrNameLst>
                                          <p:attrName>style.visibility</p:attrName>
                                        </p:attrNameLst>
                                      </p:cBhvr>
                                      <p:to>
                                        <p:strVal val="visible"/>
                                      </p:to>
                                    </p:set>
                                    <p:animEffect transition="in" filter="fade">
                                      <p:cBhvr>
                                        <p:cTn id="216" dur="200"/>
                                        <p:tgtEl>
                                          <p:spTgt spid="26"/>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37"/>
                                        </p:tgtEl>
                                        <p:attrNameLst>
                                          <p:attrName>style.visibility</p:attrName>
                                        </p:attrNameLst>
                                      </p:cBhvr>
                                      <p:to>
                                        <p:strVal val="visible"/>
                                      </p:to>
                                    </p:set>
                                    <p:animEffect transition="in" filter="fade">
                                      <p:cBhvr>
                                        <p:cTn id="219" dur="200"/>
                                        <p:tgtEl>
                                          <p:spTgt spid="37"/>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57"/>
                                        </p:tgtEl>
                                        <p:attrNameLst>
                                          <p:attrName>style.visibility</p:attrName>
                                        </p:attrNameLst>
                                      </p:cBhvr>
                                      <p:to>
                                        <p:strVal val="visible"/>
                                      </p:to>
                                    </p:set>
                                    <p:animEffect transition="in" filter="fade">
                                      <p:cBhvr>
                                        <p:cTn id="224" dur="200"/>
                                        <p:tgtEl>
                                          <p:spTgt spid="57"/>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74"/>
                                        </p:tgtEl>
                                        <p:attrNameLst>
                                          <p:attrName>style.visibility</p:attrName>
                                        </p:attrNameLst>
                                      </p:cBhvr>
                                      <p:to>
                                        <p:strVal val="visible"/>
                                      </p:to>
                                    </p:set>
                                    <p:animEffect transition="in" filter="fade">
                                      <p:cBhvr>
                                        <p:cTn id="229" dur="200"/>
                                        <p:tgtEl>
                                          <p:spTgt spid="74"/>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46"/>
                                        </p:tgtEl>
                                        <p:attrNameLst>
                                          <p:attrName>style.visibility</p:attrName>
                                        </p:attrNameLst>
                                      </p:cBhvr>
                                      <p:to>
                                        <p:strVal val="visible"/>
                                      </p:to>
                                    </p:set>
                                    <p:animEffect transition="in" filter="fade">
                                      <p:cBhvr>
                                        <p:cTn id="232" dur="200"/>
                                        <p:tgtEl>
                                          <p:spTgt spid="46"/>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00"/>
                                        <p:tgtEl>
                                          <p:spTgt spid="2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38"/>
                                        </p:tgtEl>
                                        <p:attrNameLst>
                                          <p:attrName>style.visibility</p:attrName>
                                        </p:attrNameLst>
                                      </p:cBhvr>
                                      <p:to>
                                        <p:strVal val="visible"/>
                                      </p:to>
                                    </p:set>
                                    <p:animEffect transition="in" filter="fade">
                                      <p:cBhvr>
                                        <p:cTn id="240" dur="200"/>
                                        <p:tgtEl>
                                          <p:spTgt spid="38"/>
                                        </p:tgtEl>
                                      </p:cBhvr>
                                    </p:animEffec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42"/>
                                        </p:tgtEl>
                                        <p:attrNameLst>
                                          <p:attrName>style.visibility</p:attrName>
                                        </p:attrNameLst>
                                      </p:cBhvr>
                                      <p:to>
                                        <p:strVal val="visible"/>
                                      </p:to>
                                    </p:set>
                                    <p:animEffect transition="in" filter="fade">
                                      <p:cBhvr>
                                        <p:cTn id="245" dur="200"/>
                                        <p:tgtEl>
                                          <p:spTgt spid="42"/>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0" nodeType="clickEffect">
                                  <p:stCondLst>
                                    <p:cond delay="0"/>
                                  </p:stCondLst>
                                  <p:childTnLst>
                                    <p:set>
                                      <p:cBhvr>
                                        <p:cTn id="249" dur="1" fill="hold">
                                          <p:stCondLst>
                                            <p:cond delay="0"/>
                                          </p:stCondLst>
                                        </p:cTn>
                                        <p:tgtEl>
                                          <p:spTgt spid="75"/>
                                        </p:tgtEl>
                                        <p:attrNameLst>
                                          <p:attrName>style.visibility</p:attrName>
                                        </p:attrNameLst>
                                      </p:cBhvr>
                                      <p:to>
                                        <p:strVal val="visible"/>
                                      </p:to>
                                    </p:set>
                                    <p:animEffect transition="in" filter="fade">
                                      <p:cBhvr>
                                        <p:cTn id="250" dur="200"/>
                                        <p:tgtEl>
                                          <p:spTgt spid="75"/>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54"/>
                                        </p:tgtEl>
                                        <p:attrNameLst>
                                          <p:attrName>style.visibility</p:attrName>
                                        </p:attrNameLst>
                                      </p:cBhvr>
                                      <p:to>
                                        <p:strVal val="visible"/>
                                      </p:to>
                                    </p:set>
                                    <p:animEffect transition="in" filter="fade">
                                      <p:cBhvr>
                                        <p:cTn id="253" dur="200"/>
                                        <p:tgtEl>
                                          <p:spTgt spid="54"/>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ntr" presetSubtype="0" fill="hold" grpId="0" nodeType="clickEffect">
                                  <p:stCondLst>
                                    <p:cond delay="0"/>
                                  </p:stCondLst>
                                  <p:childTnLst>
                                    <p:set>
                                      <p:cBhvr>
                                        <p:cTn id="257" dur="1" fill="hold">
                                          <p:stCondLst>
                                            <p:cond delay="0"/>
                                          </p:stCondLst>
                                        </p:cTn>
                                        <p:tgtEl>
                                          <p:spTgt spid="28"/>
                                        </p:tgtEl>
                                        <p:attrNameLst>
                                          <p:attrName>style.visibility</p:attrName>
                                        </p:attrNameLst>
                                      </p:cBhvr>
                                      <p:to>
                                        <p:strVal val="visible"/>
                                      </p:to>
                                    </p:set>
                                    <p:animEffect transition="in" filter="fade">
                                      <p:cBhvr>
                                        <p:cTn id="258" dur="200"/>
                                        <p:tgtEl>
                                          <p:spTgt spid="28"/>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39"/>
                                        </p:tgtEl>
                                        <p:attrNameLst>
                                          <p:attrName>style.visibility</p:attrName>
                                        </p:attrNameLst>
                                      </p:cBhvr>
                                      <p:to>
                                        <p:strVal val="visible"/>
                                      </p:to>
                                    </p:set>
                                    <p:animEffect transition="in" filter="fade">
                                      <p:cBhvr>
                                        <p:cTn id="261" dur="200"/>
                                        <p:tgtEl>
                                          <p:spTgt spid="39"/>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nodeType="clickEffect">
                                  <p:stCondLst>
                                    <p:cond delay="0"/>
                                  </p:stCondLst>
                                  <p:childTnLst>
                                    <p:set>
                                      <p:cBhvr>
                                        <p:cTn id="265" dur="1" fill="hold">
                                          <p:stCondLst>
                                            <p:cond delay="0"/>
                                          </p:stCondLst>
                                        </p:cTn>
                                        <p:tgtEl>
                                          <p:spTgt spid="33"/>
                                        </p:tgtEl>
                                        <p:attrNameLst>
                                          <p:attrName>style.visibility</p:attrName>
                                        </p:attrNameLst>
                                      </p:cBhvr>
                                      <p:to>
                                        <p:strVal val="visible"/>
                                      </p:to>
                                    </p:set>
                                    <p:animEffect transition="in" filter="fade">
                                      <p:cBhvr>
                                        <p:cTn id="266" dur="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0" grpId="0"/>
      <p:bldP spid="71" grpId="0"/>
      <p:bldP spid="72" grpId="0"/>
      <p:bldP spid="73" grpId="0"/>
      <p:bldP spid="74" grpId="0"/>
      <p:bldP spid="75" grpId="0"/>
      <p:bldP spid="2" grpId="0" animBg="1"/>
      <p:bldP spid="3" grpId="0" animBg="1"/>
      <p:bldP spid="4" grpId="0" animBg="1"/>
      <p:bldP spid="5" grpId="0" animBg="1"/>
      <p:bldP spid="6" grpId="0" animBg="1"/>
      <p:bldP spid="7" grpId="0" animBg="1"/>
      <p:bldP spid="12" grpId="0" animBg="1"/>
      <p:bldP spid="13" grpId="0" animBg="1"/>
      <p:bldP spid="14" grpId="0" animBg="1"/>
      <p:bldP spid="16" grpId="0" animBg="1"/>
      <p:bldP spid="18" grpId="0" animBg="1"/>
      <p:bldP spid="19" grpId="0" animBg="1"/>
      <p:bldP spid="23" grpId="0" animBg="1"/>
      <p:bldP spid="24" grpId="0" animBg="1"/>
      <p:bldP spid="25" grpId="0" animBg="1"/>
      <p:bldP spid="26" grpId="0" animBg="1"/>
      <p:bldP spid="27" grpId="0" animBg="1"/>
      <p:bldP spid="28" grpId="0" animBg="1"/>
      <p:bldP spid="34" grpId="0" animBg="1"/>
      <p:bldP spid="35" grpId="0" animBg="1"/>
      <p:bldP spid="36" grpId="0" animBg="1"/>
      <p:bldP spid="37" grpId="0" animBg="1"/>
      <p:bldP spid="38" grpId="0" animBg="1"/>
      <p:bldP spid="39" grpId="0" animBg="1"/>
      <p:bldP spid="43" grpId="0"/>
      <p:bldP spid="44" grpId="0"/>
      <p:bldP spid="45" grpId="0"/>
      <p:bldP spid="46" grpId="0"/>
      <p:bldP spid="47" grpId="0"/>
      <p:bldP spid="48" grpId="0"/>
      <p:bldP spid="49" grpId="0"/>
      <p:bldP spid="50" grpId="0"/>
      <p:bldP spid="51" grpId="0"/>
      <p:bldP spid="52" grpId="0"/>
      <p:bldP spid="53" grpId="0"/>
      <p:bldP spid="54" grpId="0"/>
      <p:bldP spid="60" grpId="0"/>
      <p:bldP spid="61" grpId="0"/>
      <p:bldP spid="62" grpId="0"/>
      <p:bldP spid="63"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Go Deep &amp; Wide</a:t>
            </a:r>
            <a:endParaRPr lang="en-US" dirty="0">
              <a:solidFill>
                <a:srgbClr val="013D54"/>
              </a:solidFill>
            </a:endParaRPr>
          </a:p>
        </p:txBody>
      </p:sp>
      <p:sp>
        <p:nvSpPr>
          <p:cNvPr id="2" name="Slide Number Placeholder 26">
            <a:extLst>
              <a:ext uri="{FF2B5EF4-FFF2-40B4-BE49-F238E27FC236}">
                <a16:creationId xmlns:a16="http://schemas.microsoft.com/office/drawing/2014/main" id="{50C2A4FC-559D-6E24-62D5-2A12C33C1A4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78</a:t>
            </a:fld>
            <a:endParaRPr lang="en-US" dirty="0"/>
          </a:p>
        </p:txBody>
      </p:sp>
      <p:sp>
        <p:nvSpPr>
          <p:cNvPr id="3" name="TextBox 2">
            <a:extLst>
              <a:ext uri="{FF2B5EF4-FFF2-40B4-BE49-F238E27FC236}">
                <a16:creationId xmlns:a16="http://schemas.microsoft.com/office/drawing/2014/main" id="{1C6C2CD2-DF77-8306-4789-B65AEEC05851}"/>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199716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65703" y="355277"/>
            <a:ext cx="4757268" cy="625548"/>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Go Deep &amp; Wide</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65703" y="825279"/>
            <a:ext cx="7237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30" dirty="0">
                <a:solidFill>
                  <a:srgbClr val="808285"/>
                </a:solidFill>
                <a:latin typeface="Corbel" panose="020B0503020204020204" pitchFamily="34" charset="0"/>
              </a:rPr>
              <a:t>Changing Your Behaviors</a:t>
            </a:r>
            <a:endPar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6" name="TextBox 5">
            <a:extLst>
              <a:ext uri="{FF2B5EF4-FFF2-40B4-BE49-F238E27FC236}">
                <a16:creationId xmlns:a16="http://schemas.microsoft.com/office/drawing/2014/main" id="{DFA30389-7F92-EC98-592E-88AB9D424350}"/>
              </a:ext>
            </a:extLst>
          </p:cNvPr>
          <p:cNvSpPr txBox="1">
            <a:spLocks/>
          </p:cNvSpPr>
          <p:nvPr/>
        </p:nvSpPr>
        <p:spPr>
          <a:xfrm>
            <a:off x="451871" y="1927625"/>
            <a:ext cx="5967338" cy="1819985"/>
          </a:xfrm>
          <a:prstGeom prst="rect">
            <a:avLst/>
          </a:prstGeom>
          <a:noFill/>
        </p:spPr>
        <p:txBody>
          <a:bodyPr wrap="square" rtlCol="0">
            <a:noAutofit/>
          </a:bodyPr>
          <a:lstStyle/>
          <a:p>
            <a:pPr marL="274320" marR="0" lvl="0" indent="-27432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schemeClr val="tx1">
                    <a:lumMod val="65000"/>
                    <a:lumOff val="35000"/>
                  </a:schemeClr>
                </a:solidFill>
                <a:effectLst/>
                <a:uLnTx/>
                <a:uFillTx/>
                <a:latin typeface="Franklin Gothic Book" panose="020B0503020102020204" pitchFamily="34" charset="0"/>
                <a:ea typeface="+mn-ea"/>
                <a:cs typeface="+mn-cs"/>
              </a:rPr>
              <a:t>Depth of Understanding</a:t>
            </a:r>
          </a:p>
          <a:p>
            <a:pPr marL="274320" marR="0" lvl="0" indent="-27432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lang="en-US" sz="2800" spc="30" dirty="0">
                <a:solidFill>
                  <a:schemeClr val="tx1">
                    <a:lumMod val="65000"/>
                    <a:lumOff val="35000"/>
                  </a:schemeClr>
                </a:solidFill>
                <a:latin typeface="Franklin Gothic Book" panose="020B0503020102020204" pitchFamily="34" charset="0"/>
              </a:rPr>
              <a:t>Dialogue Grid</a:t>
            </a:r>
          </a:p>
          <a:p>
            <a:pPr marL="274320" marR="0" lvl="0" indent="-27432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schemeClr val="tx1">
                    <a:lumMod val="65000"/>
                    <a:lumOff val="35000"/>
                  </a:schemeClr>
                </a:solidFill>
                <a:effectLst/>
                <a:uLnTx/>
                <a:uFillTx/>
                <a:latin typeface="Franklin Gothic Book" panose="020B0503020102020204" pitchFamily="34" charset="0"/>
                <a:ea typeface="+mn-ea"/>
                <a:cs typeface="+mn-cs"/>
              </a:rPr>
              <a:t>Sender &amp; Receiver Tips</a:t>
            </a:r>
          </a:p>
        </p:txBody>
      </p:sp>
      <p:sp>
        <p:nvSpPr>
          <p:cNvPr id="3" name="Slide Number Placeholder 26">
            <a:extLst>
              <a:ext uri="{FF2B5EF4-FFF2-40B4-BE49-F238E27FC236}">
                <a16:creationId xmlns:a16="http://schemas.microsoft.com/office/drawing/2014/main" id="{C646C34D-E52E-C3C2-5411-AAFBA74F4B66}"/>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79</a:t>
            </a:fld>
            <a:endParaRPr lang="en-US" dirty="0"/>
          </a:p>
        </p:txBody>
      </p:sp>
      <p:sp>
        <p:nvSpPr>
          <p:cNvPr id="4" name="TextBox 3">
            <a:extLst>
              <a:ext uri="{FF2B5EF4-FFF2-40B4-BE49-F238E27FC236}">
                <a16:creationId xmlns:a16="http://schemas.microsoft.com/office/drawing/2014/main" id="{71CF2B1A-FD8C-9DDC-5306-48A85FBA7B03}"/>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spTree>
    <p:extLst>
      <p:ext uri="{BB962C8B-B14F-4D97-AF65-F5344CB8AC3E}">
        <p14:creationId xmlns:p14="http://schemas.microsoft.com/office/powerpoint/2010/main" val="3728782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C38A75-66BB-EF30-8956-E1643CD962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0" r="-725"/>
          <a:stretch/>
        </p:blipFill>
        <p:spPr>
          <a:xfrm flipH="1">
            <a:off x="8332714" y="292070"/>
            <a:ext cx="2116348" cy="2116348"/>
          </a:xfrm>
          <a:prstGeom prst="ellipse">
            <a:avLst/>
          </a:prstGeom>
        </p:spPr>
      </p:pic>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59764" y="337689"/>
            <a:ext cx="11184683" cy="666318"/>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Introductions</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765702" y="888579"/>
            <a:ext cx="88889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This Workshop </a:t>
            </a:r>
            <a:r>
              <a:rPr lang="en-US" sz="2400" spc="30" dirty="0">
                <a:solidFill>
                  <a:srgbClr val="808285"/>
                </a:solidFill>
                <a:latin typeface="Corbel" panose="020B0503020204020204" pitchFamily="34" charset="0"/>
              </a:rPr>
              <a:t>IS…</a:t>
            </a:r>
            <a:endPar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endParaRP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6" name="TextBox 5">
            <a:extLst>
              <a:ext uri="{FF2B5EF4-FFF2-40B4-BE49-F238E27FC236}">
                <a16:creationId xmlns:a16="http://schemas.microsoft.com/office/drawing/2014/main" id="{DFA30389-7F92-EC98-592E-88AB9D424350}"/>
              </a:ext>
            </a:extLst>
          </p:cNvPr>
          <p:cNvSpPr txBox="1">
            <a:spLocks/>
          </p:cNvSpPr>
          <p:nvPr/>
        </p:nvSpPr>
        <p:spPr>
          <a:xfrm>
            <a:off x="575746" y="1622720"/>
            <a:ext cx="7263550" cy="4197698"/>
          </a:xfrm>
          <a:prstGeom prst="rect">
            <a:avLst/>
          </a:prstGeom>
          <a:noFill/>
        </p:spPr>
        <p:txBody>
          <a:bodyPr wrap="square" rtlCol="0">
            <a:noAutofit/>
          </a:bodyPr>
          <a:lstStyle/>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Half-day interactive conversation with proven tools to promote:</a:t>
            </a:r>
          </a:p>
          <a:p>
            <a:pPr marL="693738" lvl="1" indent="-236538">
              <a:lnSpc>
                <a:spcPct val="90000"/>
              </a:lnSpc>
              <a:spcBef>
                <a:spcPts val="600"/>
              </a:spcBef>
              <a:buFont typeface="Arial" panose="020B0604020202020204" pitchFamily="34" charset="0"/>
              <a:buChar char="•"/>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communication </a:t>
            </a:r>
          </a:p>
          <a:p>
            <a:pPr marL="693738" lvl="1" indent="-236538">
              <a:lnSpc>
                <a:spcPct val="90000"/>
              </a:lnSpc>
              <a:spcBef>
                <a:spcPts val="600"/>
              </a:spcBef>
              <a:buFont typeface="Arial" panose="020B0604020202020204" pitchFamily="34" charset="0"/>
              <a:buChar char="•"/>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connection</a:t>
            </a:r>
          </a:p>
          <a:p>
            <a:pPr marL="236538" lvl="0" indent="-236538">
              <a:lnSpc>
                <a:spcPct val="90000"/>
              </a:lnSpc>
              <a:spcBef>
                <a:spcPts val="2200"/>
              </a:spcBef>
              <a:buFont typeface="Arial" panose="020B0604020202020204" pitchFamily="34" charset="0"/>
              <a:buChar char="•"/>
              <a:defRPr/>
            </a:pPr>
            <a:r>
              <a:rPr lang="en-US" sz="2400" spc="30" dirty="0">
                <a:solidFill>
                  <a:prstClr val="black">
                    <a:lumMod val="65000"/>
                    <a:lumOff val="35000"/>
                  </a:prstClr>
                </a:solidFill>
                <a:latin typeface="Franklin Gothic Book" panose="020B0503020102020204" pitchFamily="34" charset="0"/>
              </a:rPr>
              <a:t>Harville Hendrix</a:t>
            </a:r>
            <a:r>
              <a:rPr lang="en-US" spc="30" dirty="0">
                <a:solidFill>
                  <a:prstClr val="black">
                    <a:lumMod val="65000"/>
                    <a:lumOff val="35000"/>
                  </a:prstClr>
                </a:solidFill>
                <a:latin typeface="Franklin Gothic Book" panose="020B0503020102020204" pitchFamily="34" charset="0"/>
              </a:rPr>
              <a:t>,</a:t>
            </a:r>
            <a:r>
              <a:rPr lang="en-US" sz="1000" spc="30" dirty="0">
                <a:solidFill>
                  <a:prstClr val="black">
                    <a:lumMod val="65000"/>
                    <a:lumOff val="35000"/>
                  </a:prstClr>
                </a:solidFill>
                <a:latin typeface="Franklin Gothic Book" panose="020B0503020102020204" pitchFamily="34" charset="0"/>
              </a:rPr>
              <a:t> </a:t>
            </a:r>
            <a:r>
              <a:rPr lang="en-US" spc="30" dirty="0">
                <a:solidFill>
                  <a:prstClr val="black">
                    <a:lumMod val="65000"/>
                    <a:lumOff val="35000"/>
                  </a:prstClr>
                </a:solidFill>
                <a:latin typeface="Franklin Gothic Book" panose="020B0503020102020204" pitchFamily="34" charset="0"/>
              </a:rPr>
              <a:t>PhD</a:t>
            </a:r>
            <a:r>
              <a:rPr lang="en-US" sz="2400" spc="30" dirty="0">
                <a:solidFill>
                  <a:prstClr val="black">
                    <a:lumMod val="65000"/>
                    <a:lumOff val="35000"/>
                  </a:prstClr>
                </a:solidFill>
                <a:latin typeface="Franklin Gothic Book" panose="020B0503020102020204" pitchFamily="34" charset="0"/>
              </a:rPr>
              <a:t> &amp; Helen LaKelly Hunt</a:t>
            </a:r>
            <a:r>
              <a:rPr lang="en-US" spc="30" dirty="0">
                <a:solidFill>
                  <a:prstClr val="black">
                    <a:lumMod val="65000"/>
                    <a:lumOff val="35000"/>
                  </a:prstClr>
                </a:solidFill>
                <a:latin typeface="Franklin Gothic Book" panose="020B0503020102020204" pitchFamily="34" charset="0"/>
              </a:rPr>
              <a:t>,</a:t>
            </a:r>
            <a:r>
              <a:rPr lang="en-US" sz="1000" spc="30" dirty="0">
                <a:solidFill>
                  <a:prstClr val="black">
                    <a:lumMod val="65000"/>
                    <a:lumOff val="35000"/>
                  </a:prstClr>
                </a:solidFill>
                <a:latin typeface="Franklin Gothic Book" panose="020B0503020102020204" pitchFamily="34" charset="0"/>
              </a:rPr>
              <a:t> </a:t>
            </a:r>
            <a:r>
              <a:rPr lang="en-US" spc="30" dirty="0">
                <a:solidFill>
                  <a:prstClr val="black">
                    <a:lumMod val="65000"/>
                    <a:lumOff val="35000"/>
                  </a:prstClr>
                </a:solidFill>
                <a:latin typeface="Franklin Gothic Book" panose="020B0503020102020204" pitchFamily="34" charset="0"/>
              </a:rPr>
              <a:t>PhD</a:t>
            </a:r>
          </a:p>
          <a:p>
            <a:pPr marL="236538" marR="0" lvl="0" indent="-236538"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Exercises &amp;</a:t>
            </a:r>
            <a:r>
              <a:rPr kumimoji="0" lang="en-US" sz="2400" b="0" i="0" u="none" strike="noStrike" kern="1200" cap="none" spc="30" normalizeH="0" noProof="0" dirty="0">
                <a:ln>
                  <a:noFill/>
                </a:ln>
                <a:solidFill>
                  <a:prstClr val="black">
                    <a:lumMod val="65000"/>
                    <a:lumOff val="35000"/>
                  </a:prstClr>
                </a:solidFill>
                <a:effectLst/>
                <a:uLnTx/>
                <a:uFillTx/>
                <a:latin typeface="Franklin Gothic Book" panose="020B0503020102020204" pitchFamily="34" charset="0"/>
                <a:ea typeface="+mn-ea"/>
                <a:cs typeface="+mn-cs"/>
              </a:rPr>
              <a:t> Activities</a:t>
            </a: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 to adopt new skills and habits</a:t>
            </a:r>
          </a:p>
          <a:p>
            <a:pPr marL="236538" indent="-236538">
              <a:lnSpc>
                <a:spcPct val="90000"/>
              </a:lnSpc>
              <a:spcBef>
                <a:spcPts val="2200"/>
              </a:spcBef>
              <a:buFont typeface="Arial" panose="020B0604020202020204" pitchFamily="34" charset="0"/>
              <a:buChar char="•"/>
              <a:defRPr/>
            </a:pPr>
            <a:r>
              <a:rPr lang="en-US" sz="2400" spc="30" dirty="0">
                <a:solidFill>
                  <a:prstClr val="black">
                    <a:lumMod val="65000"/>
                    <a:lumOff val="35000"/>
                  </a:prstClr>
                </a:solidFill>
                <a:latin typeface="Franklin Gothic Book" panose="020B0503020102020204" pitchFamily="34" charset="0"/>
              </a:rPr>
              <a:t>Led by </a:t>
            </a:r>
            <a:r>
              <a:rPr lang="en-US" sz="2400" i="1" spc="30" dirty="0">
                <a:solidFill>
                  <a:prstClr val="black">
                    <a:lumMod val="65000"/>
                    <a:lumOff val="35000"/>
                  </a:prstClr>
                </a:solidFill>
                <a:latin typeface="Franklin Gothic Book" panose="020B0503020102020204" pitchFamily="34" charset="0"/>
              </a:rPr>
              <a:t>certified</a:t>
            </a:r>
            <a:r>
              <a:rPr lang="en-US" sz="2400" spc="30" dirty="0">
                <a:solidFill>
                  <a:prstClr val="black">
                    <a:lumMod val="65000"/>
                    <a:lumOff val="35000"/>
                  </a:prstClr>
                </a:solidFill>
                <a:latin typeface="Franklin Gothic Book" panose="020B0503020102020204" pitchFamily="34" charset="0"/>
              </a:rPr>
              <a:t> Safe Conversations’ Facilitators</a:t>
            </a:r>
          </a:p>
        </p:txBody>
      </p:sp>
      <p:sp>
        <p:nvSpPr>
          <p:cNvPr id="2" name="Slide Number Placeholder 26">
            <a:extLst>
              <a:ext uri="{FF2B5EF4-FFF2-40B4-BE49-F238E27FC236}">
                <a16:creationId xmlns:a16="http://schemas.microsoft.com/office/drawing/2014/main" id="{49DE3DC0-BC74-12D9-5D08-4F6386D4E73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a:t>
            </a:fld>
            <a:endParaRPr lang="en-US" dirty="0"/>
          </a:p>
        </p:txBody>
      </p:sp>
      <p:sp>
        <p:nvSpPr>
          <p:cNvPr id="3" name="TextBox 2">
            <a:extLst>
              <a:ext uri="{FF2B5EF4-FFF2-40B4-BE49-F238E27FC236}">
                <a16:creationId xmlns:a16="http://schemas.microsoft.com/office/drawing/2014/main" id="{C0AD9625-5463-68B9-A405-57EDA84EAF75}"/>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pic>
        <p:nvPicPr>
          <p:cNvPr id="5" name="Picture 4">
            <a:extLst>
              <a:ext uri="{FF2B5EF4-FFF2-40B4-BE49-F238E27FC236}">
                <a16:creationId xmlns:a16="http://schemas.microsoft.com/office/drawing/2014/main" id="{889BE29F-C5EC-C85E-02D2-22085F4CDF8E}"/>
              </a:ext>
            </a:extLst>
          </p:cNvPr>
          <p:cNvPicPr>
            <a:picLocks noChangeAspect="1"/>
          </p:cNvPicPr>
          <p:nvPr/>
        </p:nvPicPr>
        <p:blipFill rotWithShape="1">
          <a:blip r:embed="rId6"/>
          <a:srcRect/>
          <a:stretch/>
        </p:blipFill>
        <p:spPr>
          <a:xfrm>
            <a:off x="9729142" y="1622720"/>
            <a:ext cx="2569272" cy="2569272"/>
          </a:xfrm>
          <a:prstGeom prst="ellipse">
            <a:avLst/>
          </a:prstGeom>
        </p:spPr>
      </p:pic>
      <p:pic>
        <p:nvPicPr>
          <p:cNvPr id="9" name="Picture 8">
            <a:extLst>
              <a:ext uri="{FF2B5EF4-FFF2-40B4-BE49-F238E27FC236}">
                <a16:creationId xmlns:a16="http://schemas.microsoft.com/office/drawing/2014/main" id="{EE6D273B-80B6-1CBB-C075-00195FF35B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30621" y="4959345"/>
            <a:ext cx="1952582" cy="1169187"/>
          </a:xfrm>
          <a:prstGeom prst="rect">
            <a:avLst/>
          </a:prstGeom>
        </p:spPr>
      </p:pic>
      <p:pic>
        <p:nvPicPr>
          <p:cNvPr id="10" name="Picture 9">
            <a:extLst>
              <a:ext uri="{FF2B5EF4-FFF2-40B4-BE49-F238E27FC236}">
                <a16:creationId xmlns:a16="http://schemas.microsoft.com/office/drawing/2014/main" id="{F11E2FB2-C8D5-2EA3-0512-EAC05AECA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7550" y="3588844"/>
            <a:ext cx="2432854" cy="1291223"/>
          </a:xfrm>
          <a:prstGeom prst="rect">
            <a:avLst/>
          </a:prstGeom>
        </p:spPr>
      </p:pic>
      <p:pic>
        <p:nvPicPr>
          <p:cNvPr id="11" name="Picture 10">
            <a:extLst>
              <a:ext uri="{FF2B5EF4-FFF2-40B4-BE49-F238E27FC236}">
                <a16:creationId xmlns:a16="http://schemas.microsoft.com/office/drawing/2014/main" id="{0A301266-C640-8275-81D4-C8288FDD3F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54639" y="4596822"/>
            <a:ext cx="2389551" cy="1161314"/>
          </a:xfrm>
          <a:prstGeom prst="rect">
            <a:avLst/>
          </a:prstGeom>
        </p:spPr>
      </p:pic>
    </p:spTree>
    <p:extLst>
      <p:ext uri="{BB962C8B-B14F-4D97-AF65-F5344CB8AC3E}">
        <p14:creationId xmlns:p14="http://schemas.microsoft.com/office/powerpoint/2010/main" val="12454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
                                        <p:tgtEl>
                                          <p:spTgt spid="6">
                                            <p:txEl>
                                              <p:pRg st="1" end="1"/>
                                            </p:txEl>
                                          </p:spTgt>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2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
                                        <p:tgtEl>
                                          <p:spTgt spid="6">
                                            <p:txEl>
                                              <p:pRg st="3" end="3"/>
                                            </p:txEl>
                                          </p:spTgt>
                                        </p:tgtEl>
                                      </p:cBhvr>
                                    </p:animEffect>
                                  </p:childTnLst>
                                </p:cTn>
                              </p:par>
                            </p:childTnLst>
                          </p:cTn>
                        </p:par>
                        <p:par>
                          <p:cTn id="22" fill="hold">
                            <p:stCondLst>
                              <p:cond delay="2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2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2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Go Deep &amp; Wide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p:txBody>
          <a:bodyPr/>
          <a:lstStyle/>
          <a:p>
            <a:r>
              <a:rPr lang="en-US" dirty="0"/>
              <a:t>Depth of Understanding</a:t>
            </a:r>
          </a:p>
        </p:txBody>
      </p:sp>
      <p:sp>
        <p:nvSpPr>
          <p:cNvPr id="8" name="Content Placeholder 7">
            <a:extLst>
              <a:ext uri="{FF2B5EF4-FFF2-40B4-BE49-F238E27FC236}">
                <a16:creationId xmlns:a16="http://schemas.microsoft.com/office/drawing/2014/main" id="{B0D2D90A-7863-937C-0869-F275C375B395}"/>
              </a:ext>
            </a:extLst>
          </p:cNvPr>
          <p:cNvSpPr txBox="1">
            <a:spLocks/>
          </p:cNvSpPr>
          <p:nvPr/>
        </p:nvSpPr>
        <p:spPr>
          <a:xfrm>
            <a:off x="442598" y="1614498"/>
            <a:ext cx="4868537" cy="31471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666666"/>
                </a:solidFill>
                <a:latin typeface="Franklin Gothic Book" panose="020B0503020102020204" pitchFamily="34" charset="0"/>
              </a:rPr>
              <a:t>Layers of Mirroring adds depth</a:t>
            </a:r>
          </a:p>
          <a:p>
            <a:r>
              <a:rPr lang="en-US" sz="2400" dirty="0">
                <a:solidFill>
                  <a:srgbClr val="666666"/>
                </a:solidFill>
                <a:latin typeface="Franklin Gothic Book" panose="020B0503020102020204" pitchFamily="34" charset="0"/>
              </a:rPr>
              <a:t>Sometimes you get a lot</a:t>
            </a:r>
          </a:p>
          <a:p>
            <a:r>
              <a:rPr lang="en-US" sz="2400" dirty="0">
                <a:solidFill>
                  <a:srgbClr val="666666"/>
                </a:solidFill>
                <a:latin typeface="Franklin Gothic Book" panose="020B0503020102020204" pitchFamily="34" charset="0"/>
              </a:rPr>
              <a:t>Sometimes you get none</a:t>
            </a:r>
          </a:p>
          <a:p>
            <a:r>
              <a:rPr lang="en-US" sz="2400" dirty="0">
                <a:solidFill>
                  <a:srgbClr val="666666"/>
                </a:solidFill>
                <a:latin typeface="Franklin Gothic Book" panose="020B0503020102020204" pitchFamily="34" charset="0"/>
              </a:rPr>
              <a:t>Both outcomes are productive</a:t>
            </a:r>
          </a:p>
        </p:txBody>
      </p:sp>
      <p:grpSp>
        <p:nvGrpSpPr>
          <p:cNvPr id="53" name="Group 52">
            <a:extLst>
              <a:ext uri="{FF2B5EF4-FFF2-40B4-BE49-F238E27FC236}">
                <a16:creationId xmlns:a16="http://schemas.microsoft.com/office/drawing/2014/main" id="{0CD7A991-6A1D-2D35-67A6-317F9621CA1D}"/>
              </a:ext>
            </a:extLst>
          </p:cNvPr>
          <p:cNvGrpSpPr/>
          <p:nvPr/>
        </p:nvGrpSpPr>
        <p:grpSpPr>
          <a:xfrm>
            <a:off x="9384192" y="119562"/>
            <a:ext cx="2712831" cy="2989872"/>
            <a:chOff x="9505950" y="2733675"/>
            <a:chExt cx="2712831" cy="2989872"/>
          </a:xfrm>
        </p:grpSpPr>
        <p:sp>
          <p:nvSpPr>
            <p:cNvPr id="52" name="Rectangle: Rounded Corners 51">
              <a:extLst>
                <a:ext uri="{FF2B5EF4-FFF2-40B4-BE49-F238E27FC236}">
                  <a16:creationId xmlns:a16="http://schemas.microsoft.com/office/drawing/2014/main" id="{AA2A3897-70E7-8B87-26E2-0275BF5318A5}"/>
                </a:ext>
              </a:extLst>
            </p:cNvPr>
            <p:cNvSpPr/>
            <p:nvPr/>
          </p:nvSpPr>
          <p:spPr>
            <a:xfrm>
              <a:off x="9505950" y="2733675"/>
              <a:ext cx="2571750" cy="298987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BDDA820-5637-50EC-D0FA-E36AB92B584E}"/>
                </a:ext>
              </a:extLst>
            </p:cNvPr>
            <p:cNvPicPr>
              <a:picLocks noChangeAspect="1"/>
            </p:cNvPicPr>
            <p:nvPr/>
          </p:nvPicPr>
          <p:blipFill>
            <a:blip r:embed="rId5"/>
            <a:stretch>
              <a:fillRect/>
            </a:stretch>
          </p:blipFill>
          <p:spPr>
            <a:xfrm>
              <a:off x="9689214" y="2913571"/>
              <a:ext cx="976955" cy="2630924"/>
            </a:xfrm>
            <a:prstGeom prst="rect">
              <a:avLst/>
            </a:prstGeom>
          </p:spPr>
        </p:pic>
        <p:sp>
          <p:nvSpPr>
            <p:cNvPr id="12" name="TextBox 11">
              <a:extLst>
                <a:ext uri="{FF2B5EF4-FFF2-40B4-BE49-F238E27FC236}">
                  <a16:creationId xmlns:a16="http://schemas.microsoft.com/office/drawing/2014/main" id="{B893B821-1367-6B0E-831D-787A8FD80B3E}"/>
                </a:ext>
              </a:extLst>
            </p:cNvPr>
            <p:cNvSpPr txBox="1"/>
            <p:nvPr/>
          </p:nvSpPr>
          <p:spPr>
            <a:xfrm>
              <a:off x="10405096" y="3018195"/>
              <a:ext cx="181368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t>FEELINGS,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t>IMPACTS,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t>NEEDS, HISTORIES,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t>HOPES,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t>FEARS, SOLUTIONS, </a:t>
              </a:r>
              <a:b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br>
              <a:r>
                <a:rPr kumimoji="0" lang="en-US" sz="1600" b="1" i="0" u="none" strike="noStrike" kern="1200" cap="none" spc="0" normalizeH="0" baseline="0" noProof="0" dirty="0">
                  <a:ln>
                    <a:noFill/>
                  </a:ln>
                  <a:solidFill>
                    <a:srgbClr val="B4C7E7"/>
                  </a:solidFill>
                  <a:effectLst/>
                  <a:uLnTx/>
                  <a:uFillTx/>
                  <a:latin typeface="Arial Black" panose="020B0A04020102020204" pitchFamily="34" charset="0"/>
                  <a:ea typeface="+mn-ea"/>
                  <a:cs typeface="+mn-cs"/>
                </a:rPr>
                <a:t>&amp; MORE</a:t>
              </a:r>
            </a:p>
          </p:txBody>
        </p:sp>
      </p:grpSp>
      <p:pic>
        <p:nvPicPr>
          <p:cNvPr id="42" name="Picture 41">
            <a:extLst>
              <a:ext uri="{FF2B5EF4-FFF2-40B4-BE49-F238E27FC236}">
                <a16:creationId xmlns:a16="http://schemas.microsoft.com/office/drawing/2014/main" id="{8E1DDDDA-9A06-C73F-F22F-9DD08E2550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17161" y="4696854"/>
            <a:ext cx="1437705" cy="586383"/>
          </a:xfrm>
          <a:prstGeom prst="rect">
            <a:avLst/>
          </a:prstGeom>
        </p:spPr>
      </p:pic>
      <p:sp>
        <p:nvSpPr>
          <p:cNvPr id="36" name="Rounded Rectangular Callout 62">
            <a:extLst>
              <a:ext uri="{FF2B5EF4-FFF2-40B4-BE49-F238E27FC236}">
                <a16:creationId xmlns:a16="http://schemas.microsoft.com/office/drawing/2014/main" id="{2A66778E-3074-F24F-6BA4-6AE2BDB0C472}"/>
              </a:ext>
            </a:extLst>
          </p:cNvPr>
          <p:cNvSpPr/>
          <p:nvPr/>
        </p:nvSpPr>
        <p:spPr>
          <a:xfrm>
            <a:off x="7386295" y="5190230"/>
            <a:ext cx="1535301" cy="403967"/>
          </a:xfrm>
          <a:prstGeom prst="wedgeRoundRectCallout">
            <a:avLst>
              <a:gd name="adj1" fmla="val -28427"/>
              <a:gd name="adj2" fmla="val -117740"/>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38" name="TextBox 37">
            <a:extLst>
              <a:ext uri="{FF2B5EF4-FFF2-40B4-BE49-F238E27FC236}">
                <a16:creationId xmlns:a16="http://schemas.microsoft.com/office/drawing/2014/main" id="{2A8BC657-EC62-C2D8-DF38-652642696344}"/>
              </a:ext>
            </a:extLst>
          </p:cNvPr>
          <p:cNvSpPr txBox="1"/>
          <p:nvPr/>
        </p:nvSpPr>
        <p:spPr>
          <a:xfrm>
            <a:off x="7438986" y="5261031"/>
            <a:ext cx="13146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Franklin Gothic Book" panose="020B0503020102020204" pitchFamily="34" charset="0"/>
              </a:rPr>
              <a:t>Yup.</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9" name="Rounded Rectangular Callout 58">
            <a:extLst>
              <a:ext uri="{FF2B5EF4-FFF2-40B4-BE49-F238E27FC236}">
                <a16:creationId xmlns:a16="http://schemas.microsoft.com/office/drawing/2014/main" id="{0EB00B68-47F8-A782-9539-EB51CDCBD468}"/>
              </a:ext>
            </a:extLst>
          </p:cNvPr>
          <p:cNvSpPr/>
          <p:nvPr/>
        </p:nvSpPr>
        <p:spPr>
          <a:xfrm>
            <a:off x="7403767" y="3386386"/>
            <a:ext cx="2181161" cy="1132095"/>
          </a:xfrm>
          <a:prstGeom prst="wedgeRoundRectCallout">
            <a:avLst>
              <a:gd name="adj1" fmla="val -32685"/>
              <a:gd name="adj2" fmla="val 70506"/>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pic>
        <p:nvPicPr>
          <p:cNvPr id="30" name="Picture 29">
            <a:extLst>
              <a:ext uri="{FF2B5EF4-FFF2-40B4-BE49-F238E27FC236}">
                <a16:creationId xmlns:a16="http://schemas.microsoft.com/office/drawing/2014/main" id="{354FB20A-5B29-CB7B-318D-370D5FD5D1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8325" y="4887995"/>
            <a:ext cx="1431022" cy="943122"/>
          </a:xfrm>
          <a:prstGeom prst="rect">
            <a:avLst/>
          </a:prstGeom>
        </p:spPr>
      </p:pic>
      <p:pic>
        <p:nvPicPr>
          <p:cNvPr id="29" name="Picture 28">
            <a:extLst>
              <a:ext uri="{FF2B5EF4-FFF2-40B4-BE49-F238E27FC236}">
                <a16:creationId xmlns:a16="http://schemas.microsoft.com/office/drawing/2014/main" id="{F332A53C-7E91-9E09-E55E-FBD746FC4A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8325" y="4189399"/>
            <a:ext cx="1431022" cy="943122"/>
          </a:xfrm>
          <a:prstGeom prst="rect">
            <a:avLst/>
          </a:prstGeom>
        </p:spPr>
      </p:pic>
      <p:pic>
        <p:nvPicPr>
          <p:cNvPr id="28" name="Picture 27">
            <a:extLst>
              <a:ext uri="{FF2B5EF4-FFF2-40B4-BE49-F238E27FC236}">
                <a16:creationId xmlns:a16="http://schemas.microsoft.com/office/drawing/2014/main" id="{75C27142-E7F9-452A-4D97-4F237EAF24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8325" y="3490803"/>
            <a:ext cx="1431022" cy="943122"/>
          </a:xfrm>
          <a:prstGeom prst="rect">
            <a:avLst/>
          </a:prstGeom>
        </p:spPr>
      </p:pic>
      <p:pic>
        <p:nvPicPr>
          <p:cNvPr id="27" name="Picture 26">
            <a:extLst>
              <a:ext uri="{FF2B5EF4-FFF2-40B4-BE49-F238E27FC236}">
                <a16:creationId xmlns:a16="http://schemas.microsoft.com/office/drawing/2014/main" id="{012A8CF0-F93A-6087-97D7-88E8AE6631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8325" y="2792207"/>
            <a:ext cx="1431022" cy="943122"/>
          </a:xfrm>
          <a:prstGeom prst="rect">
            <a:avLst/>
          </a:prstGeom>
        </p:spPr>
      </p:pic>
      <p:pic>
        <p:nvPicPr>
          <p:cNvPr id="43" name="Picture 42">
            <a:extLst>
              <a:ext uri="{FF2B5EF4-FFF2-40B4-BE49-F238E27FC236}">
                <a16:creationId xmlns:a16="http://schemas.microsoft.com/office/drawing/2014/main" id="{897C6E06-C426-133E-DDC8-E9B30CCEF6F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51642" y="2405203"/>
            <a:ext cx="1437705" cy="631530"/>
          </a:xfrm>
          <a:prstGeom prst="rect">
            <a:avLst/>
          </a:prstGeom>
        </p:spPr>
      </p:pic>
      <p:sp>
        <p:nvSpPr>
          <p:cNvPr id="49" name="Rounded Rectangular Callout 65">
            <a:extLst>
              <a:ext uri="{FF2B5EF4-FFF2-40B4-BE49-F238E27FC236}">
                <a16:creationId xmlns:a16="http://schemas.microsoft.com/office/drawing/2014/main" id="{C42E650D-043E-FEEE-ED3C-941AF69FFB1D}"/>
              </a:ext>
            </a:extLst>
          </p:cNvPr>
          <p:cNvSpPr/>
          <p:nvPr/>
        </p:nvSpPr>
        <p:spPr>
          <a:xfrm>
            <a:off x="5438737" y="1015137"/>
            <a:ext cx="2181161" cy="1204650"/>
          </a:xfrm>
          <a:prstGeom prst="wedgeRoundRectCallout">
            <a:avLst>
              <a:gd name="adj1" fmla="val -32685"/>
              <a:gd name="adj2" fmla="val 71660"/>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51" name="TextBox 50">
            <a:extLst>
              <a:ext uri="{FF2B5EF4-FFF2-40B4-BE49-F238E27FC236}">
                <a16:creationId xmlns:a16="http://schemas.microsoft.com/office/drawing/2014/main" id="{200924EA-D2CC-8577-3166-C3A82A768B53}"/>
              </a:ext>
            </a:extLst>
          </p:cNvPr>
          <p:cNvSpPr txBox="1"/>
          <p:nvPr/>
        </p:nvSpPr>
        <p:spPr>
          <a:xfrm>
            <a:off x="5499123" y="1118903"/>
            <a:ext cx="21988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 really just don’t understand some of the ways you act around me…  I get frustrated when I don’t know how to respond to the things you do.</a:t>
            </a:r>
          </a:p>
        </p:txBody>
      </p:sp>
      <p:pic>
        <p:nvPicPr>
          <p:cNvPr id="33" name="Picture 32">
            <a:extLst>
              <a:ext uri="{FF2B5EF4-FFF2-40B4-BE49-F238E27FC236}">
                <a16:creationId xmlns:a16="http://schemas.microsoft.com/office/drawing/2014/main" id="{F9A814E9-9789-408A-6B2E-E99BA0187EBF}"/>
              </a:ext>
            </a:extLst>
          </p:cNvPr>
          <p:cNvPicPr>
            <a:picLocks noChangeAspect="1"/>
          </p:cNvPicPr>
          <p:nvPr/>
        </p:nvPicPr>
        <p:blipFill>
          <a:blip r:embed="rId9"/>
          <a:stretch>
            <a:fillRect/>
          </a:stretch>
        </p:blipFill>
        <p:spPr>
          <a:xfrm>
            <a:off x="442598" y="3827476"/>
            <a:ext cx="816935" cy="682811"/>
          </a:xfrm>
          <a:prstGeom prst="rect">
            <a:avLst/>
          </a:prstGeom>
        </p:spPr>
      </p:pic>
      <p:sp>
        <p:nvSpPr>
          <p:cNvPr id="35" name="TextBox 34">
            <a:extLst>
              <a:ext uri="{FF2B5EF4-FFF2-40B4-BE49-F238E27FC236}">
                <a16:creationId xmlns:a16="http://schemas.microsoft.com/office/drawing/2014/main" id="{7E88D117-CD68-D3F2-FF43-6E788FF10B3B}"/>
              </a:ext>
            </a:extLst>
          </p:cNvPr>
          <p:cNvSpPr txBox="1"/>
          <p:nvPr/>
        </p:nvSpPr>
        <p:spPr>
          <a:xfrm>
            <a:off x="896036" y="3879927"/>
            <a:ext cx="45381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092C8"/>
                </a:solidFill>
                <a:effectLst/>
                <a:uLnTx/>
                <a:uFillTx/>
                <a:latin typeface="Franklin Gothic Book" panose="020B0503020102020204" pitchFamily="34" charset="0"/>
                <a:ea typeface="+mn-ea"/>
                <a:cs typeface="+mn-cs"/>
              </a:rPr>
              <a:t>Why are both outcomes productive?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AF6CEB-8C2E-77E2-1097-EF94D806ED6B}"/>
              </a:ext>
            </a:extLst>
          </p:cNvPr>
          <p:cNvSpPr txBox="1"/>
          <p:nvPr/>
        </p:nvSpPr>
        <p:spPr>
          <a:xfrm>
            <a:off x="7438986" y="3419734"/>
            <a:ext cx="21988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 really just don’t understand some of the ways you act around me…  I get frustrated when I don’t know how to respond to the things you do.</a:t>
            </a:r>
          </a:p>
        </p:txBody>
      </p:sp>
      <p:sp>
        <p:nvSpPr>
          <p:cNvPr id="4" name="Rounded Rectangular Callout 62">
            <a:extLst>
              <a:ext uri="{FF2B5EF4-FFF2-40B4-BE49-F238E27FC236}">
                <a16:creationId xmlns:a16="http://schemas.microsoft.com/office/drawing/2014/main" id="{5AD7240F-307F-7502-A150-44AF1B3D98EE}"/>
              </a:ext>
            </a:extLst>
          </p:cNvPr>
          <p:cNvSpPr/>
          <p:nvPr/>
        </p:nvSpPr>
        <p:spPr>
          <a:xfrm>
            <a:off x="7700802" y="5832856"/>
            <a:ext cx="1535301" cy="403967"/>
          </a:xfrm>
          <a:prstGeom prst="wedgeRoundRectCallout">
            <a:avLst>
              <a:gd name="adj1" fmla="val -28427"/>
              <a:gd name="adj2" fmla="val -117740"/>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sp>
        <p:nvSpPr>
          <p:cNvPr id="6" name="TextBox 5">
            <a:extLst>
              <a:ext uri="{FF2B5EF4-FFF2-40B4-BE49-F238E27FC236}">
                <a16:creationId xmlns:a16="http://schemas.microsoft.com/office/drawing/2014/main" id="{7A071F68-FFCE-B6C2-AADE-120F0A752A85}"/>
              </a:ext>
            </a:extLst>
          </p:cNvPr>
          <p:cNvSpPr txBox="1"/>
          <p:nvPr/>
        </p:nvSpPr>
        <p:spPr>
          <a:xfrm>
            <a:off x="7811118" y="5896339"/>
            <a:ext cx="13146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Nope, you got it. </a:t>
            </a:r>
          </a:p>
        </p:txBody>
      </p:sp>
      <p:sp>
        <p:nvSpPr>
          <p:cNvPr id="7" name="Slide Number Placeholder 26">
            <a:extLst>
              <a:ext uri="{FF2B5EF4-FFF2-40B4-BE49-F238E27FC236}">
                <a16:creationId xmlns:a16="http://schemas.microsoft.com/office/drawing/2014/main" id="{6A22CC2D-6857-2030-726F-331E9F3B1A5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80</a:t>
            </a:fld>
            <a:endParaRPr lang="en-US" dirty="0"/>
          </a:p>
        </p:txBody>
      </p:sp>
    </p:spTree>
    <p:extLst>
      <p:ext uri="{BB962C8B-B14F-4D97-AF65-F5344CB8AC3E}">
        <p14:creationId xmlns:p14="http://schemas.microsoft.com/office/powerpoint/2010/main" val="20855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
                                        <p:tgtEl>
                                          <p:spTgt spid="8">
                                            <p:txEl>
                                              <p:pRg st="0" end="0"/>
                                            </p:txEl>
                                          </p:spTgt>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2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
                                        <p:tgtEl>
                                          <p:spTgt spid="8">
                                            <p:txEl>
                                              <p:pRg st="1" end="1"/>
                                            </p:txEl>
                                          </p:spTgt>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2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2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2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fade">
                                      <p:cBhvr>
                                        <p:cTn id="43" dur="200"/>
                                        <p:tgtEl>
                                          <p:spTgt spid="8">
                                            <p:txEl>
                                              <p:pRg st="2" end="2"/>
                                            </p:txEl>
                                          </p:spTgt>
                                        </p:tgtEl>
                                      </p:cBhvr>
                                    </p:animEffect>
                                  </p:childTnLst>
                                </p:cTn>
                              </p:par>
                            </p:childTnLst>
                          </p:cTn>
                        </p:par>
                        <p:par>
                          <p:cTn id="44" fill="hold">
                            <p:stCondLst>
                              <p:cond delay="2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2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2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20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2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200"/>
                                        <p:tgtEl>
                                          <p:spTgt spid="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0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
                                            <p:txEl>
                                              <p:pRg st="3" end="3"/>
                                            </p:txEl>
                                          </p:spTgt>
                                        </p:tgtEl>
                                        <p:attrNameLst>
                                          <p:attrName>style.visibility</p:attrName>
                                        </p:attrNameLst>
                                      </p:cBhvr>
                                      <p:to>
                                        <p:strVal val="visible"/>
                                      </p:to>
                                    </p:set>
                                    <p:animEffect transition="in" filter="fade">
                                      <p:cBhvr>
                                        <p:cTn id="70" dur="200"/>
                                        <p:tgtEl>
                                          <p:spTgt spid="8">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200"/>
                                        <p:tgtEl>
                                          <p:spTgt spid="35"/>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6" grpId="0" animBg="1"/>
      <p:bldP spid="38" grpId="0"/>
      <p:bldP spid="39" grpId="0" animBg="1"/>
      <p:bldP spid="49" grpId="0" animBg="1"/>
      <p:bldP spid="51" grpId="0"/>
      <p:bldP spid="35" grpId="0"/>
      <p:bldP spid="3" grpId="0"/>
      <p:bldP spid="4" grpId="0" animBg="1"/>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Go Deep &amp; Wide</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63" name="Slide Number Placeholder 26">
            <a:extLst>
              <a:ext uri="{FF2B5EF4-FFF2-40B4-BE49-F238E27FC236}">
                <a16:creationId xmlns:a16="http://schemas.microsoft.com/office/drawing/2014/main" id="{85DDCEEC-95BC-C5F1-113A-782A932938A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81</a:t>
            </a:fld>
            <a:endParaRPr lang="en-US" dirty="0"/>
          </a:p>
        </p:txBody>
      </p:sp>
      <p:pic>
        <p:nvPicPr>
          <p:cNvPr id="164" name="Picture 163">
            <a:extLst>
              <a:ext uri="{FF2B5EF4-FFF2-40B4-BE49-F238E27FC236}">
                <a16:creationId xmlns:a16="http://schemas.microsoft.com/office/drawing/2014/main" id="{D7326CA5-C87B-9DD5-C739-F7B5B2B171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4592" y="1458020"/>
            <a:ext cx="10419884" cy="4730959"/>
          </a:xfrm>
          <a:prstGeom prst="rect">
            <a:avLst/>
          </a:prstGeom>
        </p:spPr>
      </p:pic>
      <p:sp>
        <p:nvSpPr>
          <p:cNvPr id="159" name="Rectangle 158">
            <a:extLst>
              <a:ext uri="{FF2B5EF4-FFF2-40B4-BE49-F238E27FC236}">
                <a16:creationId xmlns:a16="http://schemas.microsoft.com/office/drawing/2014/main" id="{C149333F-D496-EA62-42F5-7C2CE45033CC}"/>
              </a:ext>
            </a:extLst>
          </p:cNvPr>
          <p:cNvSpPr/>
          <p:nvPr/>
        </p:nvSpPr>
        <p:spPr>
          <a:xfrm>
            <a:off x="5508172" y="1259500"/>
            <a:ext cx="2124510" cy="4989215"/>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1ABE327F-E25B-BEA9-742F-068036AE44CB}"/>
              </a:ext>
            </a:extLst>
          </p:cNvPr>
          <p:cNvSpPr/>
          <p:nvPr/>
        </p:nvSpPr>
        <p:spPr>
          <a:xfrm>
            <a:off x="3383662" y="1328891"/>
            <a:ext cx="2124510" cy="4989215"/>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9ED134FE-7305-EFBF-5BB0-8932A2260EFA}"/>
              </a:ext>
            </a:extLst>
          </p:cNvPr>
          <p:cNvSpPr/>
          <p:nvPr/>
        </p:nvSpPr>
        <p:spPr>
          <a:xfrm>
            <a:off x="7632681" y="816429"/>
            <a:ext cx="2044719" cy="5290457"/>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BAB4CA71-E261-5625-DE21-D5F21BFC38F8}"/>
              </a:ext>
            </a:extLst>
          </p:cNvPr>
          <p:cNvSpPr/>
          <p:nvPr/>
        </p:nvSpPr>
        <p:spPr>
          <a:xfrm>
            <a:off x="9668746" y="412318"/>
            <a:ext cx="2124510" cy="5905788"/>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Text Placeholder 17">
            <a:extLst>
              <a:ext uri="{FF2B5EF4-FFF2-40B4-BE49-F238E27FC236}">
                <a16:creationId xmlns:a16="http://schemas.microsoft.com/office/drawing/2014/main" id="{20EA88AD-E298-34E7-4333-B3D6A26166D3}"/>
              </a:ext>
            </a:extLst>
          </p:cNvPr>
          <p:cNvSpPr>
            <a:spLocks noGrp="1"/>
          </p:cNvSpPr>
          <p:nvPr>
            <p:ph type="body" sz="quarter" idx="11"/>
          </p:nvPr>
        </p:nvSpPr>
        <p:spPr>
          <a:xfrm>
            <a:off x="823913" y="882780"/>
            <a:ext cx="10929723" cy="452039"/>
          </a:xfrm>
        </p:spPr>
        <p:txBody>
          <a:bodyPr/>
          <a:lstStyle/>
          <a:p>
            <a:r>
              <a:rPr lang="en-US" dirty="0"/>
              <a:t>Dialogue Grid</a:t>
            </a:r>
          </a:p>
        </p:txBody>
      </p:sp>
    </p:spTree>
    <p:extLst>
      <p:ext uri="{BB962C8B-B14F-4D97-AF65-F5344CB8AC3E}">
        <p14:creationId xmlns:p14="http://schemas.microsoft.com/office/powerpoint/2010/main" val="428210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
                                        <p:tgtEl>
                                          <p:spTgt spid="162"/>
                                        </p:tgtEl>
                                      </p:cBhvr>
                                    </p:animEffect>
                                    <p:set>
                                      <p:cBhvr>
                                        <p:cTn id="7" dur="1" fill="hold">
                                          <p:stCondLst>
                                            <p:cond delay="199"/>
                                          </p:stCondLst>
                                        </p:cTn>
                                        <p:tgtEl>
                                          <p:spTgt spid="16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200"/>
                                        <p:tgtEl>
                                          <p:spTgt spid="162"/>
                                        </p:tgtEl>
                                      </p:cBhvr>
                                    </p:animEffect>
                                  </p:childTnLst>
                                </p:cTn>
                              </p:par>
                              <p:par>
                                <p:cTn id="13" presetID="10" presetClass="exit" presetSubtype="0" fill="hold" grpId="0" nodeType="withEffect">
                                  <p:stCondLst>
                                    <p:cond delay="0"/>
                                  </p:stCondLst>
                                  <p:childTnLst>
                                    <p:animEffect transition="out" filter="fade">
                                      <p:cBhvr>
                                        <p:cTn id="14" dur="200"/>
                                        <p:tgtEl>
                                          <p:spTgt spid="159"/>
                                        </p:tgtEl>
                                      </p:cBhvr>
                                    </p:animEffect>
                                    <p:set>
                                      <p:cBhvr>
                                        <p:cTn id="15" dur="1" fill="hold">
                                          <p:stCondLst>
                                            <p:cond delay="199"/>
                                          </p:stCondLst>
                                        </p:cTn>
                                        <p:tgtEl>
                                          <p:spTgt spid="15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159"/>
                                        </p:tgtEl>
                                        <p:attrNameLst>
                                          <p:attrName>style.visibility</p:attrName>
                                        </p:attrNameLst>
                                      </p:cBhvr>
                                      <p:to>
                                        <p:strVal val="visible"/>
                                      </p:to>
                                    </p:set>
                                    <p:animEffect transition="in" filter="fade">
                                      <p:cBhvr>
                                        <p:cTn id="20" dur="200"/>
                                        <p:tgtEl>
                                          <p:spTgt spid="159"/>
                                        </p:tgtEl>
                                      </p:cBhvr>
                                    </p:animEffect>
                                  </p:childTnLst>
                                </p:cTn>
                              </p:par>
                              <p:par>
                                <p:cTn id="21" presetID="10" presetClass="exit" presetSubtype="0" fill="hold" grpId="0" nodeType="withEffect">
                                  <p:stCondLst>
                                    <p:cond delay="0"/>
                                  </p:stCondLst>
                                  <p:childTnLst>
                                    <p:animEffect transition="out" filter="fade">
                                      <p:cBhvr>
                                        <p:cTn id="22" dur="200"/>
                                        <p:tgtEl>
                                          <p:spTgt spid="160"/>
                                        </p:tgtEl>
                                      </p:cBhvr>
                                    </p:animEffect>
                                    <p:set>
                                      <p:cBhvr>
                                        <p:cTn id="23" dur="1" fill="hold">
                                          <p:stCondLst>
                                            <p:cond delay="199"/>
                                          </p:stCondLst>
                                        </p:cTn>
                                        <p:tgtEl>
                                          <p:spTgt spid="16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160"/>
                                        </p:tgtEl>
                                        <p:attrNameLst>
                                          <p:attrName>style.visibility</p:attrName>
                                        </p:attrNameLst>
                                      </p:cBhvr>
                                      <p:to>
                                        <p:strVal val="visible"/>
                                      </p:to>
                                    </p:set>
                                    <p:animEffect transition="in" filter="fade">
                                      <p:cBhvr>
                                        <p:cTn id="28" dur="200"/>
                                        <p:tgtEl>
                                          <p:spTgt spid="160"/>
                                        </p:tgtEl>
                                      </p:cBhvr>
                                    </p:animEffect>
                                  </p:childTnLst>
                                </p:cTn>
                              </p:par>
                              <p:par>
                                <p:cTn id="29" presetID="10" presetClass="exit" presetSubtype="0" fill="hold" grpId="0" nodeType="withEffect">
                                  <p:stCondLst>
                                    <p:cond delay="0"/>
                                  </p:stCondLst>
                                  <p:childTnLst>
                                    <p:animEffect transition="out" filter="fade">
                                      <p:cBhvr>
                                        <p:cTn id="30" dur="200"/>
                                        <p:tgtEl>
                                          <p:spTgt spid="161"/>
                                        </p:tgtEl>
                                      </p:cBhvr>
                                    </p:animEffect>
                                    <p:set>
                                      <p:cBhvr>
                                        <p:cTn id="31" dur="1" fill="hold">
                                          <p:stCondLst>
                                            <p:cond delay="199"/>
                                          </p:stCondLst>
                                        </p:cTn>
                                        <p:tgtEl>
                                          <p:spTgt spid="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59" grpId="1" animBg="1"/>
      <p:bldP spid="162" grpId="0" animBg="1"/>
      <p:bldP spid="162" grpId="1" animBg="1"/>
      <p:bldP spid="160" grpId="0" animBg="1"/>
      <p:bldP spid="160" grpId="1" animBg="1"/>
      <p:bldP spid="16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Go Deep &amp; Wide</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pic>
        <p:nvPicPr>
          <p:cNvPr id="20" name="Picture 19" descr="A black rectangular object with white text&#10;&#10;Description automatically generated">
            <a:extLst>
              <a:ext uri="{FF2B5EF4-FFF2-40B4-BE49-F238E27FC236}">
                <a16:creationId xmlns:a16="http://schemas.microsoft.com/office/drawing/2014/main" id="{94BFC5EC-FC2D-47D8-3870-7A7FF23F61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9411" y="1455399"/>
            <a:ext cx="5750321" cy="4663876"/>
          </a:xfrm>
          <a:prstGeom prst="rect">
            <a:avLst/>
          </a:prstGeom>
        </p:spPr>
      </p:pic>
      <p:sp>
        <p:nvSpPr>
          <p:cNvPr id="21" name="Rectangle 20">
            <a:extLst>
              <a:ext uri="{FF2B5EF4-FFF2-40B4-BE49-F238E27FC236}">
                <a16:creationId xmlns:a16="http://schemas.microsoft.com/office/drawing/2014/main" id="{B38AC1AE-CC31-7DEA-B44D-5A83D767791D}"/>
              </a:ext>
            </a:extLst>
          </p:cNvPr>
          <p:cNvSpPr/>
          <p:nvPr/>
        </p:nvSpPr>
        <p:spPr>
          <a:xfrm>
            <a:off x="1560474" y="1564736"/>
            <a:ext cx="3997019" cy="525462"/>
          </a:xfrm>
          <a:prstGeom prst="rect">
            <a:avLst/>
          </a:prstGeom>
          <a:solidFill>
            <a:srgbClr val="F794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 Placeholder 1">
            <a:extLst>
              <a:ext uri="{FF2B5EF4-FFF2-40B4-BE49-F238E27FC236}">
                <a16:creationId xmlns:a16="http://schemas.microsoft.com/office/drawing/2014/main" id="{9E220579-9F2A-8066-75BB-ADF5DE54758C}"/>
              </a:ext>
            </a:extLst>
          </p:cNvPr>
          <p:cNvSpPr txBox="1">
            <a:spLocks/>
          </p:cNvSpPr>
          <p:nvPr/>
        </p:nvSpPr>
        <p:spPr>
          <a:xfrm>
            <a:off x="229410" y="3533333"/>
            <a:ext cx="5750321" cy="2723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666666"/>
                </a:solidFill>
                <a:latin typeface="Franklin Gothic Book" panose="020B0503020102020204" pitchFamily="34" charset="0"/>
              </a:rPr>
              <a:t>Responsibilities: </a:t>
            </a:r>
          </a:p>
          <a:p>
            <a:r>
              <a:rPr lang="en-US" sz="2000" dirty="0">
                <a:solidFill>
                  <a:srgbClr val="666666"/>
                </a:solidFill>
                <a:latin typeface="Franklin Gothic Book" panose="020B0503020102020204" pitchFamily="34" charset="0"/>
              </a:rPr>
              <a:t>Own your feelings</a:t>
            </a:r>
          </a:p>
          <a:p>
            <a:r>
              <a:rPr lang="en-US" sz="2000" dirty="0">
                <a:solidFill>
                  <a:srgbClr val="666666"/>
                </a:solidFill>
                <a:latin typeface="Franklin Gothic Book" panose="020B0503020102020204" pitchFamily="34" charset="0"/>
              </a:rPr>
              <a:t>Share succinctly</a:t>
            </a:r>
          </a:p>
          <a:p>
            <a:r>
              <a:rPr lang="en-US" sz="2000" dirty="0">
                <a:solidFill>
                  <a:srgbClr val="666666"/>
                </a:solidFill>
                <a:latin typeface="Franklin Gothic Book" panose="020B0503020102020204" pitchFamily="34" charset="0"/>
              </a:rPr>
              <a:t>No shame, blame or criticism</a:t>
            </a:r>
          </a:p>
          <a:p>
            <a:r>
              <a:rPr lang="en-US" sz="2000" dirty="0">
                <a:solidFill>
                  <a:srgbClr val="666666"/>
                </a:solidFill>
                <a:latin typeface="Franklin Gothic Book" panose="020B0503020102020204" pitchFamily="34" charset="0"/>
              </a:rPr>
              <a:t>Replace “You” language with “</a:t>
            </a:r>
            <a:r>
              <a:rPr lang="en-US" sz="2000" i="1" dirty="0">
                <a:solidFill>
                  <a:srgbClr val="666666"/>
                </a:solidFill>
                <a:latin typeface="Franklin Gothic Book" panose="020B0503020102020204" pitchFamily="34" charset="0"/>
              </a:rPr>
              <a:t>I” language</a:t>
            </a:r>
          </a:p>
          <a:p>
            <a:r>
              <a:rPr lang="en-US" sz="2000" dirty="0">
                <a:solidFill>
                  <a:srgbClr val="666666"/>
                </a:solidFill>
                <a:latin typeface="Franklin Gothic Book" panose="020B0503020102020204" pitchFamily="34" charset="0"/>
              </a:rPr>
              <a:t>Risk vulnerability</a:t>
            </a:r>
            <a:endParaRPr lang="en-US" sz="2000" i="1" dirty="0">
              <a:solidFill>
                <a:srgbClr val="666666"/>
              </a:solidFill>
              <a:latin typeface="Franklin Gothic Book" panose="020B0503020102020204" pitchFamily="34" charset="0"/>
            </a:endParaRPr>
          </a:p>
          <a:p>
            <a:endParaRPr lang="en-US" sz="2000" dirty="0">
              <a:solidFill>
                <a:schemeClr val="tx1">
                  <a:lumMod val="50000"/>
                  <a:lumOff val="50000"/>
                </a:schemeClr>
              </a:solidFill>
              <a:latin typeface="Franklin Gothic Book" panose="020B0503020102020204" pitchFamily="34" charset="0"/>
            </a:endParaRPr>
          </a:p>
        </p:txBody>
      </p:sp>
      <p:sp>
        <p:nvSpPr>
          <p:cNvPr id="23" name="Content Placeholder 2">
            <a:extLst>
              <a:ext uri="{FF2B5EF4-FFF2-40B4-BE49-F238E27FC236}">
                <a16:creationId xmlns:a16="http://schemas.microsoft.com/office/drawing/2014/main" id="{7C68D13F-1589-CD13-FCC8-0F18F7CD0F4F}"/>
              </a:ext>
            </a:extLst>
          </p:cNvPr>
          <p:cNvSpPr txBox="1">
            <a:spLocks/>
          </p:cNvSpPr>
          <p:nvPr/>
        </p:nvSpPr>
        <p:spPr>
          <a:xfrm>
            <a:off x="1534943" y="1498972"/>
            <a:ext cx="4054125" cy="2161437"/>
          </a:xfrm>
          <a:prstGeom prst="rect">
            <a:avLst/>
          </a:prstGeom>
          <a:noFill/>
          <a:ln>
            <a:noFill/>
          </a:ln>
        </p:spPr>
        <p:txBody>
          <a:bodyPr spcFirstLastPara="1" vert="horz" wrap="square" lIns="91425" tIns="45700" rIns="91425" bIns="45700" rtlCol="0" anchor="t" anchorCtr="0">
            <a:noAutofit/>
          </a:bodyPr>
          <a:lstStyle>
            <a:lvl1pPr marL="457200" lvl="0" indent="-393700" algn="l" defTabSz="914400" rtl="0" eaLnBrk="1" latinLnBrk="0" hangingPunct="1">
              <a:lnSpc>
                <a:spcPct val="100000"/>
              </a:lnSpc>
              <a:spcBef>
                <a:spcPts val="0"/>
              </a:spcBef>
              <a:spcAft>
                <a:spcPts val="1800"/>
              </a:spcAft>
              <a:buClr>
                <a:srgbClr val="013D54"/>
              </a:buClr>
              <a:buSzPts val="2600"/>
              <a:buFont typeface="Arial" panose="020B0604020202020204" pitchFamily="34" charset="0"/>
              <a:buChar char="•"/>
              <a:defRPr sz="2400" b="0" i="0" kern="1200">
                <a:solidFill>
                  <a:srgbClr val="013D54"/>
                </a:solidFill>
                <a:latin typeface="Arial" panose="020B0604020202020204" pitchFamily="34" charset="0"/>
                <a:ea typeface="Helvetica Neue Light" panose="02000403000000020004" pitchFamily="2" charset="0"/>
                <a:cs typeface="Arial" panose="020B0604020202020204" pitchFamily="34" charset="0"/>
                <a:sym typeface="Helvetica Neue Light"/>
              </a:defRPr>
            </a:lvl1pPr>
            <a:lvl2pPr marL="914400" lvl="1" indent="-368300" algn="l" defTabSz="914400" rtl="0" eaLnBrk="1" latinLnBrk="0" hangingPunct="1">
              <a:lnSpc>
                <a:spcPct val="90000"/>
              </a:lnSpc>
              <a:spcBef>
                <a:spcPts val="500"/>
              </a:spcBef>
              <a:spcAft>
                <a:spcPts val="0"/>
              </a:spcAft>
              <a:buClr>
                <a:srgbClr val="013D54"/>
              </a:buClr>
              <a:buSzPts val="2200"/>
              <a:buFont typeface="Arial" panose="020B0604020202020204" pitchFamily="34" charset="0"/>
              <a:buChar char="•"/>
              <a:defRPr sz="2200" b="0" i="0" kern="1200">
                <a:solidFill>
                  <a:srgbClr val="013D54"/>
                </a:solidFill>
                <a:latin typeface="Helvetica Neue Light"/>
                <a:ea typeface="Helvetica Neue Light"/>
                <a:cs typeface="Helvetica Neue Light"/>
                <a:sym typeface="Helvetica Neue Light"/>
              </a:defRPr>
            </a:lvl2pPr>
            <a:lvl3pPr marL="1371600" lvl="2" indent="-342900" algn="l" defTabSz="914400" rtl="0" eaLnBrk="1" latinLnBrk="0" hangingPunct="1">
              <a:lnSpc>
                <a:spcPct val="90000"/>
              </a:lnSpc>
              <a:spcBef>
                <a:spcPts val="500"/>
              </a:spcBef>
              <a:spcAft>
                <a:spcPts val="0"/>
              </a:spcAft>
              <a:buClr>
                <a:srgbClr val="013D54"/>
              </a:buClr>
              <a:buSzPts val="1800"/>
              <a:buFont typeface="Arial" panose="020B0604020202020204" pitchFamily="34" charset="0"/>
              <a:buChar char="•"/>
              <a:defRPr sz="1800" b="0" i="0" kern="1200">
                <a:solidFill>
                  <a:srgbClr val="013D54"/>
                </a:solidFill>
                <a:latin typeface="Helvetica Neue Light"/>
                <a:ea typeface="Helvetica Neue Light"/>
                <a:cs typeface="Helvetica Neue Light"/>
                <a:sym typeface="Helvetica Neue Light"/>
              </a:defRPr>
            </a:lvl3pPr>
            <a:lvl4pPr marL="1828800" lvl="3" indent="-342900" algn="l" defTabSz="914400" rtl="0" eaLnBrk="1" latinLnBrk="0" hangingPunct="1">
              <a:lnSpc>
                <a:spcPct val="90000"/>
              </a:lnSpc>
              <a:spcBef>
                <a:spcPts val="500"/>
              </a:spcBef>
              <a:spcAft>
                <a:spcPts val="0"/>
              </a:spcAft>
              <a:buClr>
                <a:srgbClr val="013D54"/>
              </a:buClr>
              <a:buSzPts val="1800"/>
              <a:buFont typeface="Arial" panose="020B0604020202020204" pitchFamily="34" charset="0"/>
              <a:buChar char="•"/>
              <a:defRPr sz="1800" b="0" i="0" kern="1200">
                <a:solidFill>
                  <a:srgbClr val="013D54"/>
                </a:solidFill>
                <a:latin typeface="Helvetica Neue Light"/>
                <a:ea typeface="Helvetica Neue Light"/>
                <a:cs typeface="Helvetica Neue Light"/>
                <a:sym typeface="Helvetica Neue Light"/>
              </a:defRPr>
            </a:lvl4pPr>
            <a:lvl5pPr marL="2286000" lvl="4" indent="-342900" algn="l" defTabSz="914400" rtl="0" eaLnBrk="1" latinLnBrk="0" hangingPunct="1">
              <a:lnSpc>
                <a:spcPct val="90000"/>
              </a:lnSpc>
              <a:spcBef>
                <a:spcPts val="500"/>
              </a:spcBef>
              <a:spcAft>
                <a:spcPts val="0"/>
              </a:spcAft>
              <a:buClr>
                <a:srgbClr val="013D54"/>
              </a:buClr>
              <a:buSzPts val="1800"/>
              <a:buFont typeface="Arial" panose="020B0604020202020204" pitchFamily="34" charset="0"/>
              <a:buChar char="•"/>
              <a:defRPr sz="1800" b="0" i="0" kern="1200">
                <a:solidFill>
                  <a:srgbClr val="013D54"/>
                </a:solidFill>
                <a:latin typeface="Helvetica Neue Light"/>
                <a:ea typeface="Helvetica Neue Light"/>
                <a:cs typeface="Helvetica Neue Light"/>
                <a:sym typeface="Helvetica Neue Light"/>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
                <a:srgbClr val="013D54"/>
              </a:buClr>
              <a:buSzPts val="2600"/>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venir Next Demi Bold" panose="020B0503020202020204" pitchFamily="34" charset="0"/>
                <a:cs typeface="Arial" panose="020B0604020202020204" pitchFamily="34" charset="0"/>
                <a:sym typeface="Helvetica Neue Light"/>
              </a:rPr>
              <a:t>SENDER</a:t>
            </a:r>
          </a:p>
          <a:p>
            <a:pPr marL="0" marR="0" lvl="0" indent="0" algn="l" defTabSz="914400" rtl="0" eaLnBrk="1" fontAlgn="auto" latinLnBrk="0" hangingPunct="1">
              <a:lnSpc>
                <a:spcPct val="100000"/>
              </a:lnSpc>
              <a:spcBef>
                <a:spcPts val="300"/>
              </a:spcBef>
              <a:spcAft>
                <a:spcPts val="0"/>
              </a:spcAft>
              <a:buClr>
                <a:srgbClr val="013D54"/>
              </a:buClr>
              <a:buSzPts val="2600"/>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cs typeface="Arial" panose="020B0604020202020204" pitchFamily="34" charset="0"/>
                <a:sym typeface="Helvetica Neue Light"/>
              </a:rPr>
              <a:t>Your Job:</a:t>
            </a:r>
          </a:p>
          <a:p>
            <a:pPr marL="342900" marR="0" lvl="0" indent="-342900" algn="l" defTabSz="914400" rtl="0" eaLnBrk="1" fontAlgn="auto" latinLnBrk="0" hangingPunct="1">
              <a:lnSpc>
                <a:spcPct val="100000"/>
              </a:lnSpc>
              <a:spcBef>
                <a:spcPts val="300"/>
              </a:spcBef>
              <a:spcAft>
                <a:spcPts val="0"/>
              </a:spcAft>
              <a:buClr>
                <a:srgbClr val="013D54"/>
              </a:buClr>
              <a:buSzPts val="26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cs typeface="Arial" panose="020B0604020202020204" pitchFamily="34" charset="0"/>
                <a:sym typeface="Helvetica Neue Light"/>
              </a:rPr>
              <a:t>Initiate Dialogue Process</a:t>
            </a:r>
          </a:p>
          <a:p>
            <a:pPr marL="342900" marR="0" lvl="0" indent="-342900" algn="l" defTabSz="914400" rtl="0" eaLnBrk="1" fontAlgn="auto" latinLnBrk="0" hangingPunct="1">
              <a:lnSpc>
                <a:spcPct val="100000"/>
              </a:lnSpc>
              <a:spcBef>
                <a:spcPts val="300"/>
              </a:spcBef>
              <a:spcAft>
                <a:spcPts val="0"/>
              </a:spcAft>
              <a:buClr>
                <a:srgbClr val="013D54"/>
              </a:buClr>
              <a:buSzPts val="26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cs typeface="Arial" panose="020B0604020202020204" pitchFamily="34" charset="0"/>
                <a:sym typeface="Helvetica Neue Light"/>
              </a:rPr>
              <a:t>Share Depth &amp; Feeling</a:t>
            </a:r>
            <a:endParaRPr kumimoji="0" lang="en-US" sz="2200" b="0" i="0" u="none" strike="noStrike" kern="1200" cap="none" spc="0" normalizeH="0" baseline="0" noProof="0" dirty="0">
              <a:ln>
                <a:noFill/>
              </a:ln>
              <a:solidFill>
                <a:srgbClr val="013D54"/>
              </a:solidFill>
              <a:effectLst/>
              <a:uLnTx/>
              <a:uFillTx/>
              <a:latin typeface="Arial" panose="020B0604020202020204" pitchFamily="34" charset="0"/>
              <a:ea typeface="Helvetica Neue Light" panose="02000403000000020004" pitchFamily="2" charset="0"/>
              <a:cs typeface="Arial" panose="020B0604020202020204" pitchFamily="34" charset="0"/>
              <a:sym typeface="Helvetica Neue Light"/>
            </a:endParaRPr>
          </a:p>
        </p:txBody>
      </p:sp>
      <p:pic>
        <p:nvPicPr>
          <p:cNvPr id="24" name="Picture 23" descr="A yellow head with black background&#10;&#10;Description automatically generated">
            <a:extLst>
              <a:ext uri="{FF2B5EF4-FFF2-40B4-BE49-F238E27FC236}">
                <a16:creationId xmlns:a16="http://schemas.microsoft.com/office/drawing/2014/main" id="{6744AFE2-25FD-4948-3C4A-1B17083B44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912" y="1458909"/>
            <a:ext cx="1245364" cy="1521954"/>
          </a:xfrm>
          <a:prstGeom prst="rect">
            <a:avLst/>
          </a:prstGeom>
        </p:spPr>
      </p:pic>
      <p:pic>
        <p:nvPicPr>
          <p:cNvPr id="25" name="Picture 24" descr="A black rectangular object with white text&#10;&#10;Description automatically generated">
            <a:extLst>
              <a:ext uri="{FF2B5EF4-FFF2-40B4-BE49-F238E27FC236}">
                <a16:creationId xmlns:a16="http://schemas.microsoft.com/office/drawing/2014/main" id="{B748EAFF-3105-353E-0CE6-540B94B7E5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9143" y="1455399"/>
            <a:ext cx="5753445" cy="4663876"/>
          </a:xfrm>
          <a:prstGeom prst="rect">
            <a:avLst/>
          </a:prstGeom>
        </p:spPr>
      </p:pic>
      <p:pic>
        <p:nvPicPr>
          <p:cNvPr id="26" name="Picture 25" descr="A blue face with black background&#10;&#10;Description automatically generated">
            <a:extLst>
              <a:ext uri="{FF2B5EF4-FFF2-40B4-BE49-F238E27FC236}">
                <a16:creationId xmlns:a16="http://schemas.microsoft.com/office/drawing/2014/main" id="{3D935B58-C413-D3BF-3A1E-639D917C0A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3945" y="1418502"/>
            <a:ext cx="1510279" cy="1510279"/>
          </a:xfrm>
          <a:prstGeom prst="rect">
            <a:avLst/>
          </a:prstGeom>
        </p:spPr>
      </p:pic>
      <p:sp>
        <p:nvSpPr>
          <p:cNvPr id="28" name="Text Placeholder 1">
            <a:extLst>
              <a:ext uri="{FF2B5EF4-FFF2-40B4-BE49-F238E27FC236}">
                <a16:creationId xmlns:a16="http://schemas.microsoft.com/office/drawing/2014/main" id="{2DE5D24F-AC28-689C-E65D-CAB2CF551431}"/>
              </a:ext>
            </a:extLst>
          </p:cNvPr>
          <p:cNvSpPr txBox="1">
            <a:spLocks/>
          </p:cNvSpPr>
          <p:nvPr/>
        </p:nvSpPr>
        <p:spPr>
          <a:xfrm>
            <a:off x="6209143" y="3533333"/>
            <a:ext cx="5753444" cy="2706522"/>
          </a:xfrm>
          <a:prstGeom prst="rect">
            <a:avLst/>
          </a:prstGeom>
        </p:spPr>
        <p:txBody>
          <a:bodyPr vert="horz" lIns="91440" tIns="45720" rIns="91440" bIns="45720" rtlCol="0">
            <a:norm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22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Responsibilities:</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Listen </a:t>
            </a:r>
            <a:r>
              <a:rPr lang="en-US" sz="2000" dirty="0"/>
              <a:t>carefully </a:t>
            </a: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&amp; make eye contact</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Be fully present </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Be open, curious, &amp; non-judgmental </a:t>
            </a:r>
          </a:p>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If overloaded, pause and ask: </a:t>
            </a:r>
            <a:b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br>
            <a:r>
              <a:rPr kumimoji="0" lang="en-US" sz="20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“May I mirror what you’ve said so far?”</a:t>
            </a:r>
          </a:p>
        </p:txBody>
      </p:sp>
      <p:sp>
        <p:nvSpPr>
          <p:cNvPr id="29" name="Rectangle 28">
            <a:extLst>
              <a:ext uri="{FF2B5EF4-FFF2-40B4-BE49-F238E27FC236}">
                <a16:creationId xmlns:a16="http://schemas.microsoft.com/office/drawing/2014/main" id="{53B2FB06-65EF-216C-45E9-BC2E05624E0B}"/>
              </a:ext>
            </a:extLst>
          </p:cNvPr>
          <p:cNvSpPr/>
          <p:nvPr/>
        </p:nvSpPr>
        <p:spPr>
          <a:xfrm>
            <a:off x="7642119" y="1564736"/>
            <a:ext cx="3997018" cy="525462"/>
          </a:xfrm>
          <a:prstGeom prst="rect">
            <a:avLst/>
          </a:prstGeom>
          <a:solidFill>
            <a:srgbClr val="409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2BDF98C1-F807-4AC4-7680-5677DF654FBF}"/>
              </a:ext>
            </a:extLst>
          </p:cNvPr>
          <p:cNvSpPr txBox="1">
            <a:spLocks/>
          </p:cNvSpPr>
          <p:nvPr/>
        </p:nvSpPr>
        <p:spPr>
          <a:xfrm>
            <a:off x="7689511" y="1564736"/>
            <a:ext cx="3902233" cy="21614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600" kern="1200">
                <a:solidFill>
                  <a:srgbClr val="023B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rgbClr val="023B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200" kern="1200">
                <a:solidFill>
                  <a:srgbClr val="023B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023B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rgbClr val="023B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
                <a:srgbClr val="013D54"/>
              </a:buClr>
              <a:buSzPts val="2600"/>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venir Next Demi Bold" panose="020B0503020202020204" pitchFamily="34" charset="0"/>
                <a:ea typeface="Helvetica Neue Light" panose="02000403000000020004" pitchFamily="2" charset="0"/>
                <a:cs typeface="Arial" panose="020B0604020202020204" pitchFamily="34" charset="0"/>
                <a:sym typeface="Helvetica Neue Light"/>
              </a:rPr>
              <a:t>RECEIVER</a:t>
            </a:r>
          </a:p>
          <a:p>
            <a:pPr marL="0" marR="0" lvl="0" indent="0" algn="l" defTabSz="914400" rtl="0" eaLnBrk="1" fontAlgn="auto" latinLnBrk="0" hangingPunct="1">
              <a:lnSpc>
                <a:spcPct val="100000"/>
              </a:lnSpc>
              <a:spcBef>
                <a:spcPts val="300"/>
              </a:spcBef>
              <a:spcAft>
                <a:spcPts val="0"/>
              </a:spcAft>
              <a:buClr>
                <a:srgbClr val="013D54"/>
              </a:buClr>
              <a:buSzPts val="2600"/>
              <a:buFont typeface="Arial" panose="020B0604020202020204"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Helvetica Neue Light" panose="02000403000000020004" pitchFamily="2" charset="0"/>
                <a:cs typeface="Arial" panose="020B0604020202020204" pitchFamily="34" charset="0"/>
                <a:sym typeface="Helvetica Neue Light"/>
              </a:rPr>
              <a:t>Your Job:</a:t>
            </a:r>
          </a:p>
          <a:p>
            <a:pPr marL="228600" marR="0" lvl="0" indent="-228600" algn="l" defTabSz="914400" rtl="0" eaLnBrk="1" fontAlgn="auto" latinLnBrk="0" hangingPunct="1">
              <a:lnSpc>
                <a:spcPct val="100000"/>
              </a:lnSpc>
              <a:spcBef>
                <a:spcPts val="300"/>
              </a:spcBef>
              <a:spcAft>
                <a:spcPts val="0"/>
              </a:spcAft>
              <a:buClr>
                <a:srgbClr val="013D54"/>
              </a:buClr>
              <a:buSzPts val="26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Helvetica Neue Light" panose="02000403000000020004" pitchFamily="2" charset="0"/>
                <a:cs typeface="Arial" panose="020B0604020202020204" pitchFamily="34" charset="0"/>
                <a:sym typeface="Helvetica Neue Light"/>
              </a:rPr>
              <a:t>Be Fully Present &amp; Listen</a:t>
            </a:r>
          </a:p>
          <a:p>
            <a:pPr marL="228600" marR="0" lvl="0" indent="-228600" algn="l" defTabSz="914400" rtl="0" eaLnBrk="1" fontAlgn="auto" latinLnBrk="0" hangingPunct="1">
              <a:lnSpc>
                <a:spcPct val="100000"/>
              </a:lnSpc>
              <a:spcBef>
                <a:spcPts val="300"/>
              </a:spcBef>
              <a:spcAft>
                <a:spcPts val="0"/>
              </a:spcAft>
              <a:buClr>
                <a:srgbClr val="013D54"/>
              </a:buClr>
              <a:buSzPts val="26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Helvetica Neue Light" panose="02000403000000020004" pitchFamily="2" charset="0"/>
                <a:cs typeface="Arial" panose="020B0604020202020204" pitchFamily="34" charset="0"/>
                <a:sym typeface="Helvetica Neue Light"/>
              </a:rPr>
              <a:t>Mirror, Validate, Empathize</a:t>
            </a:r>
          </a:p>
        </p:txBody>
      </p:sp>
      <p:sp>
        <p:nvSpPr>
          <p:cNvPr id="31" name="Slide Number Placeholder 26">
            <a:extLst>
              <a:ext uri="{FF2B5EF4-FFF2-40B4-BE49-F238E27FC236}">
                <a16:creationId xmlns:a16="http://schemas.microsoft.com/office/drawing/2014/main" id="{7AB12663-39A0-09B7-F313-60380E4B979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82</a:t>
            </a:fld>
            <a:endParaRPr lang="en-US" dirty="0"/>
          </a:p>
        </p:txBody>
      </p:sp>
      <p:sp>
        <p:nvSpPr>
          <p:cNvPr id="32" name="Text Placeholder 17">
            <a:extLst>
              <a:ext uri="{FF2B5EF4-FFF2-40B4-BE49-F238E27FC236}">
                <a16:creationId xmlns:a16="http://schemas.microsoft.com/office/drawing/2014/main" id="{745B6B55-A340-CBC2-A7D9-7157F0490C48}"/>
              </a:ext>
            </a:extLst>
          </p:cNvPr>
          <p:cNvSpPr>
            <a:spLocks noGrp="1"/>
          </p:cNvSpPr>
          <p:nvPr>
            <p:ph type="body" sz="quarter" idx="11"/>
          </p:nvPr>
        </p:nvSpPr>
        <p:spPr>
          <a:xfrm>
            <a:off x="823913" y="882780"/>
            <a:ext cx="10929723" cy="452039"/>
          </a:xfrm>
        </p:spPr>
        <p:txBody>
          <a:bodyPr/>
          <a:lstStyle/>
          <a:p>
            <a:r>
              <a:rPr lang="en-US" dirty="0"/>
              <a:t>Sender &amp; Receiver Tips</a:t>
            </a:r>
          </a:p>
        </p:txBody>
      </p:sp>
    </p:spTree>
    <p:extLst>
      <p:ext uri="{BB962C8B-B14F-4D97-AF65-F5344CB8AC3E}">
        <p14:creationId xmlns:p14="http://schemas.microsoft.com/office/powerpoint/2010/main" val="17477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200"/>
                                        <p:tgtEl>
                                          <p:spTgt spid="2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2" end="2"/>
                                            </p:txEl>
                                          </p:spTgt>
                                        </p:tgtEl>
                                        <p:attrNameLst>
                                          <p:attrName>style.visibility</p:attrName>
                                        </p:attrNameLst>
                                      </p:cBhvr>
                                      <p:to>
                                        <p:strVal val="visible"/>
                                      </p:to>
                                    </p:set>
                                    <p:animEffect transition="in" filter="fade">
                                      <p:cBhvr>
                                        <p:cTn id="10" dur="200"/>
                                        <p:tgtEl>
                                          <p:spTgt spid="2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animEffect transition="in" filter="fade">
                                      <p:cBhvr>
                                        <p:cTn id="13" dur="200"/>
                                        <p:tgtEl>
                                          <p:spTgt spid="2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fade">
                                      <p:cBhvr>
                                        <p:cTn id="18" dur="200"/>
                                        <p:tgtEl>
                                          <p:spTgt spid="30">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fade">
                                      <p:cBhvr>
                                        <p:cTn id="21" dur="200"/>
                                        <p:tgtEl>
                                          <p:spTgt spid="30">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xEl>
                                              <p:pRg st="3" end="3"/>
                                            </p:txEl>
                                          </p:spTgt>
                                        </p:tgtEl>
                                        <p:attrNameLst>
                                          <p:attrName>style.visibility</p:attrName>
                                        </p:attrNameLst>
                                      </p:cBhvr>
                                      <p:to>
                                        <p:strVal val="visible"/>
                                      </p:to>
                                    </p:set>
                                    <p:animEffect transition="in" filter="fade">
                                      <p:cBhvr>
                                        <p:cTn id="24" dur="200"/>
                                        <p:tgtEl>
                                          <p:spTgt spid="3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200"/>
                                        <p:tgtEl>
                                          <p:spTgt spid="22">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200"/>
                                        <p:tgtEl>
                                          <p:spTgt spid="2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fade">
                                      <p:cBhvr>
                                        <p:cTn id="35" dur="200"/>
                                        <p:tgtEl>
                                          <p:spTgt spid="2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200"/>
                                        <p:tgtEl>
                                          <p:spTgt spid="22">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animEffect transition="in" filter="fade">
                                      <p:cBhvr>
                                        <p:cTn id="41" dur="200"/>
                                        <p:tgtEl>
                                          <p:spTgt spid="2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xEl>
                                              <p:pRg st="5" end="5"/>
                                            </p:txEl>
                                          </p:spTgt>
                                        </p:tgtEl>
                                        <p:attrNameLst>
                                          <p:attrName>style.visibility</p:attrName>
                                        </p:attrNameLst>
                                      </p:cBhvr>
                                      <p:to>
                                        <p:strVal val="visible"/>
                                      </p:to>
                                    </p:set>
                                    <p:animEffect transition="in" filter="fade">
                                      <p:cBhvr>
                                        <p:cTn id="44" dur="200"/>
                                        <p:tgtEl>
                                          <p:spTgt spid="2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Effect transition="in" filter="fade">
                                      <p:cBhvr>
                                        <p:cTn id="49" dur="200"/>
                                        <p:tgtEl>
                                          <p:spTgt spid="28">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xEl>
                                              <p:pRg st="1" end="1"/>
                                            </p:txEl>
                                          </p:spTgt>
                                        </p:tgtEl>
                                        <p:attrNameLst>
                                          <p:attrName>style.visibility</p:attrName>
                                        </p:attrNameLst>
                                      </p:cBhvr>
                                      <p:to>
                                        <p:strVal val="visible"/>
                                      </p:to>
                                    </p:set>
                                    <p:animEffect transition="in" filter="fade">
                                      <p:cBhvr>
                                        <p:cTn id="52" dur="200"/>
                                        <p:tgtEl>
                                          <p:spTgt spid="28">
                                            <p:txEl>
                                              <p:pRg st="1" end="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xEl>
                                              <p:pRg st="2" end="2"/>
                                            </p:txEl>
                                          </p:spTgt>
                                        </p:tgtEl>
                                        <p:attrNameLst>
                                          <p:attrName>style.visibility</p:attrName>
                                        </p:attrNameLst>
                                      </p:cBhvr>
                                      <p:to>
                                        <p:strVal val="visible"/>
                                      </p:to>
                                    </p:set>
                                    <p:animEffect transition="in" filter="fade">
                                      <p:cBhvr>
                                        <p:cTn id="55" dur="200"/>
                                        <p:tgtEl>
                                          <p:spTgt spid="28">
                                            <p:txEl>
                                              <p:pRg st="2" end="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8">
                                            <p:txEl>
                                              <p:pRg st="3" end="3"/>
                                            </p:txEl>
                                          </p:spTgt>
                                        </p:tgtEl>
                                        <p:attrNameLst>
                                          <p:attrName>style.visibility</p:attrName>
                                        </p:attrNameLst>
                                      </p:cBhvr>
                                      <p:to>
                                        <p:strVal val="visible"/>
                                      </p:to>
                                    </p:set>
                                    <p:animEffect transition="in" filter="fade">
                                      <p:cBhvr>
                                        <p:cTn id="58" dur="200"/>
                                        <p:tgtEl>
                                          <p:spTgt spid="28">
                                            <p:txEl>
                                              <p:pRg st="3" end="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xEl>
                                              <p:pRg st="4" end="4"/>
                                            </p:txEl>
                                          </p:spTgt>
                                        </p:tgtEl>
                                        <p:attrNameLst>
                                          <p:attrName>style.visibility</p:attrName>
                                        </p:attrNameLst>
                                      </p:cBhvr>
                                      <p:to>
                                        <p:strVal val="visible"/>
                                      </p:to>
                                    </p:set>
                                    <p:animEffect transition="in" filter="fade">
                                      <p:cBhvr>
                                        <p:cTn id="61" dur="2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Short Break</a:t>
            </a:r>
            <a:endParaRPr lang="en-US" dirty="0">
              <a:solidFill>
                <a:srgbClr val="013D54"/>
              </a:solidFill>
            </a:endParaRPr>
          </a:p>
        </p:txBody>
      </p:sp>
      <p:sp>
        <p:nvSpPr>
          <p:cNvPr id="2" name="TextBox 1">
            <a:extLst>
              <a:ext uri="{FF2B5EF4-FFF2-40B4-BE49-F238E27FC236}">
                <a16:creationId xmlns:a16="http://schemas.microsoft.com/office/drawing/2014/main" id="{392D08F0-4A69-40C7-1447-F5BF5C3FD69B}"/>
              </a:ext>
            </a:extLst>
          </p:cNvPr>
          <p:cNvSpPr txBox="1"/>
          <p:nvPr/>
        </p:nvSpPr>
        <p:spPr>
          <a:xfrm>
            <a:off x="4288103" y="2484411"/>
            <a:ext cx="5427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We’ll take a</a:t>
            </a:r>
          </a:p>
        </p:txBody>
      </p:sp>
      <p:sp>
        <p:nvSpPr>
          <p:cNvPr id="3" name="Slide Number Placeholder 26">
            <a:extLst>
              <a:ext uri="{FF2B5EF4-FFF2-40B4-BE49-F238E27FC236}">
                <a16:creationId xmlns:a16="http://schemas.microsoft.com/office/drawing/2014/main" id="{A4F8247F-EFD8-3F4F-85D2-BD374D062DCC}"/>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83</a:t>
            </a:fld>
            <a:endParaRPr lang="en-US" dirty="0"/>
          </a:p>
        </p:txBody>
      </p:sp>
      <p:sp>
        <p:nvSpPr>
          <p:cNvPr id="4" name="TextBox 3">
            <a:extLst>
              <a:ext uri="{FF2B5EF4-FFF2-40B4-BE49-F238E27FC236}">
                <a16:creationId xmlns:a16="http://schemas.microsoft.com/office/drawing/2014/main" id="{B047CF76-1845-7B37-9098-2EFCB642C119}"/>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3359187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E8DD232-1006-831C-A6CA-2D3EA54A9BDA}"/>
              </a:ext>
            </a:extLst>
          </p:cNvPr>
          <p:cNvSpPr/>
          <p:nvPr/>
        </p:nvSpPr>
        <p:spPr>
          <a:xfrm>
            <a:off x="7474857" y="4875649"/>
            <a:ext cx="4423992" cy="160748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BC97852-6F34-E1FD-6B17-7574DD19DF69}"/>
              </a:ext>
            </a:extLst>
          </p:cNvPr>
          <p:cNvSpPr txBox="1"/>
          <p:nvPr/>
        </p:nvSpPr>
        <p:spPr>
          <a:xfrm>
            <a:off x="7647640" y="5055534"/>
            <a:ext cx="4178479" cy="1243417"/>
          </a:xfrm>
          <a:prstGeom prst="rect">
            <a:avLst/>
          </a:prstGeom>
          <a:noFill/>
        </p:spPr>
        <p:txBody>
          <a:bodyPr wrap="square">
            <a:spAutoFit/>
          </a:bodyPr>
          <a:lstStyle/>
          <a:p>
            <a:pPr marL="365760" marR="0" lvl="0" indent="-365760" algn="l" defTabSz="914400" rtl="0" eaLnBrk="1" fontAlgn="auto" latinLnBrk="0" hangingPunct="1">
              <a:lnSpc>
                <a:spcPct val="90000"/>
              </a:lnSpc>
              <a:spcBef>
                <a:spcPts val="600"/>
              </a:spcBef>
              <a:spcAft>
                <a:spcPts val="0"/>
              </a:spcAft>
              <a:buClrTx/>
              <a:buSzTx/>
              <a:buFont typeface="+mj-lt"/>
              <a:buAutoNum type="arabicPeriod"/>
              <a:tabLst/>
              <a:defRPr/>
            </a:pPr>
            <a:r>
              <a:rPr kumimoji="0" lang="en-US" sz="2400" b="0" i="0" u="none" strike="noStrike" kern="1200" cap="none" spc="30" normalizeH="0" baseline="0" noProof="0" dirty="0">
                <a:ln>
                  <a:noFill/>
                </a:ln>
                <a:solidFill>
                  <a:schemeClr val="bg1">
                    <a:lumMod val="50000"/>
                  </a:schemeClr>
                </a:solidFill>
                <a:effectLst/>
                <a:uLnTx/>
                <a:uFillTx/>
                <a:latin typeface="Franklin Gothic Book" panose="020B0503020102020204" pitchFamily="34" charset="0"/>
                <a:ea typeface="+mn-ea"/>
                <a:cs typeface="+mn-cs"/>
              </a:rPr>
              <a:t>Dialogue Breakout</a:t>
            </a:r>
          </a:p>
          <a:p>
            <a:pPr marL="365760" marR="0" lvl="0" indent="-365760" algn="l" defTabSz="914400" rtl="0" eaLnBrk="1" fontAlgn="auto" latinLnBrk="0" hangingPunct="1">
              <a:lnSpc>
                <a:spcPct val="90000"/>
              </a:lnSpc>
              <a:spcBef>
                <a:spcPts val="600"/>
              </a:spcBef>
              <a:spcAft>
                <a:spcPts val="0"/>
              </a:spcAft>
              <a:buClrTx/>
              <a:buSzTx/>
              <a:buFont typeface="+mj-lt"/>
              <a:buAutoNum type="arabicPeriod"/>
              <a:tabLst/>
              <a:defRPr/>
            </a:pPr>
            <a:r>
              <a:rPr lang="en-US" sz="2400" spc="30" dirty="0">
                <a:solidFill>
                  <a:schemeClr val="bg1">
                    <a:lumMod val="50000"/>
                  </a:schemeClr>
                </a:solidFill>
                <a:latin typeface="Franklin Gothic Book" panose="020B0503020102020204" pitchFamily="34" charset="0"/>
              </a:rPr>
              <a:t>Daily Habits</a:t>
            </a:r>
          </a:p>
          <a:p>
            <a:pPr marL="365760" marR="0" lvl="0" indent="-365760" algn="l" defTabSz="914400" rtl="0" eaLnBrk="1" fontAlgn="auto" latinLnBrk="0" hangingPunct="1">
              <a:lnSpc>
                <a:spcPct val="90000"/>
              </a:lnSpc>
              <a:spcBef>
                <a:spcPts val="600"/>
              </a:spcBef>
              <a:spcAft>
                <a:spcPts val="0"/>
              </a:spcAft>
              <a:buClrTx/>
              <a:buSzTx/>
              <a:buFont typeface="+mj-lt"/>
              <a:buAutoNum type="arabicPeriod"/>
              <a:tabLst/>
              <a:defRPr/>
            </a:pPr>
            <a:r>
              <a:rPr lang="en-US" sz="2400" spc="30" dirty="0">
                <a:solidFill>
                  <a:schemeClr val="bg1">
                    <a:lumMod val="50000"/>
                  </a:schemeClr>
                </a:solidFill>
                <a:latin typeface="Franklin Gothic Book" panose="020B0503020102020204" pitchFamily="34" charset="0"/>
              </a:rPr>
              <a:t>A Choice</a:t>
            </a:r>
            <a:endParaRPr kumimoji="0" lang="en-US" sz="2000" b="0" i="0" u="none" strike="noStrike" kern="1200" cap="none" spc="30" normalizeH="0" baseline="0" noProof="0" dirty="0">
              <a:ln>
                <a:noFill/>
              </a:ln>
              <a:solidFill>
                <a:schemeClr val="bg1">
                  <a:lumMod val="50000"/>
                </a:schemeClr>
              </a:solidFill>
              <a:effectLst/>
              <a:uLnTx/>
              <a:uFillTx/>
              <a:latin typeface="Franklin Gothic Book" panose="020B0503020102020204" pitchFamily="34" charset="0"/>
              <a:ea typeface="+mn-ea"/>
              <a:cs typeface="+mn-cs"/>
            </a:endParaRPr>
          </a:p>
        </p:txBody>
      </p:sp>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PART THREE</a:t>
            </a:r>
            <a:endParaRPr lang="en-US" dirty="0">
              <a:solidFill>
                <a:srgbClr val="013D54"/>
              </a:solidFill>
            </a:endParaRPr>
          </a:p>
        </p:txBody>
      </p:sp>
      <p:sp>
        <p:nvSpPr>
          <p:cNvPr id="2" name="TextBox 1">
            <a:extLst>
              <a:ext uri="{FF2B5EF4-FFF2-40B4-BE49-F238E27FC236}">
                <a16:creationId xmlns:a16="http://schemas.microsoft.com/office/drawing/2014/main" id="{59727EFF-8715-771B-E680-F0EBBC6630C8}"/>
              </a:ext>
            </a:extLst>
          </p:cNvPr>
          <p:cNvSpPr txBox="1"/>
          <p:nvPr/>
        </p:nvSpPr>
        <p:spPr>
          <a:xfrm>
            <a:off x="4288103" y="2484411"/>
            <a:ext cx="5427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Safe Conversations’ Dialogue Workshop</a:t>
            </a:r>
          </a:p>
        </p:txBody>
      </p:sp>
      <p:sp>
        <p:nvSpPr>
          <p:cNvPr id="6" name="Oval 5">
            <a:extLst>
              <a:ext uri="{FF2B5EF4-FFF2-40B4-BE49-F238E27FC236}">
                <a16:creationId xmlns:a16="http://schemas.microsoft.com/office/drawing/2014/main" id="{1A756FC3-EFC1-D145-A0B2-CBB5B4F953C0}"/>
              </a:ext>
            </a:extLst>
          </p:cNvPr>
          <p:cNvSpPr/>
          <p:nvPr/>
        </p:nvSpPr>
        <p:spPr>
          <a:xfrm>
            <a:off x="4288103" y="4682660"/>
            <a:ext cx="819724" cy="8197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04A2B33-7F78-D8AD-3A12-1276C4FF327F}"/>
              </a:ext>
            </a:extLst>
          </p:cNvPr>
          <p:cNvSpPr/>
          <p:nvPr/>
        </p:nvSpPr>
        <p:spPr>
          <a:xfrm>
            <a:off x="4288103" y="3667970"/>
            <a:ext cx="819724" cy="819724"/>
          </a:xfrm>
          <a:prstGeom prst="ellipse">
            <a:avLst/>
          </a:prstGeom>
          <a:gradFill>
            <a:gsLst>
              <a:gs pos="0">
                <a:srgbClr val="F36D27"/>
              </a:gs>
              <a:gs pos="100000">
                <a:srgbClr val="F7941D"/>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F85F610-6A4F-FC02-2146-B6B036EE4D41}"/>
              </a:ext>
            </a:extLst>
          </p:cNvPr>
          <p:cNvSpPr/>
          <p:nvPr/>
        </p:nvSpPr>
        <p:spPr>
          <a:xfrm>
            <a:off x="5192344" y="3667970"/>
            <a:ext cx="819724" cy="819724"/>
          </a:xfrm>
          <a:prstGeom prst="ellipse">
            <a:avLst/>
          </a:prstGeom>
          <a:gradFill>
            <a:gsLst>
              <a:gs pos="0">
                <a:srgbClr val="FDC632"/>
              </a:gs>
              <a:gs pos="100000">
                <a:srgbClr val="FDC63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3E66756-A047-512F-742B-9856116D964C}"/>
              </a:ext>
            </a:extLst>
          </p:cNvPr>
          <p:cNvSpPr/>
          <p:nvPr/>
        </p:nvSpPr>
        <p:spPr>
          <a:xfrm>
            <a:off x="6096585" y="3667970"/>
            <a:ext cx="819724" cy="819724"/>
          </a:xfrm>
          <a:prstGeom prst="ellipse">
            <a:avLst/>
          </a:prstGeom>
          <a:gradFill>
            <a:gsLst>
              <a:gs pos="0">
                <a:srgbClr val="33B0BB"/>
              </a:gs>
              <a:gs pos="100000">
                <a:srgbClr val="1B798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E721AD5-8709-588A-A6DB-2D173BBCB25A}"/>
              </a:ext>
            </a:extLst>
          </p:cNvPr>
          <p:cNvSpPr/>
          <p:nvPr/>
        </p:nvSpPr>
        <p:spPr>
          <a:xfrm>
            <a:off x="5148595" y="3599358"/>
            <a:ext cx="904241" cy="972642"/>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60B1A5F-4C21-C2AF-45ED-2F9AB4D5237C}"/>
              </a:ext>
            </a:extLst>
          </p:cNvPr>
          <p:cNvSpPr/>
          <p:nvPr/>
        </p:nvSpPr>
        <p:spPr>
          <a:xfrm>
            <a:off x="4232708" y="3568959"/>
            <a:ext cx="904241" cy="972642"/>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6">
            <a:extLst>
              <a:ext uri="{FF2B5EF4-FFF2-40B4-BE49-F238E27FC236}">
                <a16:creationId xmlns:a16="http://schemas.microsoft.com/office/drawing/2014/main" id="{7888FB39-8D8D-45BC-4D5A-BC13446E0016}"/>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84</a:t>
            </a:fld>
            <a:endParaRPr lang="en-US" dirty="0"/>
          </a:p>
        </p:txBody>
      </p:sp>
      <p:sp>
        <p:nvSpPr>
          <p:cNvPr id="4" name="TextBox 3">
            <a:extLst>
              <a:ext uri="{FF2B5EF4-FFF2-40B4-BE49-F238E27FC236}">
                <a16:creationId xmlns:a16="http://schemas.microsoft.com/office/drawing/2014/main" id="{8E38FCD0-6242-7A64-441C-96D000164497}"/>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
        <p:nvSpPr>
          <p:cNvPr id="17" name="TextBox 16">
            <a:extLst>
              <a:ext uri="{FF2B5EF4-FFF2-40B4-BE49-F238E27FC236}">
                <a16:creationId xmlns:a16="http://schemas.microsoft.com/office/drawing/2014/main" id="{645E0407-9A08-869A-C75F-EF0BD3F02EB7}"/>
              </a:ext>
            </a:extLst>
          </p:cNvPr>
          <p:cNvSpPr txBox="1"/>
          <p:nvPr/>
        </p:nvSpPr>
        <p:spPr>
          <a:xfrm>
            <a:off x="7474857" y="4418820"/>
            <a:ext cx="4339772" cy="461665"/>
          </a:xfrm>
          <a:prstGeom prst="rect">
            <a:avLst/>
          </a:prstGeom>
          <a:noFill/>
        </p:spPr>
        <p:txBody>
          <a:bodyPr wrap="square" rtlCol="0">
            <a:spAutoFit/>
          </a:bodyPr>
          <a:lstStyle/>
          <a:p>
            <a:r>
              <a:rPr lang="en-US" sz="2400" b="1" spc="300" dirty="0">
                <a:solidFill>
                  <a:srgbClr val="1F8190"/>
                </a:solidFill>
                <a:latin typeface="Franklin Gothic Book" panose="020B0503020102020204" pitchFamily="34" charset="0"/>
              </a:rPr>
              <a:t>BUILDING CONFIDENCE</a:t>
            </a:r>
          </a:p>
        </p:txBody>
      </p:sp>
    </p:spTree>
    <p:extLst>
      <p:ext uri="{BB962C8B-B14F-4D97-AF65-F5344CB8AC3E}">
        <p14:creationId xmlns:p14="http://schemas.microsoft.com/office/powerpoint/2010/main" val="12387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Dialogue Breakout</a:t>
            </a:r>
            <a:endParaRPr lang="en-US" dirty="0">
              <a:solidFill>
                <a:srgbClr val="013D54"/>
              </a:solidFill>
            </a:endParaRPr>
          </a:p>
        </p:txBody>
      </p:sp>
      <p:sp>
        <p:nvSpPr>
          <p:cNvPr id="2" name="Slide Number Placeholder 26">
            <a:extLst>
              <a:ext uri="{FF2B5EF4-FFF2-40B4-BE49-F238E27FC236}">
                <a16:creationId xmlns:a16="http://schemas.microsoft.com/office/drawing/2014/main" id="{10149011-D4C5-507A-B492-94243D3038EB}"/>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85</a:t>
            </a:fld>
            <a:endParaRPr lang="en-US" dirty="0"/>
          </a:p>
        </p:txBody>
      </p:sp>
      <p:sp>
        <p:nvSpPr>
          <p:cNvPr id="3" name="TextBox 2">
            <a:extLst>
              <a:ext uri="{FF2B5EF4-FFF2-40B4-BE49-F238E27FC236}">
                <a16:creationId xmlns:a16="http://schemas.microsoft.com/office/drawing/2014/main" id="{A376E23F-DD1E-E5A4-A31C-AC12C00ABD27}"/>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2711126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5" name="Rectangle: Rounded Corners 164">
            <a:extLst>
              <a:ext uri="{FF2B5EF4-FFF2-40B4-BE49-F238E27FC236}">
                <a16:creationId xmlns:a16="http://schemas.microsoft.com/office/drawing/2014/main" id="{33CC2FB0-680C-78AA-61F4-2831A1D21628}"/>
              </a:ext>
            </a:extLst>
          </p:cNvPr>
          <p:cNvSpPr/>
          <p:nvPr/>
        </p:nvSpPr>
        <p:spPr>
          <a:xfrm>
            <a:off x="6003768" y="1805059"/>
            <a:ext cx="5749868" cy="3160424"/>
          </a:xfrm>
          <a:prstGeom prst="roundRect">
            <a:avLst>
              <a:gd name="adj" fmla="val 27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99ACC655-845B-8DFE-E1C8-BC8C7BF57A76}"/>
              </a:ext>
            </a:extLst>
          </p:cNvPr>
          <p:cNvSpPr/>
          <p:nvPr/>
        </p:nvSpPr>
        <p:spPr>
          <a:xfrm>
            <a:off x="6191024" y="2022407"/>
            <a:ext cx="5375356" cy="2725728"/>
          </a:xfrm>
          <a:prstGeom prst="roundRect">
            <a:avLst>
              <a:gd name="adj" fmla="val 38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Using Dialogue in Challenging Scenarios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7321" y="900252"/>
            <a:ext cx="10929723" cy="452039"/>
          </a:xfrm>
        </p:spPr>
        <p:txBody>
          <a:bodyPr/>
          <a:lstStyle/>
          <a:p>
            <a:r>
              <a:rPr lang="en-US" dirty="0"/>
              <a:t>Frustration Dialogue Guide</a:t>
            </a:r>
          </a:p>
        </p:txBody>
      </p:sp>
      <p:sp>
        <p:nvSpPr>
          <p:cNvPr id="6" name="TextBox 5">
            <a:extLst>
              <a:ext uri="{FF2B5EF4-FFF2-40B4-BE49-F238E27FC236}">
                <a16:creationId xmlns:a16="http://schemas.microsoft.com/office/drawing/2014/main" id="{3999FE28-5BC0-C870-9D12-0D0FA7FCA946}"/>
              </a:ext>
            </a:extLst>
          </p:cNvPr>
          <p:cNvSpPr txBox="1"/>
          <p:nvPr/>
        </p:nvSpPr>
        <p:spPr>
          <a:xfrm>
            <a:off x="451287" y="1608106"/>
            <a:ext cx="5644713" cy="4062651"/>
          </a:xfrm>
          <a:prstGeom prst="rect">
            <a:avLst/>
          </a:prstGeom>
          <a:noFill/>
        </p:spPr>
        <p:txBody>
          <a:bodyPr wrap="square">
            <a:spAutoFit/>
          </a:bodyPr>
          <a:lstStyle/>
          <a:p>
            <a:pPr marL="431800" marR="0" lvl="0" indent="-34290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Follow Six </a:t>
            </a:r>
            <a:r>
              <a:rPr lang="en-US" sz="2200" spc="30" dirty="0">
                <a:solidFill>
                  <a:prstClr val="black">
                    <a:lumMod val="50000"/>
                    <a:lumOff val="50000"/>
                  </a:prstClr>
                </a:solidFill>
                <a:latin typeface="Franklin Gothic Book" panose="020B0503020102020204" pitchFamily="34" charset="0"/>
              </a:rPr>
              <a:t>Core Steps</a:t>
            </a:r>
          </a:p>
          <a:p>
            <a:pPr marL="431800" marR="0" lvl="0" indent="-34290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Share frustrations, concerns &amp; challenges maintaining psychological safety &amp; Zero Negativity  </a:t>
            </a:r>
          </a:p>
          <a:p>
            <a:pPr marL="431800" marR="0" lvl="0" indent="-34290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Express frustration objectively, </a:t>
            </a:r>
            <a:b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br>
            <a: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matter-of-fact</a:t>
            </a:r>
          </a:p>
          <a:p>
            <a:pPr marL="889000" lvl="1" indent="-342900">
              <a:lnSpc>
                <a:spcPct val="90000"/>
              </a:lnSpc>
              <a:spcBef>
                <a:spcPts val="600"/>
              </a:spcBef>
              <a:buFont typeface="Arial" panose="020B0604020202020204" pitchFamily="34" charset="0"/>
              <a:buChar char="•"/>
              <a:defRPr/>
            </a:pPr>
            <a: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rather than as personal attack </a:t>
            </a:r>
            <a:r>
              <a:rPr kumimoji="0" lang="en-US" sz="2200" b="1"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 </a:t>
            </a:r>
          </a:p>
          <a:p>
            <a:pPr marL="431800" marR="0" lvl="0" indent="-342900" algn="l" defTabSz="914400" rtl="0" eaLnBrk="1" fontAlgn="auto" latinLnBrk="0" hangingPunct="1">
              <a:lnSpc>
                <a:spcPct val="90000"/>
              </a:lnSpc>
              <a:spcBef>
                <a:spcPts val="2200"/>
              </a:spcBef>
              <a:spcAft>
                <a:spcPts val="0"/>
              </a:spcAft>
              <a:buClrTx/>
              <a:buSzTx/>
              <a:buFont typeface="Arial" panose="020B0604020202020204" pitchFamily="34" charset="0"/>
              <a:buChar char="•"/>
              <a:tabLst/>
              <a:defRPr/>
            </a:pPr>
            <a:r>
              <a:rPr kumimoji="0" lang="en-US" sz="22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Move from negative to constructive mindset, turn frustration into request toward solution</a:t>
            </a:r>
          </a:p>
        </p:txBody>
      </p:sp>
      <p:pic>
        <p:nvPicPr>
          <p:cNvPr id="164" name="Picture 163">
            <a:extLst>
              <a:ext uri="{FF2B5EF4-FFF2-40B4-BE49-F238E27FC236}">
                <a16:creationId xmlns:a16="http://schemas.microsoft.com/office/drawing/2014/main" id="{3F719F2F-54F4-BD9C-B78C-00476DC379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1564" y="2154603"/>
            <a:ext cx="5195293" cy="2505588"/>
          </a:xfrm>
          <a:prstGeom prst="rect">
            <a:avLst/>
          </a:prstGeom>
        </p:spPr>
      </p:pic>
      <p:sp>
        <p:nvSpPr>
          <p:cNvPr id="167" name="Slide Number Placeholder 26">
            <a:extLst>
              <a:ext uri="{FF2B5EF4-FFF2-40B4-BE49-F238E27FC236}">
                <a16:creationId xmlns:a16="http://schemas.microsoft.com/office/drawing/2014/main" id="{210C03C9-B011-90DD-4412-28B55C1814E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86</a:t>
            </a:fld>
            <a:endParaRPr lang="en-US" dirty="0"/>
          </a:p>
        </p:txBody>
      </p:sp>
    </p:spTree>
    <p:extLst>
      <p:ext uri="{BB962C8B-B14F-4D97-AF65-F5344CB8AC3E}">
        <p14:creationId xmlns:p14="http://schemas.microsoft.com/office/powerpoint/2010/main" val="2059482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Building Confidence</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59849" y="900252"/>
            <a:ext cx="10929723" cy="452039"/>
          </a:xfrm>
        </p:spPr>
        <p:txBody>
          <a:bodyPr/>
          <a:lstStyle/>
          <a:p>
            <a:r>
              <a:rPr lang="en-US" dirty="0"/>
              <a:t>Role Play: Sharing a Frustration</a:t>
            </a:r>
          </a:p>
          <a:p>
            <a:endParaRPr lang="en-US" dirty="0"/>
          </a:p>
        </p:txBody>
      </p:sp>
      <p:pic>
        <p:nvPicPr>
          <p:cNvPr id="2" name="Picture 1">
            <a:extLst>
              <a:ext uri="{FF2B5EF4-FFF2-40B4-BE49-F238E27FC236}">
                <a16:creationId xmlns:a16="http://schemas.microsoft.com/office/drawing/2014/main" id="{0B30AA57-7BD9-6E49-81DD-5C4B4A7E1A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275" y="1199081"/>
            <a:ext cx="3548384" cy="4601000"/>
          </a:xfrm>
          <a:prstGeom prst="rect">
            <a:avLst/>
          </a:prstGeom>
          <a:ln w="19050">
            <a:solidFill>
              <a:schemeClr val="bg1">
                <a:lumMod val="85000"/>
              </a:schemeClr>
            </a:solidFill>
          </a:ln>
          <a:effectLst>
            <a:outerShdw blurRad="50800" dist="38100" dir="2700000" algn="tl" rotWithShape="0">
              <a:prstClr val="black"/>
            </a:outerShdw>
          </a:effectLst>
        </p:spPr>
      </p:pic>
      <p:pic>
        <p:nvPicPr>
          <p:cNvPr id="3" name="Picture 2">
            <a:extLst>
              <a:ext uri="{FF2B5EF4-FFF2-40B4-BE49-F238E27FC236}">
                <a16:creationId xmlns:a16="http://schemas.microsoft.com/office/drawing/2014/main" id="{ACF85839-8A38-C88A-873C-5C74CEEA30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2208" y="1293956"/>
            <a:ext cx="3548384" cy="4601000"/>
          </a:xfrm>
          <a:prstGeom prst="rect">
            <a:avLst/>
          </a:prstGeom>
          <a:ln w="19050">
            <a:solidFill>
              <a:schemeClr val="bg1">
                <a:lumMod val="85000"/>
              </a:schemeClr>
            </a:solidFill>
          </a:ln>
          <a:effectLst>
            <a:outerShdw blurRad="50800" dist="38100" dir="2700000" algn="tl" rotWithShape="0">
              <a:prstClr val="black"/>
            </a:outerShdw>
          </a:effectLst>
        </p:spPr>
      </p:pic>
      <p:pic>
        <p:nvPicPr>
          <p:cNvPr id="16" name="Picture 15">
            <a:extLst>
              <a:ext uri="{FF2B5EF4-FFF2-40B4-BE49-F238E27FC236}">
                <a16:creationId xmlns:a16="http://schemas.microsoft.com/office/drawing/2014/main" id="{EE0DFD5B-C19F-29DA-2F03-34CC93DAC7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8142" y="1388831"/>
            <a:ext cx="3548384" cy="4601000"/>
          </a:xfrm>
          <a:prstGeom prst="rect">
            <a:avLst/>
          </a:prstGeom>
          <a:ln w="19050">
            <a:solidFill>
              <a:schemeClr val="bg1">
                <a:lumMod val="85000"/>
              </a:schemeClr>
            </a:solidFill>
          </a:ln>
          <a:effectLst>
            <a:outerShdw blurRad="50800" dist="38100" dir="2700000" algn="tl" rotWithShape="0">
              <a:prstClr val="black"/>
            </a:outerShdw>
          </a:effectLst>
        </p:spPr>
      </p:pic>
      <p:pic>
        <p:nvPicPr>
          <p:cNvPr id="4" name="Picture 3">
            <a:extLst>
              <a:ext uri="{FF2B5EF4-FFF2-40B4-BE49-F238E27FC236}">
                <a16:creationId xmlns:a16="http://schemas.microsoft.com/office/drawing/2014/main" id="{C03CA5B6-5669-FE8C-2A06-9CCE925395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148" y="1478703"/>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13" name="Picture 12">
            <a:extLst>
              <a:ext uri="{FF2B5EF4-FFF2-40B4-BE49-F238E27FC236}">
                <a16:creationId xmlns:a16="http://schemas.microsoft.com/office/drawing/2014/main" id="{D01DDA75-2C40-87FE-F7C0-50C6E3B7C1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1827" y="1488907"/>
            <a:ext cx="3548384" cy="4595799"/>
          </a:xfrm>
          <a:prstGeom prst="rect">
            <a:avLst/>
          </a:prstGeom>
          <a:ln w="19050">
            <a:solidFill>
              <a:schemeClr val="bg1">
                <a:lumMod val="85000"/>
              </a:schemeClr>
            </a:solidFill>
          </a:ln>
          <a:effectLst>
            <a:outerShdw blurRad="50800" dist="38100" dir="2700000" algn="tl" rotWithShape="0">
              <a:prstClr val="black"/>
            </a:outerShdw>
          </a:effectLst>
        </p:spPr>
      </p:pic>
      <p:pic>
        <p:nvPicPr>
          <p:cNvPr id="15" name="Picture 14">
            <a:extLst>
              <a:ext uri="{FF2B5EF4-FFF2-40B4-BE49-F238E27FC236}">
                <a16:creationId xmlns:a16="http://schemas.microsoft.com/office/drawing/2014/main" id="{49ED8B5D-536B-EBAD-7969-92E94E2AA0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4076" y="1483706"/>
            <a:ext cx="3548384" cy="4601000"/>
          </a:xfrm>
          <a:prstGeom prst="rect">
            <a:avLst/>
          </a:prstGeom>
          <a:ln w="19050">
            <a:solidFill>
              <a:schemeClr val="bg1">
                <a:lumMod val="85000"/>
              </a:schemeClr>
            </a:solidFill>
          </a:ln>
          <a:effectLst>
            <a:outerShdw blurRad="50800" dist="38100" dir="2700000" algn="tl" rotWithShape="0">
              <a:prstClr val="black"/>
            </a:outerShdw>
          </a:effectLst>
        </p:spPr>
      </p:pic>
      <p:sp>
        <p:nvSpPr>
          <p:cNvPr id="6" name="Slide Number Placeholder 26">
            <a:extLst>
              <a:ext uri="{FF2B5EF4-FFF2-40B4-BE49-F238E27FC236}">
                <a16:creationId xmlns:a16="http://schemas.microsoft.com/office/drawing/2014/main" id="{23A9B2AE-38A7-7F70-B8B3-C3F5B05C5A70}"/>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87</a:t>
            </a:fld>
            <a:endParaRPr lang="en-US" dirty="0"/>
          </a:p>
        </p:txBody>
      </p:sp>
    </p:spTree>
    <p:extLst>
      <p:ext uri="{BB962C8B-B14F-4D97-AF65-F5344CB8AC3E}">
        <p14:creationId xmlns:p14="http://schemas.microsoft.com/office/powerpoint/2010/main" val="3029533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Activity 6: Frustration Dialogue </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0" name="TextBox 9">
            <a:extLst>
              <a:ext uri="{FF2B5EF4-FFF2-40B4-BE49-F238E27FC236}">
                <a16:creationId xmlns:a16="http://schemas.microsoft.com/office/drawing/2014/main" id="{C1E0C54C-4A9C-3A15-B9E5-1EA863FC7EBC}"/>
              </a:ext>
            </a:extLst>
          </p:cNvPr>
          <p:cNvSpPr txBox="1"/>
          <p:nvPr/>
        </p:nvSpPr>
        <p:spPr>
          <a:xfrm>
            <a:off x="386224" y="1084973"/>
            <a:ext cx="5920715" cy="5741005"/>
          </a:xfrm>
          <a:prstGeom prst="rect">
            <a:avLst/>
          </a:prstGeom>
          <a:noFill/>
        </p:spPr>
        <p:txBody>
          <a:bodyPr wrap="square">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Breakout in pairs; share a frustration</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12-15minutes in each role</a:t>
            </a:r>
          </a:p>
          <a:p>
            <a:pPr marL="685800" marR="0" lvl="1" indent="-228600" algn="l" defTabSz="914400" rtl="0" eaLnBrk="1" fontAlgn="auto" latinLnBrk="0" hangingPunct="1">
              <a:lnSpc>
                <a:spcPct val="90000"/>
              </a:lnSpc>
              <a:spcAft>
                <a:spcPts val="0"/>
              </a:spcAft>
              <a:buClr>
                <a:srgbClr val="666666"/>
              </a:buClr>
              <a:buSzPct val="100000"/>
              <a:buFont typeface="Arial" panose="020B0604020202020204" pitchFamily="34" charset="0"/>
              <a:buChar char="•"/>
              <a:tabLst/>
              <a:defRPr/>
            </a:pPr>
            <a:r>
              <a:rPr kumimoji="0" lang="en-US"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One turn as </a:t>
            </a:r>
            <a:r>
              <a:rPr kumimoji="0" lang="en-US" b="0" i="0" u="none" strike="noStrike" kern="1200" cap="none" spc="30" normalizeH="0" baseline="0" noProof="0" dirty="0">
                <a:ln>
                  <a:noFill/>
                </a:ln>
                <a:solidFill>
                  <a:srgbClr val="F59420"/>
                </a:solidFill>
                <a:effectLst/>
                <a:uLnTx/>
                <a:uFillTx/>
                <a:latin typeface="Franklin Gothic Book" panose="020B0503020102020204" pitchFamily="34" charset="0"/>
                <a:ea typeface="+mn-ea"/>
                <a:cs typeface="+mn-cs"/>
              </a:rPr>
              <a:t>Sender</a:t>
            </a:r>
          </a:p>
          <a:p>
            <a:pPr marL="685800" marR="0" lvl="1" indent="-228600" algn="l" defTabSz="914400" rtl="0" eaLnBrk="1" fontAlgn="auto" latinLnBrk="0" hangingPunct="1">
              <a:lnSpc>
                <a:spcPct val="90000"/>
              </a:lnSpc>
              <a:spcAft>
                <a:spcPts val="0"/>
              </a:spcAft>
              <a:buClr>
                <a:srgbClr val="666666"/>
              </a:buClr>
              <a:buSzPct val="100000"/>
              <a:buFont typeface="Arial" panose="020B0604020202020204" pitchFamily="34" charset="0"/>
              <a:buChar char="•"/>
              <a:tabLst/>
              <a:defRPr/>
            </a:pPr>
            <a:r>
              <a:rPr kumimoji="0" lang="en-US"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One turn as </a:t>
            </a:r>
            <a:r>
              <a:rPr kumimoji="0" lang="en-US" b="0" i="0" u="none" strike="noStrike" kern="1200" cap="none" spc="30" normalizeH="0" baseline="0" noProof="0" dirty="0">
                <a:ln>
                  <a:noFill/>
                </a:ln>
                <a:solidFill>
                  <a:srgbClr val="4098CF"/>
                </a:solidFill>
                <a:effectLst/>
                <a:uLnTx/>
                <a:uFillTx/>
                <a:latin typeface="Franklin Gothic Book" panose="020B0503020102020204" pitchFamily="34" charset="0"/>
                <a:ea typeface="+mn-ea"/>
                <a:cs typeface="+mn-cs"/>
              </a:rPr>
              <a:t>Receiver</a:t>
            </a:r>
          </a:p>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Practice Zero Negativity</a:t>
            </a:r>
          </a:p>
          <a:p>
            <a:pPr marL="685800" marR="0" lvl="1" indent="-228600" algn="l" defTabSz="914400" rtl="0" eaLnBrk="1" fontAlgn="auto" latinLnBrk="0" hangingPunct="1">
              <a:lnSpc>
                <a:spcPct val="100000"/>
              </a:lnSpc>
              <a:spcBef>
                <a:spcPts val="0"/>
              </a:spcBef>
              <a:spcAft>
                <a:spcPts val="0"/>
              </a:spcAft>
              <a:buClr>
                <a:srgbClr val="666666"/>
              </a:buClr>
              <a:buSzPct val="100000"/>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Avoid shame, blame, criticism</a:t>
            </a:r>
          </a:p>
          <a:p>
            <a:pPr marL="236538" indent="-236538">
              <a:lnSpc>
                <a:spcPct val="90000"/>
              </a:lnSpc>
              <a:spcBef>
                <a:spcPts val="1200"/>
              </a:spcBef>
              <a:buFont typeface="Arial" panose="020B0604020202020204" pitchFamily="34" charset="0"/>
              <a:buChar char="•"/>
              <a:defRPr/>
            </a:pPr>
            <a:r>
              <a:rPr lang="en-US" sz="2400" spc="30" dirty="0">
                <a:solidFill>
                  <a:srgbClr val="666666"/>
                </a:solidFill>
                <a:latin typeface="Franklin Gothic Book" panose="020B0503020102020204" pitchFamily="34" charset="0"/>
              </a:rPr>
              <a:t>Focus on your experience &amp; feelings </a:t>
            </a:r>
          </a:p>
          <a:p>
            <a:pPr marL="1143000" marR="0" lvl="2" indent="-228600" algn="l" defTabSz="914400" rtl="0" eaLnBrk="1" fontAlgn="auto" latinLnBrk="0" hangingPunct="1">
              <a:lnSpc>
                <a:spcPct val="100000"/>
              </a:lnSpc>
              <a:spcAft>
                <a:spcPts val="0"/>
              </a:spcAft>
              <a:buClr>
                <a:srgbClr val="666666"/>
              </a:buClr>
              <a:buSzPct val="100000"/>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NOT what they’re doing wrong</a:t>
            </a:r>
          </a:p>
          <a:p>
            <a:pPr marL="228600" indent="-228600">
              <a:buClr>
                <a:srgbClr val="666666"/>
              </a:buClr>
              <a:buSzPct val="100000"/>
              <a:buFont typeface="Arial" panose="020B0604020202020204" pitchFamily="34" charset="0"/>
              <a:buChar char="•"/>
              <a:defRPr/>
            </a:pPr>
            <a:r>
              <a:rPr lang="en-US" sz="2400" spc="30" dirty="0">
                <a:solidFill>
                  <a:srgbClr val="666666"/>
                </a:solidFill>
                <a:latin typeface="Franklin Gothic Book" panose="020B0503020102020204" pitchFamily="34" charset="0"/>
              </a:rPr>
              <a:t>Use “I” language </a:t>
            </a:r>
          </a:p>
          <a:p>
            <a:pPr marL="1600200" lvl="3" indent="-228600">
              <a:buClr>
                <a:srgbClr val="666666"/>
              </a:buClr>
              <a:buSzPct val="100000"/>
              <a:buFont typeface="Arial" panose="020B0604020202020204" pitchFamily="34" charset="0"/>
              <a:buChar char="•"/>
              <a:defRPr/>
            </a:pPr>
            <a:r>
              <a:rPr kumimoji="0" lang="en-US"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 experienced…”   “I felt…”</a:t>
            </a:r>
            <a:br>
              <a:rPr kumimoji="0" lang="en-US"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br>
            <a:r>
              <a:rPr kumimoji="0" lang="en-US"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“I’m concerned…” </a:t>
            </a:r>
          </a:p>
          <a:p>
            <a:pPr marL="228600" indent="-228600">
              <a:buClr>
                <a:srgbClr val="666666"/>
              </a:buClr>
              <a:buSzPct val="100000"/>
              <a:buFont typeface="Arial" panose="020B0604020202020204" pitchFamily="34" charset="0"/>
              <a:buChar char="•"/>
              <a:defRPr/>
            </a:pPr>
            <a:r>
              <a:rPr lang="en-US" sz="2400" spc="30" dirty="0">
                <a:solidFill>
                  <a:srgbClr val="666666"/>
                </a:solidFill>
                <a:latin typeface="Franklin Gothic Book" panose="020B0503020102020204" pitchFamily="34" charset="0"/>
              </a:rPr>
              <a:t>Avoid “You” language</a:t>
            </a:r>
          </a:p>
          <a:p>
            <a:pPr marL="1600200" lvl="3" indent="-228600">
              <a:buClr>
                <a:srgbClr val="666666"/>
              </a:buClr>
              <a:buSzPct val="100000"/>
              <a:buFont typeface="Arial" panose="020B0604020202020204" pitchFamily="34" charset="0"/>
              <a:buChar char="•"/>
              <a:defRPr/>
            </a:pPr>
            <a:r>
              <a:rPr kumimoji="0" lang="en-US" sz="20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 </a:t>
            </a:r>
            <a:r>
              <a:rPr kumimoji="0" lang="en-US"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“You did…”   “You are always…”</a:t>
            </a:r>
            <a:br>
              <a:rPr kumimoji="0" lang="en-US"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br>
            <a:r>
              <a:rPr kumimoji="0" lang="en-US"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 “You never...”</a:t>
            </a:r>
            <a:endParaRPr lang="en-US" dirty="0"/>
          </a:p>
        </p:txBody>
      </p:sp>
      <p:sp>
        <p:nvSpPr>
          <p:cNvPr id="11" name="Slide Number Placeholder 26">
            <a:extLst>
              <a:ext uri="{FF2B5EF4-FFF2-40B4-BE49-F238E27FC236}">
                <a16:creationId xmlns:a16="http://schemas.microsoft.com/office/drawing/2014/main" id="{43282144-19F0-A917-FF3E-B8D60F102F6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88</a:t>
            </a:fld>
            <a:endParaRPr lang="en-US" dirty="0"/>
          </a:p>
        </p:txBody>
      </p:sp>
      <p:sp>
        <p:nvSpPr>
          <p:cNvPr id="2" name="Rectangle: Rounded Corners 1">
            <a:extLst>
              <a:ext uri="{FF2B5EF4-FFF2-40B4-BE49-F238E27FC236}">
                <a16:creationId xmlns:a16="http://schemas.microsoft.com/office/drawing/2014/main" id="{EAC594DF-B1B9-6DEE-9E72-0484683A60B2}"/>
              </a:ext>
            </a:extLst>
          </p:cNvPr>
          <p:cNvSpPr/>
          <p:nvPr/>
        </p:nvSpPr>
        <p:spPr>
          <a:xfrm>
            <a:off x="9158157" y="2434368"/>
            <a:ext cx="2779368" cy="3718150"/>
          </a:xfrm>
          <a:prstGeom prst="roundRect">
            <a:avLst>
              <a:gd name="adj" fmla="val 47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D6B82C8-CD52-30D0-0A0A-1792761A5F1C}"/>
              </a:ext>
            </a:extLst>
          </p:cNvPr>
          <p:cNvSpPr/>
          <p:nvPr/>
        </p:nvSpPr>
        <p:spPr>
          <a:xfrm>
            <a:off x="6161937" y="2465994"/>
            <a:ext cx="2779368" cy="3718150"/>
          </a:xfrm>
          <a:prstGeom prst="roundRect">
            <a:avLst>
              <a:gd name="adj" fmla="val 476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04152D-9E59-C828-3E8E-88C74B6135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3518" y="4975161"/>
            <a:ext cx="1431022" cy="875700"/>
          </a:xfrm>
          <a:prstGeom prst="rect">
            <a:avLst/>
          </a:prstGeom>
        </p:spPr>
      </p:pic>
      <p:pic>
        <p:nvPicPr>
          <p:cNvPr id="9" name="Picture 8">
            <a:extLst>
              <a:ext uri="{FF2B5EF4-FFF2-40B4-BE49-F238E27FC236}">
                <a16:creationId xmlns:a16="http://schemas.microsoft.com/office/drawing/2014/main" id="{C7909D2D-6411-901E-13C5-94651C1A53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13518" y="4386469"/>
            <a:ext cx="1437705" cy="586383"/>
          </a:xfrm>
          <a:prstGeom prst="rect">
            <a:avLst/>
          </a:prstGeom>
        </p:spPr>
      </p:pic>
      <p:sp>
        <p:nvSpPr>
          <p:cNvPr id="18" name="Rounded Rectangular Callout 65">
            <a:extLst>
              <a:ext uri="{FF2B5EF4-FFF2-40B4-BE49-F238E27FC236}">
                <a16:creationId xmlns:a16="http://schemas.microsoft.com/office/drawing/2014/main" id="{6EEA892C-FAEA-6F9C-D106-9FCAAC012A17}"/>
              </a:ext>
            </a:extLst>
          </p:cNvPr>
          <p:cNvSpPr/>
          <p:nvPr/>
        </p:nvSpPr>
        <p:spPr>
          <a:xfrm>
            <a:off x="6504017" y="3406136"/>
            <a:ext cx="2181161" cy="875700"/>
          </a:xfrm>
          <a:prstGeom prst="wedgeRoundRectCallout">
            <a:avLst>
              <a:gd name="adj1" fmla="val -33237"/>
              <a:gd name="adj2" fmla="val 66820"/>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00" i="1" spc="30" dirty="0">
              <a:solidFill>
                <a:srgbClr val="666666"/>
              </a:solidFill>
              <a:latin typeface="Franklin Gothic Book" panose="020B0503020102020204" pitchFamily="34" charset="0"/>
            </a:endParaRPr>
          </a:p>
        </p:txBody>
      </p:sp>
      <p:sp>
        <p:nvSpPr>
          <p:cNvPr id="21" name="TextBox 20">
            <a:extLst>
              <a:ext uri="{FF2B5EF4-FFF2-40B4-BE49-F238E27FC236}">
                <a16:creationId xmlns:a16="http://schemas.microsoft.com/office/drawing/2014/main" id="{962AD91D-40AA-C2AA-A572-A5F03E97964E}"/>
              </a:ext>
            </a:extLst>
          </p:cNvPr>
          <p:cNvSpPr txBox="1"/>
          <p:nvPr/>
        </p:nvSpPr>
        <p:spPr>
          <a:xfrm>
            <a:off x="6383012" y="2889434"/>
            <a:ext cx="2361573" cy="300790"/>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1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FIRST ROLE PLAY</a:t>
            </a:r>
          </a:p>
        </p:txBody>
      </p:sp>
      <p:sp>
        <p:nvSpPr>
          <p:cNvPr id="22" name="TextBox 21">
            <a:extLst>
              <a:ext uri="{FF2B5EF4-FFF2-40B4-BE49-F238E27FC236}">
                <a16:creationId xmlns:a16="http://schemas.microsoft.com/office/drawing/2014/main" id="{B3596974-7CDE-E197-A0D5-1EBDB72DCA14}"/>
              </a:ext>
            </a:extLst>
          </p:cNvPr>
          <p:cNvSpPr txBox="1"/>
          <p:nvPr/>
        </p:nvSpPr>
        <p:spPr>
          <a:xfrm>
            <a:off x="6531391" y="3408101"/>
            <a:ext cx="2198890" cy="830997"/>
          </a:xfrm>
          <a:prstGeom prst="rect">
            <a:avLst/>
          </a:prstGeom>
          <a:noFill/>
        </p:spPr>
        <p:txBody>
          <a:bodyPr wrap="square" rtlCol="0">
            <a:spAutoFit/>
          </a:bodyPr>
          <a:lstStyle/>
          <a:p>
            <a:r>
              <a:rPr lang="en-US" sz="1200" dirty="0">
                <a:latin typeface="Franklin Gothic Book" panose="020B0503020102020204" pitchFamily="34" charset="0"/>
              </a:rPr>
              <a:t>Do you have a little time for me to share something that’s been on my mind recently?  Maybe take 5-10minutes?</a:t>
            </a:r>
          </a:p>
        </p:txBody>
      </p:sp>
      <p:pic>
        <p:nvPicPr>
          <p:cNvPr id="23" name="Picture 22">
            <a:extLst>
              <a:ext uri="{FF2B5EF4-FFF2-40B4-BE49-F238E27FC236}">
                <a16:creationId xmlns:a16="http://schemas.microsoft.com/office/drawing/2014/main" id="{92A04868-AD9D-0BB7-E3C2-477BB9ED3E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166023" y="5212776"/>
            <a:ext cx="1478190" cy="875700"/>
          </a:xfrm>
          <a:prstGeom prst="rect">
            <a:avLst/>
          </a:prstGeom>
        </p:spPr>
      </p:pic>
      <p:pic>
        <p:nvPicPr>
          <p:cNvPr id="24" name="Picture 23">
            <a:extLst>
              <a:ext uri="{FF2B5EF4-FFF2-40B4-BE49-F238E27FC236}">
                <a16:creationId xmlns:a16="http://schemas.microsoft.com/office/drawing/2014/main" id="{E1A9D3AE-CC19-04B9-EE68-2E25E3346A6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10088477" y="4645350"/>
            <a:ext cx="1461249" cy="586383"/>
          </a:xfrm>
          <a:prstGeom prst="rect">
            <a:avLst/>
          </a:prstGeom>
        </p:spPr>
      </p:pic>
      <p:sp>
        <p:nvSpPr>
          <p:cNvPr id="26" name="TextBox 25">
            <a:extLst>
              <a:ext uri="{FF2B5EF4-FFF2-40B4-BE49-F238E27FC236}">
                <a16:creationId xmlns:a16="http://schemas.microsoft.com/office/drawing/2014/main" id="{C97C58F8-F6A7-B255-7E28-6C03F418BBDA}"/>
              </a:ext>
            </a:extLst>
          </p:cNvPr>
          <p:cNvSpPr txBox="1"/>
          <p:nvPr/>
        </p:nvSpPr>
        <p:spPr>
          <a:xfrm>
            <a:off x="9402693" y="2882984"/>
            <a:ext cx="2361573" cy="300790"/>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1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SECOND ROLE PLAY</a:t>
            </a:r>
          </a:p>
        </p:txBody>
      </p:sp>
      <p:grpSp>
        <p:nvGrpSpPr>
          <p:cNvPr id="27" name="Group 26">
            <a:extLst>
              <a:ext uri="{FF2B5EF4-FFF2-40B4-BE49-F238E27FC236}">
                <a16:creationId xmlns:a16="http://schemas.microsoft.com/office/drawing/2014/main" id="{0B7EE3AB-FFF0-3CD8-854B-34D0A3E09409}"/>
              </a:ext>
            </a:extLst>
          </p:cNvPr>
          <p:cNvGrpSpPr/>
          <p:nvPr/>
        </p:nvGrpSpPr>
        <p:grpSpPr>
          <a:xfrm>
            <a:off x="9225697" y="2772141"/>
            <a:ext cx="480251" cy="556339"/>
            <a:chOff x="9189599" y="2756596"/>
            <a:chExt cx="480251" cy="556339"/>
          </a:xfrm>
        </p:grpSpPr>
        <p:pic>
          <p:nvPicPr>
            <p:cNvPr id="28" name="Picture 27" descr="A blue silhouette of a person's head&#10;&#10;Description automatically generated">
              <a:extLst>
                <a:ext uri="{FF2B5EF4-FFF2-40B4-BE49-F238E27FC236}">
                  <a16:creationId xmlns:a16="http://schemas.microsoft.com/office/drawing/2014/main" id="{BA1AC314-3E7E-B948-D6FE-F0A50233D6D6}"/>
                </a:ext>
              </a:extLst>
            </p:cNvPr>
            <p:cNvPicPr>
              <a:picLocks noChangeAspect="1"/>
            </p:cNvPicPr>
            <p:nvPr/>
          </p:nvPicPr>
          <p: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9242725" y="2756596"/>
              <a:ext cx="374001" cy="556339"/>
            </a:xfrm>
            <a:prstGeom prst="rect">
              <a:avLst/>
            </a:prstGeom>
            <a:effectLst>
              <a:glow rad="88900">
                <a:schemeClr val="bg1">
                  <a:alpha val="40000"/>
                </a:schemeClr>
              </a:glow>
            </a:effectLst>
          </p:spPr>
        </p:pic>
        <p:sp>
          <p:nvSpPr>
            <p:cNvPr id="29" name="TextBox 28">
              <a:extLst>
                <a:ext uri="{FF2B5EF4-FFF2-40B4-BE49-F238E27FC236}">
                  <a16:creationId xmlns:a16="http://schemas.microsoft.com/office/drawing/2014/main" id="{0150BD6E-1100-C469-D952-E3B51980CDD3}"/>
                </a:ext>
              </a:extLst>
            </p:cNvPr>
            <p:cNvSpPr txBox="1"/>
            <p:nvPr/>
          </p:nvSpPr>
          <p:spPr>
            <a:xfrm>
              <a:off x="9189599" y="2767581"/>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a:t>
              </a:r>
            </a:p>
          </p:txBody>
        </p:sp>
      </p:grpSp>
      <p:grpSp>
        <p:nvGrpSpPr>
          <p:cNvPr id="30" name="Group 29">
            <a:extLst>
              <a:ext uri="{FF2B5EF4-FFF2-40B4-BE49-F238E27FC236}">
                <a16:creationId xmlns:a16="http://schemas.microsoft.com/office/drawing/2014/main" id="{F4C0EF7A-0063-E4F3-40BE-DD07F6D9F85F}"/>
              </a:ext>
            </a:extLst>
          </p:cNvPr>
          <p:cNvGrpSpPr/>
          <p:nvPr/>
        </p:nvGrpSpPr>
        <p:grpSpPr>
          <a:xfrm>
            <a:off x="11422136" y="2529533"/>
            <a:ext cx="480251" cy="557470"/>
            <a:chOff x="11235645" y="2568127"/>
            <a:chExt cx="480251" cy="557470"/>
          </a:xfrm>
        </p:grpSpPr>
        <p:pic>
          <p:nvPicPr>
            <p:cNvPr id="31" name="Picture 30" descr="A blue silhouette of a person's head&#10;&#10;Description automatically generated">
              <a:extLst>
                <a:ext uri="{FF2B5EF4-FFF2-40B4-BE49-F238E27FC236}">
                  <a16:creationId xmlns:a16="http://schemas.microsoft.com/office/drawing/2014/main" id="{6B147345-8B35-02D7-9E41-0DA7C4BBB2D7}"/>
                </a:ext>
              </a:extLst>
            </p:cNvPr>
            <p:cNvPicPr>
              <a:picLocks noChangeAspect="1"/>
            </p:cNvPicPr>
            <p:nvPr/>
          </p:nvPicPr>
          <p:blipFill>
            <a:blip r:embed="rId9" cstate="screen">
              <a:duotone>
                <a:schemeClr val="accent2">
                  <a:shade val="45000"/>
                  <a:satMod val="135000"/>
                </a:schemeClr>
                <a:prstClr val="white"/>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11274519" y="2568127"/>
              <a:ext cx="374761" cy="557470"/>
            </a:xfrm>
            <a:prstGeom prst="rect">
              <a:avLst/>
            </a:prstGeom>
            <a:effectLst>
              <a:glow rad="88900">
                <a:schemeClr val="bg1">
                  <a:alpha val="40000"/>
                </a:schemeClr>
              </a:glow>
            </a:effectLst>
          </p:spPr>
        </p:pic>
        <p:sp>
          <p:nvSpPr>
            <p:cNvPr id="32" name="TextBox 31">
              <a:extLst>
                <a:ext uri="{FF2B5EF4-FFF2-40B4-BE49-F238E27FC236}">
                  <a16:creationId xmlns:a16="http://schemas.microsoft.com/office/drawing/2014/main" id="{0D97A68D-CBCB-5772-BBC9-43911AA778C5}"/>
                </a:ext>
              </a:extLst>
            </p:cNvPr>
            <p:cNvSpPr txBox="1"/>
            <p:nvPr/>
          </p:nvSpPr>
          <p:spPr>
            <a:xfrm>
              <a:off x="11235645" y="2588665"/>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B</a:t>
              </a:r>
            </a:p>
          </p:txBody>
        </p:sp>
      </p:grpSp>
      <p:grpSp>
        <p:nvGrpSpPr>
          <p:cNvPr id="33" name="Group 32">
            <a:extLst>
              <a:ext uri="{FF2B5EF4-FFF2-40B4-BE49-F238E27FC236}">
                <a16:creationId xmlns:a16="http://schemas.microsoft.com/office/drawing/2014/main" id="{74256E0F-782A-2502-ACAB-22BC3487163B}"/>
              </a:ext>
            </a:extLst>
          </p:cNvPr>
          <p:cNvGrpSpPr/>
          <p:nvPr/>
        </p:nvGrpSpPr>
        <p:grpSpPr>
          <a:xfrm>
            <a:off x="8359062" y="2771575"/>
            <a:ext cx="480251" cy="557470"/>
            <a:chOff x="8082331" y="2756030"/>
            <a:chExt cx="480251" cy="557470"/>
          </a:xfrm>
        </p:grpSpPr>
        <p:pic>
          <p:nvPicPr>
            <p:cNvPr id="34" name="Picture 33" descr="A blue silhouette of a person's head&#10;&#10;Description automatically generated">
              <a:extLst>
                <a:ext uri="{FF2B5EF4-FFF2-40B4-BE49-F238E27FC236}">
                  <a16:creationId xmlns:a16="http://schemas.microsoft.com/office/drawing/2014/main" id="{C217D247-775B-CCEB-A92E-D6983E7AD6AE}"/>
                </a:ext>
              </a:extLst>
            </p:cNvPr>
            <p:cNvPicPr>
              <a:picLocks noChangeAspect="1"/>
            </p:cNvPicPr>
            <p:nvPr/>
          </p:nvPicPr>
          <p: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8117034" y="2756030"/>
              <a:ext cx="374761" cy="557470"/>
            </a:xfrm>
            <a:prstGeom prst="rect">
              <a:avLst/>
            </a:prstGeom>
            <a:effectLst>
              <a:glow rad="88900">
                <a:schemeClr val="bg1">
                  <a:alpha val="40000"/>
                </a:schemeClr>
              </a:glow>
            </a:effectLst>
          </p:spPr>
        </p:pic>
        <p:sp>
          <p:nvSpPr>
            <p:cNvPr id="35" name="TextBox 34">
              <a:extLst>
                <a:ext uri="{FF2B5EF4-FFF2-40B4-BE49-F238E27FC236}">
                  <a16:creationId xmlns:a16="http://schemas.microsoft.com/office/drawing/2014/main" id="{7B9F8878-FF9E-B8FE-1268-1384232BFA9E}"/>
                </a:ext>
              </a:extLst>
            </p:cNvPr>
            <p:cNvSpPr txBox="1"/>
            <p:nvPr/>
          </p:nvSpPr>
          <p:spPr>
            <a:xfrm>
              <a:off x="8082331" y="2772854"/>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B</a:t>
              </a:r>
            </a:p>
          </p:txBody>
        </p:sp>
      </p:grpSp>
      <p:grpSp>
        <p:nvGrpSpPr>
          <p:cNvPr id="36" name="Group 35">
            <a:extLst>
              <a:ext uri="{FF2B5EF4-FFF2-40B4-BE49-F238E27FC236}">
                <a16:creationId xmlns:a16="http://schemas.microsoft.com/office/drawing/2014/main" id="{054D7CA0-11A4-F81A-F78B-FA93D060F4CC}"/>
              </a:ext>
            </a:extLst>
          </p:cNvPr>
          <p:cNvGrpSpPr/>
          <p:nvPr/>
        </p:nvGrpSpPr>
        <p:grpSpPr>
          <a:xfrm>
            <a:off x="6272002" y="2572206"/>
            <a:ext cx="480251" cy="556339"/>
            <a:chOff x="6169735" y="2568693"/>
            <a:chExt cx="480251" cy="556339"/>
          </a:xfrm>
        </p:grpSpPr>
        <p:pic>
          <p:nvPicPr>
            <p:cNvPr id="37" name="Picture 36" descr="A blue silhouette of a person's head&#10;&#10;Description automatically generated">
              <a:extLst>
                <a:ext uri="{FF2B5EF4-FFF2-40B4-BE49-F238E27FC236}">
                  <a16:creationId xmlns:a16="http://schemas.microsoft.com/office/drawing/2014/main" id="{0AFE599E-F5BE-C5F3-9726-A248A3D7AB5B}"/>
                </a:ext>
              </a:extLst>
            </p:cNvPr>
            <p:cNvPicPr>
              <a:picLocks noChangeAspect="1"/>
            </p:cNvPicPr>
            <p:nvPr/>
          </p:nvPicPr>
          <p:blipFill>
            <a:blip r:embed="rId9" cstate="screen">
              <a:duotone>
                <a:schemeClr val="accent2">
                  <a:shade val="45000"/>
                  <a:satMod val="135000"/>
                </a:schemeClr>
                <a:prstClr val="white"/>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6222861" y="2568693"/>
              <a:ext cx="374001" cy="556339"/>
            </a:xfrm>
            <a:prstGeom prst="rect">
              <a:avLst/>
            </a:prstGeom>
            <a:effectLst>
              <a:glow rad="88900">
                <a:schemeClr val="bg1">
                  <a:alpha val="40000"/>
                </a:schemeClr>
              </a:glow>
            </a:effectLst>
          </p:spPr>
        </p:pic>
        <p:sp>
          <p:nvSpPr>
            <p:cNvPr id="38" name="TextBox 37">
              <a:extLst>
                <a:ext uri="{FF2B5EF4-FFF2-40B4-BE49-F238E27FC236}">
                  <a16:creationId xmlns:a16="http://schemas.microsoft.com/office/drawing/2014/main" id="{C4549CAD-8D18-0CFB-DF8D-BC873DA7B235}"/>
                </a:ext>
              </a:extLst>
            </p:cNvPr>
            <p:cNvSpPr txBox="1"/>
            <p:nvPr/>
          </p:nvSpPr>
          <p:spPr>
            <a:xfrm>
              <a:off x="6169735" y="2576633"/>
              <a:ext cx="480251" cy="424732"/>
            </a:xfrm>
            <a:prstGeom prst="rect">
              <a:avLst/>
            </a:prstGeom>
            <a:noFill/>
          </p:spPr>
          <p:txBody>
            <a:bodyPr wrap="square" rtlCol="0">
              <a:noAutofit/>
            </a:bodyPr>
            <a:lstStyle/>
            <a:p>
              <a:pPr marR="0" algn="ctr" defTabSz="914400" rtl="0" eaLnBrk="1" fontAlgn="auto" latinLnBrk="0" hangingPunct="1">
                <a:lnSpc>
                  <a:spcPct val="90000"/>
                </a:lnSpc>
                <a:spcBef>
                  <a:spcPts val="1200"/>
                </a:spcBef>
                <a:spcAft>
                  <a:spcPts val="0"/>
                </a:spcAft>
                <a:buClrTx/>
                <a:buSzTx/>
                <a:tabLst/>
              </a:pPr>
              <a:r>
                <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a:t>
              </a:r>
            </a:p>
          </p:txBody>
        </p:sp>
      </p:grpSp>
      <p:grpSp>
        <p:nvGrpSpPr>
          <p:cNvPr id="44" name="Group 43">
            <a:extLst>
              <a:ext uri="{FF2B5EF4-FFF2-40B4-BE49-F238E27FC236}">
                <a16:creationId xmlns:a16="http://schemas.microsoft.com/office/drawing/2014/main" id="{ADA4628D-A2ED-613B-257A-FE5D46400BA2}"/>
              </a:ext>
            </a:extLst>
          </p:cNvPr>
          <p:cNvGrpSpPr/>
          <p:nvPr/>
        </p:nvGrpSpPr>
        <p:grpSpPr>
          <a:xfrm>
            <a:off x="8092615" y="5254891"/>
            <a:ext cx="852032" cy="929253"/>
            <a:chOff x="7419266" y="5003935"/>
            <a:chExt cx="852032" cy="929253"/>
          </a:xfrm>
        </p:grpSpPr>
        <p:pic>
          <p:nvPicPr>
            <p:cNvPr id="41" name="Picture 40">
              <a:extLst>
                <a:ext uri="{FF2B5EF4-FFF2-40B4-BE49-F238E27FC236}">
                  <a16:creationId xmlns:a16="http://schemas.microsoft.com/office/drawing/2014/main" id="{BF15013C-86A3-9BBB-0807-3BEDA2760B7F}"/>
                </a:ext>
              </a:extLst>
            </p:cNvPr>
            <p:cNvPicPr>
              <a:picLocks noChangeAspect="1"/>
            </p:cNvPicPr>
            <p:nvPr/>
          </p:nvPicPr>
          <p:blipFill>
            <a:blip r:embed="rId11" cstate="screen">
              <a:grayscl/>
              <a:alphaModFix amt="20000"/>
              <a:extLst>
                <a:ext uri="{28A0092B-C50C-407E-A947-70E740481C1C}">
                  <a14:useLocalDpi xmlns:a14="http://schemas.microsoft.com/office/drawing/2010/main"/>
                </a:ext>
              </a:extLst>
            </a:blip>
            <a:srcRect/>
            <a:stretch/>
          </p:blipFill>
          <p:spPr>
            <a:xfrm>
              <a:off x="7419266" y="5003935"/>
              <a:ext cx="852032" cy="929253"/>
            </a:xfrm>
            <a:prstGeom prst="rect">
              <a:avLst/>
            </a:prstGeom>
          </p:spPr>
        </p:pic>
        <p:sp>
          <p:nvSpPr>
            <p:cNvPr id="43" name="Oval 42">
              <a:extLst>
                <a:ext uri="{FF2B5EF4-FFF2-40B4-BE49-F238E27FC236}">
                  <a16:creationId xmlns:a16="http://schemas.microsoft.com/office/drawing/2014/main" id="{DDB6B8E8-C7EA-B840-BD2F-28C6CE092C35}"/>
                </a:ext>
              </a:extLst>
            </p:cNvPr>
            <p:cNvSpPr/>
            <p:nvPr/>
          </p:nvSpPr>
          <p:spPr>
            <a:xfrm>
              <a:off x="7705725" y="5379720"/>
              <a:ext cx="283845" cy="265776"/>
            </a:xfrm>
            <a:prstGeom prst="ellipse">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772FB45-5E03-A98A-65CD-10A6EA5A99DA}"/>
                </a:ext>
              </a:extLst>
            </p:cNvPr>
            <p:cNvSpPr txBox="1"/>
            <p:nvPr/>
          </p:nvSpPr>
          <p:spPr>
            <a:xfrm>
              <a:off x="7547746" y="5329170"/>
              <a:ext cx="723552" cy="509095"/>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400" b="0" i="0" u="none" strike="noStrike" kern="1200" cap="none" spc="-150" normalizeH="0" baseline="0" noProof="0" dirty="0">
                  <a:ln>
                    <a:noFill/>
                  </a:ln>
                  <a:solidFill>
                    <a:srgbClr val="CCCCCC"/>
                  </a:solidFill>
                  <a:effectLst/>
                  <a:uLnTx/>
                  <a:uFillTx/>
                  <a:latin typeface="Arial Black" panose="020B0A04020102020204" pitchFamily="34" charset="0"/>
                </a:rPr>
                <a:t>15</a:t>
              </a:r>
            </a:p>
          </p:txBody>
        </p:sp>
      </p:grpSp>
      <p:grpSp>
        <p:nvGrpSpPr>
          <p:cNvPr id="45" name="Group 44">
            <a:extLst>
              <a:ext uri="{FF2B5EF4-FFF2-40B4-BE49-F238E27FC236}">
                <a16:creationId xmlns:a16="http://schemas.microsoft.com/office/drawing/2014/main" id="{9DAD0F77-3625-D62F-2B99-A77EEF37829E}"/>
              </a:ext>
            </a:extLst>
          </p:cNvPr>
          <p:cNvGrpSpPr/>
          <p:nvPr/>
        </p:nvGrpSpPr>
        <p:grpSpPr>
          <a:xfrm>
            <a:off x="9158157" y="5226436"/>
            <a:ext cx="852032" cy="929253"/>
            <a:chOff x="7419266" y="5003935"/>
            <a:chExt cx="852032" cy="929253"/>
          </a:xfrm>
        </p:grpSpPr>
        <p:pic>
          <p:nvPicPr>
            <p:cNvPr id="46" name="Picture 45">
              <a:extLst>
                <a:ext uri="{FF2B5EF4-FFF2-40B4-BE49-F238E27FC236}">
                  <a16:creationId xmlns:a16="http://schemas.microsoft.com/office/drawing/2014/main" id="{BFEA8B82-B933-0A06-C817-B99A8C623F2F}"/>
                </a:ext>
              </a:extLst>
            </p:cNvPr>
            <p:cNvPicPr>
              <a:picLocks noChangeAspect="1"/>
            </p:cNvPicPr>
            <p:nvPr/>
          </p:nvPicPr>
          <p:blipFill>
            <a:blip r:embed="rId11" cstate="screen">
              <a:grayscl/>
              <a:alphaModFix amt="20000"/>
              <a:extLst>
                <a:ext uri="{28A0092B-C50C-407E-A947-70E740481C1C}">
                  <a14:useLocalDpi xmlns:a14="http://schemas.microsoft.com/office/drawing/2010/main"/>
                </a:ext>
              </a:extLst>
            </a:blip>
            <a:srcRect/>
            <a:stretch/>
          </p:blipFill>
          <p:spPr>
            <a:xfrm>
              <a:off x="7419266" y="5003935"/>
              <a:ext cx="852032" cy="929253"/>
            </a:xfrm>
            <a:prstGeom prst="rect">
              <a:avLst/>
            </a:prstGeom>
          </p:spPr>
        </p:pic>
        <p:sp>
          <p:nvSpPr>
            <p:cNvPr id="47" name="Oval 46">
              <a:extLst>
                <a:ext uri="{FF2B5EF4-FFF2-40B4-BE49-F238E27FC236}">
                  <a16:creationId xmlns:a16="http://schemas.microsoft.com/office/drawing/2014/main" id="{E02126C7-9FCC-E709-7333-739D5789B330}"/>
                </a:ext>
              </a:extLst>
            </p:cNvPr>
            <p:cNvSpPr/>
            <p:nvPr/>
          </p:nvSpPr>
          <p:spPr>
            <a:xfrm>
              <a:off x="7705725" y="5379720"/>
              <a:ext cx="283845" cy="265776"/>
            </a:xfrm>
            <a:prstGeom prst="ellipse">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33C0121-9205-D235-CE0C-22858B2C1D06}"/>
                </a:ext>
              </a:extLst>
            </p:cNvPr>
            <p:cNvSpPr txBox="1"/>
            <p:nvPr/>
          </p:nvSpPr>
          <p:spPr>
            <a:xfrm>
              <a:off x="7547746" y="5329170"/>
              <a:ext cx="723552" cy="509095"/>
            </a:xfrm>
            <a:prstGeom prst="rect">
              <a:avLst/>
            </a:prstGeom>
            <a:noFill/>
          </p:spPr>
          <p:txBody>
            <a:bodyPr wrap="square" rtlCol="0">
              <a:noAutofit/>
            </a:bodyPr>
            <a:lstStyle/>
            <a:p>
              <a:pPr marR="0" algn="l" defTabSz="914400" rtl="0" eaLnBrk="1" fontAlgn="auto" latinLnBrk="0" hangingPunct="1">
                <a:lnSpc>
                  <a:spcPct val="90000"/>
                </a:lnSpc>
                <a:spcBef>
                  <a:spcPts val="1200"/>
                </a:spcBef>
                <a:spcAft>
                  <a:spcPts val="0"/>
                </a:spcAft>
                <a:buClrTx/>
                <a:buSzTx/>
                <a:tabLst/>
              </a:pPr>
              <a:r>
                <a:rPr kumimoji="0" lang="en-US" sz="2400" b="0" i="0" u="none" strike="noStrike" kern="1200" cap="none" spc="-150" normalizeH="0" baseline="0" noProof="0" dirty="0">
                  <a:ln>
                    <a:noFill/>
                  </a:ln>
                  <a:solidFill>
                    <a:srgbClr val="CCCCCC"/>
                  </a:solidFill>
                  <a:effectLst/>
                  <a:uLnTx/>
                  <a:uFillTx/>
                  <a:latin typeface="Arial Black" panose="020B0A04020102020204" pitchFamily="34" charset="0"/>
                </a:rPr>
                <a:t>15</a:t>
              </a:r>
            </a:p>
          </p:txBody>
        </p:sp>
      </p:grpSp>
      <p:sp>
        <p:nvSpPr>
          <p:cNvPr id="19" name="TextBox 18">
            <a:extLst>
              <a:ext uri="{FF2B5EF4-FFF2-40B4-BE49-F238E27FC236}">
                <a16:creationId xmlns:a16="http://schemas.microsoft.com/office/drawing/2014/main" id="{BC3DC97B-B701-D6AA-F5FC-87A6919979F8}"/>
              </a:ext>
            </a:extLst>
          </p:cNvPr>
          <p:cNvSpPr txBox="1"/>
          <p:nvPr/>
        </p:nvSpPr>
        <p:spPr>
          <a:xfrm>
            <a:off x="9493118" y="3426547"/>
            <a:ext cx="2315719" cy="1015663"/>
          </a:xfrm>
          <a:prstGeom prst="rect">
            <a:avLst/>
          </a:prstGeom>
          <a:noFill/>
        </p:spPr>
        <p:txBody>
          <a:bodyPr wrap="square" rtlCol="0">
            <a:spAutoFit/>
          </a:bodyPr>
          <a:lstStyle/>
          <a:p>
            <a:r>
              <a:rPr lang="en-US" sz="1200" dirty="0">
                <a:latin typeface="Franklin Gothic Book" panose="020B0503020102020204" pitchFamily="34" charset="0"/>
              </a:rPr>
              <a:t>Can we chat about something that is pretty important to me, and may even help the way we work together?  If you have a quick second?</a:t>
            </a:r>
          </a:p>
        </p:txBody>
      </p:sp>
      <p:sp>
        <p:nvSpPr>
          <p:cNvPr id="25" name="Rounded Rectangular Callout 65">
            <a:extLst>
              <a:ext uri="{FF2B5EF4-FFF2-40B4-BE49-F238E27FC236}">
                <a16:creationId xmlns:a16="http://schemas.microsoft.com/office/drawing/2014/main" id="{4D6D2329-5183-1F36-3843-62F85220D1EE}"/>
              </a:ext>
            </a:extLst>
          </p:cNvPr>
          <p:cNvSpPr/>
          <p:nvPr/>
        </p:nvSpPr>
        <p:spPr>
          <a:xfrm>
            <a:off x="9346382" y="3411208"/>
            <a:ext cx="2425576" cy="1118532"/>
          </a:xfrm>
          <a:prstGeom prst="wedgeRoundRectCallout">
            <a:avLst>
              <a:gd name="adj1" fmla="val 28788"/>
              <a:gd name="adj2" fmla="val 66819"/>
              <a:gd name="adj3" fmla="val 16667"/>
            </a:avLst>
          </a:prstGeom>
          <a:solidFill>
            <a:srgbClr val="F69522">
              <a:alpha val="13000"/>
            </a:srgbClr>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00" i="1" spc="30" dirty="0">
              <a:solidFill>
                <a:srgbClr val="666666"/>
              </a:solidFill>
              <a:latin typeface="Franklin Gothic Book" panose="020B0503020102020204" pitchFamily="34" charset="0"/>
            </a:endParaRPr>
          </a:p>
        </p:txBody>
      </p:sp>
      <p:grpSp>
        <p:nvGrpSpPr>
          <p:cNvPr id="50" name="Group 49">
            <a:extLst>
              <a:ext uri="{FF2B5EF4-FFF2-40B4-BE49-F238E27FC236}">
                <a16:creationId xmlns:a16="http://schemas.microsoft.com/office/drawing/2014/main" id="{B1B825FB-2A5D-7A7C-199D-AEAA87C065A8}"/>
              </a:ext>
            </a:extLst>
          </p:cNvPr>
          <p:cNvGrpSpPr/>
          <p:nvPr/>
        </p:nvGrpSpPr>
        <p:grpSpPr>
          <a:xfrm>
            <a:off x="9344369" y="-350511"/>
            <a:ext cx="2915520" cy="2915520"/>
            <a:chOff x="8902827" y="-289860"/>
            <a:chExt cx="2915520" cy="2915520"/>
          </a:xfrm>
        </p:grpSpPr>
        <p:sp>
          <p:nvSpPr>
            <p:cNvPr id="49" name="Oval 48">
              <a:extLst>
                <a:ext uri="{FF2B5EF4-FFF2-40B4-BE49-F238E27FC236}">
                  <a16:creationId xmlns:a16="http://schemas.microsoft.com/office/drawing/2014/main" id="{AC6B1612-A947-6ED2-6E18-23E71ABD50F7}"/>
                </a:ext>
              </a:extLst>
            </p:cNvPr>
            <p:cNvSpPr/>
            <p:nvPr/>
          </p:nvSpPr>
          <p:spPr>
            <a:xfrm>
              <a:off x="8902827" y="-289860"/>
              <a:ext cx="2915520" cy="291552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AC0E910-A89B-E355-8E5E-E2CDEB08CFAF}"/>
                </a:ext>
              </a:extLst>
            </p:cNvPr>
            <p:cNvGrpSpPr/>
            <p:nvPr/>
          </p:nvGrpSpPr>
          <p:grpSpPr>
            <a:xfrm>
              <a:off x="9584173" y="292065"/>
              <a:ext cx="1552828" cy="1891813"/>
              <a:chOff x="7254370" y="612099"/>
              <a:chExt cx="4313943" cy="5255681"/>
            </a:xfrm>
          </p:grpSpPr>
          <p:pic>
            <p:nvPicPr>
              <p:cNvPr id="3" name="Picture 2">
                <a:extLst>
                  <a:ext uri="{FF2B5EF4-FFF2-40B4-BE49-F238E27FC236}">
                    <a16:creationId xmlns:a16="http://schemas.microsoft.com/office/drawing/2014/main" id="{C4787FD9-706C-19E4-981A-F88E870D409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0499" y="1261777"/>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12" name="Picture 11">
                <a:extLst>
                  <a:ext uri="{FF2B5EF4-FFF2-40B4-BE49-F238E27FC236}">
                    <a16:creationId xmlns:a16="http://schemas.microsoft.com/office/drawing/2014/main" id="{1254B573-EDA5-D758-3825-C6951134E8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76145" y="1153499"/>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13" name="Picture 12">
                <a:extLst>
                  <a:ext uri="{FF2B5EF4-FFF2-40B4-BE49-F238E27FC236}">
                    <a16:creationId xmlns:a16="http://schemas.microsoft.com/office/drawing/2014/main" id="{3E8197C6-68A9-9B4D-FF0A-67A56F721AB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51790" y="1045219"/>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4" name="Picture 3">
                <a:extLst>
                  <a:ext uri="{FF2B5EF4-FFF2-40B4-BE49-F238E27FC236}">
                    <a16:creationId xmlns:a16="http://schemas.microsoft.com/office/drawing/2014/main" id="{CFABCDA4-2231-46D4-36A6-887175CD52E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7435" y="936939"/>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15" name="Picture 14">
                <a:extLst>
                  <a:ext uri="{FF2B5EF4-FFF2-40B4-BE49-F238E27FC236}">
                    <a16:creationId xmlns:a16="http://schemas.microsoft.com/office/drawing/2014/main" id="{1658B72E-C56B-B967-9991-9250DEB99F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03080" y="828659"/>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16" name="Picture 15">
                <a:extLst>
                  <a:ext uri="{FF2B5EF4-FFF2-40B4-BE49-F238E27FC236}">
                    <a16:creationId xmlns:a16="http://schemas.microsoft.com/office/drawing/2014/main" id="{E7A501AA-323C-DCB8-BBFB-CE062D9A1E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78725" y="720379"/>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pic>
            <p:nvPicPr>
              <p:cNvPr id="6" name="Picture 5">
                <a:extLst>
                  <a:ext uri="{FF2B5EF4-FFF2-40B4-BE49-F238E27FC236}">
                    <a16:creationId xmlns:a16="http://schemas.microsoft.com/office/drawing/2014/main" id="{ACC8DFD3-BCFC-F311-01F8-9DCD8E6BFB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54370" y="612099"/>
                <a:ext cx="3567814" cy="4606003"/>
              </a:xfrm>
              <a:prstGeom prst="rect">
                <a:avLst/>
              </a:prstGeom>
              <a:ln w="19050">
                <a:solidFill>
                  <a:schemeClr val="bg1">
                    <a:lumMod val="85000"/>
                  </a:schemeClr>
                </a:solidFill>
              </a:ln>
              <a:effectLst>
                <a:outerShdw blurRad="50800" dist="38100" dir="2700000" algn="tl" rotWithShape="0">
                  <a:prstClr val="black"/>
                </a:outerShdw>
              </a:effectLst>
            </p:spPr>
          </p:pic>
        </p:grpSp>
      </p:grpSp>
    </p:spTree>
    <p:extLst>
      <p:ext uri="{BB962C8B-B14F-4D97-AF65-F5344CB8AC3E}">
        <p14:creationId xmlns:p14="http://schemas.microsoft.com/office/powerpoint/2010/main" val="15757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
                                        <p:tgtEl>
                                          <p:spTgt spid="22"/>
                                        </p:tgtEl>
                                      </p:cBhvr>
                                    </p:animEffect>
                                  </p:childTnLst>
                                </p:cTn>
                              </p:par>
                            </p:childTnLst>
                          </p:cTn>
                        </p:par>
                        <p:par>
                          <p:cTn id="20" fill="hold">
                            <p:stCondLst>
                              <p:cond delay="2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19" grpId="0"/>
      <p:bldP spid="2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Discussion</a:t>
            </a:r>
            <a:endParaRPr lang="en-US" dirty="0">
              <a:solidFill>
                <a:srgbClr val="013D54"/>
              </a:solidFill>
            </a:endParaRPr>
          </a:p>
        </p:txBody>
      </p:sp>
      <p:sp>
        <p:nvSpPr>
          <p:cNvPr id="2" name="Slide Number Placeholder 26">
            <a:extLst>
              <a:ext uri="{FF2B5EF4-FFF2-40B4-BE49-F238E27FC236}">
                <a16:creationId xmlns:a16="http://schemas.microsoft.com/office/drawing/2014/main" id="{D2F054E6-C2A3-1C79-5841-D2553A6DF933}"/>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89</a:t>
            </a:fld>
            <a:endParaRPr lang="en-US" dirty="0"/>
          </a:p>
        </p:txBody>
      </p:sp>
      <p:sp>
        <p:nvSpPr>
          <p:cNvPr id="3" name="TextBox 2">
            <a:extLst>
              <a:ext uri="{FF2B5EF4-FFF2-40B4-BE49-F238E27FC236}">
                <a16:creationId xmlns:a16="http://schemas.microsoft.com/office/drawing/2014/main" id="{BA550639-764C-9BCD-4A2C-1F49AFDE57CE}"/>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129846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a:xfrm>
            <a:off x="765702" y="378574"/>
            <a:ext cx="8325881" cy="602251"/>
          </a:xfrm>
        </p:spPr>
        <p:txBody>
          <a:bodyPr anchor="b">
            <a:noAutofit/>
          </a:bodyPr>
          <a:lstStyle/>
          <a:p>
            <a:r>
              <a:rPr kumimoji="0" lang="en-US" sz="36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Introductions</a:t>
            </a:r>
            <a:endParaRPr lang="en-US" sz="3600" b="1" dirty="0">
              <a:latin typeface="Avenir Next Demi Bold" panose="020B0503020202020204" pitchFamily="34" charset="0"/>
            </a:endParaRPr>
          </a:p>
        </p:txBody>
      </p:sp>
      <p:sp>
        <p:nvSpPr>
          <p:cNvPr id="16" name="TextBox 15">
            <a:extLst>
              <a:ext uri="{FF2B5EF4-FFF2-40B4-BE49-F238E27FC236}">
                <a16:creationId xmlns:a16="http://schemas.microsoft.com/office/drawing/2014/main" id="{7CB6868E-D1FE-8974-F42E-2BAC95F0274B}"/>
              </a:ext>
            </a:extLst>
          </p:cNvPr>
          <p:cNvSpPr txBox="1"/>
          <p:nvPr/>
        </p:nvSpPr>
        <p:spPr>
          <a:xfrm>
            <a:off x="800646" y="906049"/>
            <a:ext cx="7597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rPr>
              <a:t>WHO you are and WHY you’re here</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24" name="TextBox 23">
            <a:extLst>
              <a:ext uri="{FF2B5EF4-FFF2-40B4-BE49-F238E27FC236}">
                <a16:creationId xmlns:a16="http://schemas.microsoft.com/office/drawing/2014/main" id="{A808D114-E75C-CFD2-43BC-E01A6D6BA15C}"/>
              </a:ext>
            </a:extLst>
          </p:cNvPr>
          <p:cNvSpPr txBox="1"/>
          <p:nvPr/>
        </p:nvSpPr>
        <p:spPr>
          <a:xfrm>
            <a:off x="10023563" y="6500182"/>
            <a:ext cx="86214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 normalizeH="0" baseline="0" noProof="0" dirty="0">
                <a:ln>
                  <a:noFill/>
                </a:ln>
                <a:solidFill>
                  <a:srgbClr val="808285"/>
                </a:solidFill>
                <a:effectLst/>
                <a:uLnTx/>
                <a:uFillTx/>
                <a:latin typeface="Franklin Gothic Book" panose="020B0503020102020204" pitchFamily="34" charset="0"/>
                <a:ea typeface="+mn-ea"/>
                <a:cs typeface="+mn-cs"/>
              </a:rPr>
              <a:t>000•</a:t>
            </a:r>
          </a:p>
        </p:txBody>
      </p:sp>
      <p:sp>
        <p:nvSpPr>
          <p:cNvPr id="6" name="TextBox 5">
            <a:extLst>
              <a:ext uri="{FF2B5EF4-FFF2-40B4-BE49-F238E27FC236}">
                <a16:creationId xmlns:a16="http://schemas.microsoft.com/office/drawing/2014/main" id="{DFA30389-7F92-EC98-592E-88AB9D424350}"/>
              </a:ext>
            </a:extLst>
          </p:cNvPr>
          <p:cNvSpPr txBox="1">
            <a:spLocks/>
          </p:cNvSpPr>
          <p:nvPr/>
        </p:nvSpPr>
        <p:spPr>
          <a:xfrm>
            <a:off x="667110" y="1702278"/>
            <a:ext cx="8522610" cy="4309383"/>
          </a:xfrm>
          <a:prstGeom prst="rect">
            <a:avLst/>
          </a:prstGeom>
          <a:noFill/>
        </p:spPr>
        <p:txBody>
          <a:bodyPr wrap="square"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Take 30 seconds and share:</a:t>
            </a:r>
            <a:endParaRPr kumimoji="0" lang="en-US" sz="20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a:p>
            <a:pPr marL="693738" marR="0" lvl="1" indent="-236538"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srgbClr val="4398D1"/>
                </a:solidFill>
                <a:effectLst/>
                <a:uLnTx/>
                <a:uFillTx/>
                <a:latin typeface="Franklin Gothic Book" panose="020B0503020102020204" pitchFamily="34" charset="0"/>
                <a:ea typeface="+mn-ea"/>
                <a:cs typeface="+mn-cs"/>
              </a:rPr>
              <a:t>NAME</a:t>
            </a:r>
          </a:p>
          <a:p>
            <a:pPr marL="693738" marR="0" lvl="1" indent="-236538"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srgbClr val="4398D1"/>
                </a:solidFill>
                <a:effectLst/>
                <a:uLnTx/>
                <a:uFillTx/>
                <a:latin typeface="Franklin Gothic Book" panose="020B0503020102020204" pitchFamily="34" charset="0"/>
                <a:ea typeface="+mn-ea"/>
                <a:cs typeface="+mn-cs"/>
              </a:rPr>
              <a:t>HOME </a:t>
            </a:r>
          </a:p>
          <a:p>
            <a:pPr marL="1150938" marR="0" lvl="2" indent="-236538"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Where do you call home</a:t>
            </a:r>
          </a:p>
          <a:p>
            <a:pPr marL="693738" marR="0" lvl="1" indent="-236538"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30" normalizeH="0" baseline="0" noProof="0" dirty="0">
                <a:ln>
                  <a:noFill/>
                </a:ln>
                <a:solidFill>
                  <a:srgbClr val="4398D1"/>
                </a:solidFill>
                <a:effectLst/>
                <a:uLnTx/>
                <a:uFillTx/>
                <a:latin typeface="Franklin Gothic Book" panose="020B0503020102020204" pitchFamily="34" charset="0"/>
                <a:ea typeface="+mn-ea"/>
                <a:cs typeface="+mn-cs"/>
              </a:rPr>
              <a:t>SOMETHING UNIQUE</a:t>
            </a:r>
            <a:endPar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a:p>
            <a:pPr marL="1150938" marR="0" lvl="2" indent="-236538"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That makes you </a:t>
            </a:r>
            <a:r>
              <a:rPr kumimoji="0" lang="en-US" sz="2400" b="0" i="0" u="none" strike="noStrike" kern="1200" cap="none" spc="30" normalizeH="0" baseline="0" noProof="0" dirty="0" err="1">
                <a:ln>
                  <a:noFill/>
                </a:ln>
                <a:solidFill>
                  <a:prstClr val="black">
                    <a:lumMod val="65000"/>
                    <a:lumOff val="35000"/>
                  </a:prstClr>
                </a:solidFill>
                <a:effectLst/>
                <a:uLnTx/>
                <a:uFillTx/>
                <a:latin typeface="Franklin Gothic Book" panose="020B0503020102020204" pitchFamily="34" charset="0"/>
                <a:ea typeface="+mn-ea"/>
                <a:cs typeface="+mn-cs"/>
              </a:rPr>
              <a:t>YOU</a:t>
            </a:r>
            <a:endPar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endParaRPr>
          </a:p>
          <a:p>
            <a:pPr marL="693738" lvl="1" indent="-236538">
              <a:lnSpc>
                <a:spcPct val="90000"/>
              </a:lnSpc>
              <a:spcBef>
                <a:spcPts val="600"/>
              </a:spcBef>
              <a:buFont typeface="Arial" panose="020B0604020202020204" pitchFamily="34" charset="0"/>
              <a:buChar char="•"/>
              <a:defRPr/>
            </a:pPr>
            <a:r>
              <a:rPr lang="en-US" sz="2800" spc="30" dirty="0">
                <a:solidFill>
                  <a:srgbClr val="4398D1"/>
                </a:solidFill>
                <a:latin typeface="Franklin Gothic Book" panose="020B0503020102020204" pitchFamily="34" charset="0"/>
              </a:rPr>
              <a:t>WHY</a:t>
            </a:r>
            <a:r>
              <a:rPr kumimoji="0" lang="en-US" sz="28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 </a:t>
            </a:r>
          </a:p>
          <a:p>
            <a:pPr marL="1150938" lvl="2" indent="-236538">
              <a:lnSpc>
                <a:spcPct val="90000"/>
              </a:lnSpc>
              <a:spcBef>
                <a:spcPts val="600"/>
              </a:spcBef>
              <a:buFont typeface="Arial" panose="020B0604020202020204" pitchFamily="34" charset="0"/>
              <a:buChar char="•"/>
              <a:defRPr/>
            </a:pP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you signed up for </a:t>
            </a:r>
            <a:b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br>
            <a:r>
              <a:rPr kumimoji="0" lang="en-US" sz="2400" i="1"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Safe Conversations’ Dialogue Workshop</a:t>
            </a:r>
            <a:r>
              <a:rPr kumimoji="0" lang="en-US" sz="2400" b="0" i="0" u="none" strike="noStrike" kern="1200" cap="none" spc="30" normalizeH="0" baseline="0" noProof="0" dirty="0">
                <a:ln>
                  <a:noFill/>
                </a:ln>
                <a:solidFill>
                  <a:prstClr val="black">
                    <a:lumMod val="65000"/>
                    <a:lumOff val="35000"/>
                  </a:prstClr>
                </a:solidFill>
                <a:effectLst/>
                <a:uLnTx/>
                <a:uFillTx/>
                <a:latin typeface="Franklin Gothic Book" panose="020B0503020102020204" pitchFamily="34" charset="0"/>
                <a:ea typeface="+mn-ea"/>
                <a:cs typeface="+mn-cs"/>
              </a:rPr>
              <a:t>.</a:t>
            </a:r>
          </a:p>
        </p:txBody>
      </p:sp>
      <p:sp>
        <p:nvSpPr>
          <p:cNvPr id="2" name="Slide Number Placeholder 26">
            <a:extLst>
              <a:ext uri="{FF2B5EF4-FFF2-40B4-BE49-F238E27FC236}">
                <a16:creationId xmlns:a16="http://schemas.microsoft.com/office/drawing/2014/main" id="{51B55D64-71E7-6A6E-E9A8-D0D86028231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a:t>
            </a:fld>
            <a:endParaRPr lang="en-US" dirty="0"/>
          </a:p>
        </p:txBody>
      </p:sp>
      <p:sp>
        <p:nvSpPr>
          <p:cNvPr id="3" name="TextBox 2">
            <a:extLst>
              <a:ext uri="{FF2B5EF4-FFF2-40B4-BE49-F238E27FC236}">
                <a16:creationId xmlns:a16="http://schemas.microsoft.com/office/drawing/2014/main" id="{A50A4E2F-2272-413A-44F4-8E6C1805083B}"/>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effectLst>
                  <a:outerShdw blurRad="38100" dist="38100" dir="2700000" algn="tl">
                    <a:srgbClr val="000000">
                      <a:alpha val="43137"/>
                    </a:srgbClr>
                  </a:outerShdw>
                </a:effectLst>
                <a:latin typeface="Avenir Next Demi Bold" panose="020B0503020202020204"/>
              </a:rPr>
              <a:t>© 2025 Quantum Connections LLC. All Rights Reserved.</a:t>
            </a:r>
            <a:endParaRPr lang="en-US" sz="1800" b="0" dirty="0">
              <a:solidFill>
                <a:schemeClr val="bg1">
                  <a:lumMod val="75000"/>
                </a:schemeClr>
              </a:solidFill>
              <a:effectLst>
                <a:outerShdw blurRad="38100" dist="38100" dir="2700000" algn="tl">
                  <a:srgbClr val="000000">
                    <a:alpha val="43137"/>
                  </a:srgbClr>
                </a:outerShdw>
              </a:effectLst>
              <a:latin typeface="Avenir Next Demi Bold" panose="020B0503020202020204"/>
            </a:endParaRPr>
          </a:p>
        </p:txBody>
      </p:sp>
      <p:pic>
        <p:nvPicPr>
          <p:cNvPr id="4" name="Picture 3">
            <a:extLst>
              <a:ext uri="{FF2B5EF4-FFF2-40B4-BE49-F238E27FC236}">
                <a16:creationId xmlns:a16="http://schemas.microsoft.com/office/drawing/2014/main" id="{8220295F-39D4-9CC8-A14E-AAE19EADB2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33445" y="547274"/>
            <a:ext cx="3424967" cy="3424967"/>
          </a:xfrm>
          <a:prstGeom prst="ellipse">
            <a:avLst/>
          </a:prstGeom>
        </p:spPr>
      </p:pic>
    </p:spTree>
    <p:extLst>
      <p:ext uri="{BB962C8B-B14F-4D97-AF65-F5344CB8AC3E}">
        <p14:creationId xmlns:p14="http://schemas.microsoft.com/office/powerpoint/2010/main" val="21052089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52C774-53D3-789A-2064-0DE438CE770B}"/>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Daily Habits</a:t>
            </a:r>
            <a:endParaRPr lang="en-US" dirty="0">
              <a:solidFill>
                <a:srgbClr val="013D54"/>
              </a:solidFill>
            </a:endParaRPr>
          </a:p>
        </p:txBody>
      </p:sp>
      <p:sp>
        <p:nvSpPr>
          <p:cNvPr id="2" name="Slide Number Placeholder 26">
            <a:extLst>
              <a:ext uri="{FF2B5EF4-FFF2-40B4-BE49-F238E27FC236}">
                <a16:creationId xmlns:a16="http://schemas.microsoft.com/office/drawing/2014/main" id="{40A69AE9-75D3-3BD1-B00C-DB2F9E97C45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90</a:t>
            </a:fld>
            <a:endParaRPr lang="en-US" dirty="0"/>
          </a:p>
        </p:txBody>
      </p:sp>
      <p:sp>
        <p:nvSpPr>
          <p:cNvPr id="3" name="TextBox 2">
            <a:extLst>
              <a:ext uri="{FF2B5EF4-FFF2-40B4-BE49-F238E27FC236}">
                <a16:creationId xmlns:a16="http://schemas.microsoft.com/office/drawing/2014/main" id="{17BD7346-BB73-2F16-D79C-3D3F5411CA20}"/>
              </a:ext>
            </a:extLst>
          </p:cNvPr>
          <p:cNvSpPr txBox="1"/>
          <p:nvPr/>
        </p:nvSpPr>
        <p:spPr>
          <a:xfrm>
            <a:off x="4189027" y="6484290"/>
            <a:ext cx="3813946" cy="509106"/>
          </a:xfrm>
          <a:prstGeom prst="rect">
            <a:avLst/>
          </a:prstGeom>
          <a:noFill/>
        </p:spPr>
        <p:txBody>
          <a:bodyPr wrap="square">
            <a:noAutofit/>
          </a:bodyPr>
          <a:lstStyle/>
          <a:p>
            <a:pPr marL="0" marR="0" algn="ctr">
              <a:spcBef>
                <a:spcPts val="0"/>
              </a:spcBef>
              <a:spcAft>
                <a:spcPts val="0"/>
              </a:spcAft>
            </a:pPr>
            <a:r>
              <a:rPr lang="en-US" sz="900" b="0" i="0" u="none" strike="noStrike" dirty="0">
                <a:solidFill>
                  <a:schemeClr val="bg1">
                    <a:lumMod val="75000"/>
                  </a:schemeClr>
                </a:solidFill>
                <a:latin typeface="Avenir Next Demi Bold" panose="020B0503020202020204"/>
              </a:rPr>
              <a:t>© 2025 Quantum Connections LLC. All Rights Reserved.</a:t>
            </a:r>
            <a:endParaRPr lang="en-US" sz="1800" b="0" dirty="0">
              <a:solidFill>
                <a:schemeClr val="bg1">
                  <a:lumMod val="75000"/>
                </a:schemeClr>
              </a:solidFill>
              <a:latin typeface="Avenir Next Demi Bold" panose="020B0503020202020204"/>
            </a:endParaRPr>
          </a:p>
        </p:txBody>
      </p:sp>
    </p:spTree>
    <p:extLst>
      <p:ext uri="{BB962C8B-B14F-4D97-AF65-F5344CB8AC3E}">
        <p14:creationId xmlns:p14="http://schemas.microsoft.com/office/powerpoint/2010/main" val="40045985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Daily Habits</a:t>
            </a:r>
            <a:endParaRPr lang="en-US" dirty="0"/>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pic>
        <p:nvPicPr>
          <p:cNvPr id="2" name="Picture 1">
            <a:extLst>
              <a:ext uri="{FF2B5EF4-FFF2-40B4-BE49-F238E27FC236}">
                <a16:creationId xmlns:a16="http://schemas.microsoft.com/office/drawing/2014/main" id="{FC62D3C1-77E5-B13F-6EEB-AC53C565FC3D}"/>
              </a:ext>
            </a:extLst>
          </p:cNvPr>
          <p:cNvPicPr>
            <a:picLocks noChangeAspect="1"/>
          </p:cNvPicPr>
          <p:nvPr/>
        </p:nvPicPr>
        <p:blipFill>
          <a:blip r:embed="rId5"/>
          <a:stretch>
            <a:fillRect/>
          </a:stretch>
        </p:blipFill>
        <p:spPr>
          <a:xfrm>
            <a:off x="773633" y="2892528"/>
            <a:ext cx="6641753" cy="2085574"/>
          </a:xfrm>
          <a:prstGeom prst="rect">
            <a:avLst/>
          </a:prstGeom>
        </p:spPr>
      </p:pic>
      <p:pic>
        <p:nvPicPr>
          <p:cNvPr id="4" name="Picture 3">
            <a:extLst>
              <a:ext uri="{FF2B5EF4-FFF2-40B4-BE49-F238E27FC236}">
                <a16:creationId xmlns:a16="http://schemas.microsoft.com/office/drawing/2014/main" id="{B3DD35B3-0DB0-5AC1-2D78-9B8F89E6DA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99985" y="277702"/>
            <a:ext cx="1993526" cy="4700400"/>
          </a:xfrm>
          <a:prstGeom prst="rect">
            <a:avLst/>
          </a:prstGeom>
          <a:ln>
            <a:solidFill>
              <a:srgbClr val="003C54"/>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A8C71C0-AA17-0CDB-17B8-019711E28F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77325" y="1160572"/>
            <a:ext cx="2007293" cy="4801004"/>
          </a:xfrm>
          <a:prstGeom prst="rect">
            <a:avLst/>
          </a:prstGeom>
          <a:ln>
            <a:solidFill>
              <a:srgbClr val="003C54"/>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AAA2EF5-1DC0-B021-5CC5-3F16136E1411}"/>
              </a:ext>
            </a:extLst>
          </p:cNvPr>
          <p:cNvSpPr txBox="1"/>
          <p:nvPr/>
        </p:nvSpPr>
        <p:spPr>
          <a:xfrm>
            <a:off x="4964316" y="5499911"/>
            <a:ext cx="50356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Quick Reference Card</a:t>
            </a:r>
          </a:p>
        </p:txBody>
      </p:sp>
      <p:sp>
        <p:nvSpPr>
          <p:cNvPr id="7" name="TextBox 6">
            <a:extLst>
              <a:ext uri="{FF2B5EF4-FFF2-40B4-BE49-F238E27FC236}">
                <a16:creationId xmlns:a16="http://schemas.microsoft.com/office/drawing/2014/main" id="{BBC6EA17-DD00-A003-1CCF-FC0FECB72AFF}"/>
              </a:ext>
            </a:extLst>
          </p:cNvPr>
          <p:cNvSpPr txBox="1"/>
          <p:nvPr/>
        </p:nvSpPr>
        <p:spPr>
          <a:xfrm>
            <a:off x="773633" y="1422782"/>
            <a:ext cx="5895181" cy="1200329"/>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Keep practicing your 4 new </a:t>
            </a:r>
            <a:b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b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Safe Conversations’ T</a:t>
            </a:r>
            <a:r>
              <a:rPr kumimoji="0" lang="en-US" sz="2400" b="0" i="0" u="none" strike="noStrike" kern="1200" cap="none" spc="30" normalizeH="0" baseline="0" noProof="0" dirty="0" err="1">
                <a:ln>
                  <a:noFill/>
                </a:ln>
                <a:solidFill>
                  <a:prstClr val="black">
                    <a:lumMod val="50000"/>
                    <a:lumOff val="50000"/>
                  </a:prstClr>
                </a:solidFill>
                <a:effectLst/>
                <a:uLnTx/>
                <a:uFillTx/>
                <a:latin typeface="Franklin Gothic Book" panose="020B0503020102020204" pitchFamily="34" charset="0"/>
                <a:ea typeface="+mn-ea"/>
                <a:cs typeface="+mn-cs"/>
              </a:rPr>
              <a:t>ools</a:t>
            </a: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New habits begin to form in 21-30 days</a:t>
            </a:r>
          </a:p>
        </p:txBody>
      </p:sp>
      <p:sp>
        <p:nvSpPr>
          <p:cNvPr id="8" name="Slide Number Placeholder 26">
            <a:extLst>
              <a:ext uri="{FF2B5EF4-FFF2-40B4-BE49-F238E27FC236}">
                <a16:creationId xmlns:a16="http://schemas.microsoft.com/office/drawing/2014/main" id="{EA6FBDDB-E6C8-BE45-F258-171DAF1404A9}"/>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91</a:t>
            </a:fld>
            <a:endParaRPr lang="en-US" dirty="0"/>
          </a:p>
        </p:txBody>
      </p:sp>
    </p:spTree>
    <p:extLst>
      <p:ext uri="{BB962C8B-B14F-4D97-AF65-F5344CB8AC3E}">
        <p14:creationId xmlns:p14="http://schemas.microsoft.com/office/powerpoint/2010/main" val="17825214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Daily Habits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1497" y="894428"/>
            <a:ext cx="10929723" cy="452039"/>
          </a:xfrm>
        </p:spPr>
        <p:txBody>
          <a:bodyPr/>
          <a:lstStyle/>
          <a:p>
            <a:r>
              <a:rPr lang="en-US" dirty="0"/>
              <a:t>Practice Affirmations Daily</a:t>
            </a:r>
          </a:p>
          <a:p>
            <a:endParaRPr lang="en-US" dirty="0"/>
          </a:p>
        </p:txBody>
      </p:sp>
      <p:sp>
        <p:nvSpPr>
          <p:cNvPr id="2" name="TextBox 1">
            <a:extLst>
              <a:ext uri="{FF2B5EF4-FFF2-40B4-BE49-F238E27FC236}">
                <a16:creationId xmlns:a16="http://schemas.microsoft.com/office/drawing/2014/main" id="{28E508E0-1876-028B-23B8-EFD0B6EE21E5}"/>
              </a:ext>
            </a:extLst>
          </p:cNvPr>
          <p:cNvSpPr txBox="1"/>
          <p:nvPr/>
        </p:nvSpPr>
        <p:spPr>
          <a:xfrm>
            <a:off x="852753" y="2123716"/>
            <a:ext cx="5868169" cy="424732"/>
          </a:xfrm>
          <a:prstGeom prst="rect">
            <a:avLst/>
          </a:prstGeom>
          <a:noFill/>
        </p:spPr>
        <p:txBody>
          <a:bodyPr wrap="square" rtlCol="0">
            <a:spAutoFit/>
          </a:bodyPr>
          <a:lstStyle/>
          <a:p>
            <a:pPr marL="182880" marR="0" lvl="0" indent="-182880" algn="l" defTabSz="914400" rtl="0" eaLnBrk="1" fontAlgn="auto" latinLnBrk="0" hangingPunct="1">
              <a:lnSpc>
                <a:spcPct val="90000"/>
              </a:lnSpc>
              <a:spcBef>
                <a:spcPts val="16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srgbClr val="1F5368"/>
                </a:solidFill>
                <a:effectLst/>
                <a:uLnTx/>
                <a:uFillTx/>
                <a:latin typeface="Franklin Gothic Book" panose="020B0503020102020204" pitchFamily="34" charset="0"/>
                <a:ea typeface="+mn-ea"/>
                <a:cs typeface="+mn-cs"/>
              </a:rPr>
              <a:t>Goal: Offer one Affirmation Per Day</a:t>
            </a:r>
          </a:p>
        </p:txBody>
      </p:sp>
      <p:sp>
        <p:nvSpPr>
          <p:cNvPr id="3" name="TextBox 2">
            <a:extLst>
              <a:ext uri="{FF2B5EF4-FFF2-40B4-BE49-F238E27FC236}">
                <a16:creationId xmlns:a16="http://schemas.microsoft.com/office/drawing/2014/main" id="{912F16C8-08D4-53E8-2197-C360B691CE51}"/>
              </a:ext>
            </a:extLst>
          </p:cNvPr>
          <p:cNvSpPr txBox="1"/>
          <p:nvPr/>
        </p:nvSpPr>
        <p:spPr>
          <a:xfrm>
            <a:off x="7374443" y="3083576"/>
            <a:ext cx="4720743" cy="2451953"/>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srgbClr val="1F5368"/>
                </a:solidFill>
                <a:effectLst/>
                <a:uLnTx/>
                <a:uFillTx/>
                <a:latin typeface="Franklin Gothic Book" panose="020B0503020102020204" pitchFamily="34" charset="0"/>
                <a:ea typeface="+mn-ea"/>
                <a:cs typeface="+mn-cs"/>
              </a:rPr>
              <a:t>Ask your teammates how they prefer to be affirmed:</a:t>
            </a:r>
          </a:p>
          <a:p>
            <a:pPr marL="800100" marR="0" lvl="1"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Casual Conversation</a:t>
            </a:r>
          </a:p>
          <a:p>
            <a:pPr marL="800100" marR="0" lvl="1"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Affirmations Dialogue</a:t>
            </a:r>
          </a:p>
          <a:p>
            <a:pPr marL="800100" marR="0" lvl="1"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More casually</a:t>
            </a:r>
          </a:p>
          <a:p>
            <a:pPr marL="800100" marR="0" lvl="1"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More formally</a:t>
            </a:r>
          </a:p>
        </p:txBody>
      </p:sp>
      <p:pic>
        <p:nvPicPr>
          <p:cNvPr id="4" name="Picture 3">
            <a:extLst>
              <a:ext uri="{FF2B5EF4-FFF2-40B4-BE49-F238E27FC236}">
                <a16:creationId xmlns:a16="http://schemas.microsoft.com/office/drawing/2014/main" id="{7E4CE174-2796-1C4A-BF3A-F58E16A544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753" y="2616638"/>
            <a:ext cx="6081580" cy="2384283"/>
          </a:xfrm>
          <a:prstGeom prst="rect">
            <a:avLst/>
          </a:prstGeom>
        </p:spPr>
      </p:pic>
      <p:grpSp>
        <p:nvGrpSpPr>
          <p:cNvPr id="6" name="Group 5">
            <a:extLst>
              <a:ext uri="{FF2B5EF4-FFF2-40B4-BE49-F238E27FC236}">
                <a16:creationId xmlns:a16="http://schemas.microsoft.com/office/drawing/2014/main" id="{D52C493E-D25D-E123-5000-015C5EF50FF2}"/>
              </a:ext>
            </a:extLst>
          </p:cNvPr>
          <p:cNvGrpSpPr/>
          <p:nvPr/>
        </p:nvGrpSpPr>
        <p:grpSpPr>
          <a:xfrm>
            <a:off x="10708561" y="280914"/>
            <a:ext cx="1188878" cy="2335724"/>
            <a:chOff x="8707210" y="719137"/>
            <a:chExt cx="2711157" cy="5326466"/>
          </a:xfrm>
        </p:grpSpPr>
        <p:pic>
          <p:nvPicPr>
            <p:cNvPr id="7" name="Picture 6">
              <a:extLst>
                <a:ext uri="{FF2B5EF4-FFF2-40B4-BE49-F238E27FC236}">
                  <a16:creationId xmlns:a16="http://schemas.microsoft.com/office/drawing/2014/main" id="{D4EDFF0F-51DA-366C-1D20-41C418CC77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4841" y="719137"/>
              <a:ext cx="1993526" cy="4700400"/>
            </a:xfrm>
            <a:prstGeom prst="rect">
              <a:avLst/>
            </a:prstGeom>
            <a:ln>
              <a:solidFill>
                <a:srgbClr val="003C54"/>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80D284C-5884-3F6F-F9A1-4834AC422E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07210" y="1244599"/>
              <a:ext cx="2007293" cy="4801004"/>
            </a:xfrm>
            <a:prstGeom prst="rect">
              <a:avLst/>
            </a:prstGeom>
            <a:ln>
              <a:solidFill>
                <a:srgbClr val="003C54"/>
              </a:solidFill>
            </a:ln>
            <a:effectLst>
              <a:outerShdw blurRad="50800" dist="38100" dir="2700000" algn="tl" rotWithShape="0">
                <a:prstClr val="black">
                  <a:alpha val="40000"/>
                </a:prstClr>
              </a:outerShdw>
            </a:effectLst>
          </p:spPr>
        </p:pic>
      </p:grpSp>
      <p:sp>
        <p:nvSpPr>
          <p:cNvPr id="10" name="Slide Number Placeholder 26">
            <a:extLst>
              <a:ext uri="{FF2B5EF4-FFF2-40B4-BE49-F238E27FC236}">
                <a16:creationId xmlns:a16="http://schemas.microsoft.com/office/drawing/2014/main" id="{D0FBFF4D-F3C9-EEF5-2C53-68C6624E09E8}"/>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92</a:t>
            </a:fld>
            <a:endParaRPr lang="en-US" dirty="0"/>
          </a:p>
        </p:txBody>
      </p:sp>
      <p:pic>
        <p:nvPicPr>
          <p:cNvPr id="11" name="Picture 10">
            <a:extLst>
              <a:ext uri="{FF2B5EF4-FFF2-40B4-BE49-F238E27FC236}">
                <a16:creationId xmlns:a16="http://schemas.microsoft.com/office/drawing/2014/main" id="{32CA7EC1-A31C-47EF-C054-D2EE5B1C8D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00761" y="511336"/>
            <a:ext cx="3283009" cy="1509732"/>
          </a:xfrm>
          <a:prstGeom prst="rect">
            <a:avLst/>
          </a:prstGeom>
        </p:spPr>
      </p:pic>
    </p:spTree>
    <p:extLst>
      <p:ext uri="{BB962C8B-B14F-4D97-AF65-F5344CB8AC3E}">
        <p14:creationId xmlns:p14="http://schemas.microsoft.com/office/powerpoint/2010/main" val="25491927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Daily Habits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65673" y="900252"/>
            <a:ext cx="10929723" cy="452039"/>
          </a:xfrm>
        </p:spPr>
        <p:txBody>
          <a:bodyPr/>
          <a:lstStyle/>
          <a:p>
            <a:r>
              <a:rPr lang="en-US" dirty="0"/>
              <a:t>Practice Zero Negativity Daily</a:t>
            </a:r>
          </a:p>
          <a:p>
            <a:endParaRPr lang="en-US" dirty="0"/>
          </a:p>
        </p:txBody>
      </p:sp>
      <p:sp>
        <p:nvSpPr>
          <p:cNvPr id="13" name="Content Placeholder 12">
            <a:extLst>
              <a:ext uri="{FF2B5EF4-FFF2-40B4-BE49-F238E27FC236}">
                <a16:creationId xmlns:a16="http://schemas.microsoft.com/office/drawing/2014/main" id="{6BB13F62-8F78-FA51-267C-C98ABCC00E7B}"/>
              </a:ext>
            </a:extLst>
          </p:cNvPr>
          <p:cNvSpPr txBox="1">
            <a:spLocks/>
          </p:cNvSpPr>
          <p:nvPr/>
        </p:nvSpPr>
        <p:spPr>
          <a:xfrm>
            <a:off x="771497" y="2047585"/>
            <a:ext cx="9835125" cy="42167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200"/>
              </a:spcBef>
              <a:buFont typeface="+mj-lt"/>
              <a:buAutoNum type="arabicPeriod"/>
            </a:pPr>
            <a:r>
              <a:rPr lang="en-US" sz="2400" b="1" dirty="0">
                <a:solidFill>
                  <a:srgbClr val="4398D0"/>
                </a:solidFill>
                <a:latin typeface="Franklin Gothic Book" panose="020B0503020102020204" pitchFamily="34" charset="0"/>
              </a:rPr>
              <a:t>AVOID</a:t>
            </a:r>
            <a:r>
              <a:rPr lang="en-US" sz="2400" dirty="0">
                <a:latin typeface="Franklin Gothic Book" panose="020B0503020102020204" pitchFamily="34" charset="0"/>
              </a:rPr>
              <a:t> </a:t>
            </a:r>
            <a:r>
              <a:rPr lang="en-US" sz="2400" dirty="0">
                <a:solidFill>
                  <a:schemeClr val="tx1">
                    <a:lumMod val="50000"/>
                    <a:lumOff val="50000"/>
                  </a:schemeClr>
                </a:solidFill>
                <a:latin typeface="Franklin Gothic Book" panose="020B0503020102020204" pitchFamily="34" charset="0"/>
              </a:rPr>
              <a:t>put-downs (shame/blame/criticism) </a:t>
            </a:r>
          </a:p>
          <a:p>
            <a:pPr marL="457200" indent="-457200">
              <a:spcBef>
                <a:spcPts val="200"/>
              </a:spcBef>
              <a:buFont typeface="+mj-lt"/>
              <a:buAutoNum type="arabicPeriod"/>
            </a:pPr>
            <a:r>
              <a:rPr lang="en-US" sz="2400" b="1" dirty="0">
                <a:solidFill>
                  <a:srgbClr val="4398D0"/>
                </a:solidFill>
                <a:latin typeface="Franklin Gothic Book" panose="020B0503020102020204" pitchFamily="34" charset="0"/>
              </a:rPr>
              <a:t>REPLACE </a:t>
            </a:r>
            <a:r>
              <a:rPr lang="en-US" sz="2400" dirty="0">
                <a:solidFill>
                  <a:schemeClr val="tx1">
                    <a:lumMod val="50000"/>
                    <a:lumOff val="50000"/>
                  </a:schemeClr>
                </a:solidFill>
                <a:latin typeface="Franklin Gothic Book" panose="020B0503020102020204" pitchFamily="34" charset="0"/>
              </a:rPr>
              <a:t>with </a:t>
            </a:r>
            <a:r>
              <a:rPr lang="en-US" sz="2400" i="1" dirty="0">
                <a:solidFill>
                  <a:schemeClr val="tx1">
                    <a:lumMod val="50000"/>
                    <a:lumOff val="50000"/>
                  </a:schemeClr>
                </a:solidFill>
                <a:latin typeface="Franklin Gothic Book" panose="020B0503020102020204" pitchFamily="34" charset="0"/>
              </a:rPr>
              <a:t>Affirmations</a:t>
            </a:r>
            <a:r>
              <a:rPr lang="en-US" sz="2400" dirty="0">
                <a:solidFill>
                  <a:schemeClr val="tx1">
                    <a:lumMod val="50000"/>
                    <a:lumOff val="50000"/>
                  </a:schemeClr>
                </a:solidFill>
                <a:latin typeface="Franklin Gothic Book" panose="020B0503020102020204" pitchFamily="34" charset="0"/>
              </a:rPr>
              <a:t> &amp; positivity</a:t>
            </a:r>
          </a:p>
          <a:p>
            <a:pPr marL="457200" indent="-457200">
              <a:spcBef>
                <a:spcPts val="200"/>
              </a:spcBef>
              <a:buFont typeface="+mj-lt"/>
              <a:buAutoNum type="arabicPeriod"/>
            </a:pPr>
            <a:r>
              <a:rPr lang="en-US" sz="2400" b="1" dirty="0">
                <a:solidFill>
                  <a:srgbClr val="4398D0"/>
                </a:solidFill>
                <a:latin typeface="Franklin Gothic Book" panose="020B0503020102020204" pitchFamily="34" charset="0"/>
              </a:rPr>
              <a:t>REFRAME</a:t>
            </a:r>
            <a:r>
              <a:rPr lang="en-US" sz="2400" dirty="0">
                <a:latin typeface="Franklin Gothic Book" panose="020B0503020102020204" pitchFamily="34" charset="0"/>
              </a:rPr>
              <a:t> </a:t>
            </a:r>
            <a:r>
              <a:rPr lang="en-US" sz="2400" dirty="0">
                <a:solidFill>
                  <a:schemeClr val="tx1">
                    <a:lumMod val="50000"/>
                    <a:lumOff val="50000"/>
                  </a:schemeClr>
                </a:solidFill>
                <a:latin typeface="Franklin Gothic Book" panose="020B0503020102020204" pitchFamily="34" charset="0"/>
              </a:rPr>
              <a:t>frustrations into wishes into solutions</a:t>
            </a:r>
          </a:p>
          <a:p>
            <a:pPr marL="906462" lvl="1" indent="-457200">
              <a:spcBef>
                <a:spcPts val="200"/>
              </a:spcBef>
            </a:pPr>
            <a:r>
              <a:rPr lang="en-US" dirty="0">
                <a:solidFill>
                  <a:schemeClr val="tx1">
                    <a:lumMod val="50000"/>
                    <a:lumOff val="50000"/>
                  </a:schemeClr>
                </a:solidFill>
                <a:latin typeface="Franklin Gothic Book" panose="020B0503020102020204" pitchFamily="34" charset="0"/>
              </a:rPr>
              <a:t>Share Frustrations in objective way that avoids personal attacks</a:t>
            </a:r>
          </a:p>
          <a:p>
            <a:pPr marL="906462" lvl="1" indent="-457200">
              <a:spcBef>
                <a:spcPts val="200"/>
              </a:spcBef>
            </a:pPr>
            <a:r>
              <a:rPr lang="en-US" dirty="0">
                <a:solidFill>
                  <a:schemeClr val="tx1">
                    <a:lumMod val="50000"/>
                    <a:lumOff val="50000"/>
                  </a:schemeClr>
                </a:solidFill>
                <a:latin typeface="Franklin Gothic Book" panose="020B0503020102020204" pitchFamily="34" charset="0"/>
              </a:rPr>
              <a:t>Focus on your experience and feelings (instead of what they’re doing wrong)</a:t>
            </a:r>
          </a:p>
          <a:p>
            <a:pPr marL="906462" lvl="1" indent="-457200">
              <a:spcBef>
                <a:spcPts val="200"/>
              </a:spcBef>
            </a:pPr>
            <a:r>
              <a:rPr lang="en-US" dirty="0">
                <a:solidFill>
                  <a:schemeClr val="tx1">
                    <a:lumMod val="50000"/>
                    <a:lumOff val="50000"/>
                  </a:schemeClr>
                </a:solidFill>
                <a:latin typeface="Franklin Gothic Book" panose="020B0503020102020204" pitchFamily="34" charset="0"/>
              </a:rPr>
              <a:t>Propose solutions</a:t>
            </a:r>
          </a:p>
          <a:p>
            <a:pPr marL="457200" indent="-457200">
              <a:spcBef>
                <a:spcPts val="200"/>
              </a:spcBef>
              <a:buFont typeface="+mj-lt"/>
              <a:buAutoNum type="arabicPeriod"/>
            </a:pPr>
            <a:r>
              <a:rPr lang="en-US" sz="2400" b="1" dirty="0">
                <a:solidFill>
                  <a:srgbClr val="4398D0"/>
                </a:solidFill>
                <a:latin typeface="Franklin Gothic Book" panose="020B0503020102020204" pitchFamily="34" charset="0"/>
              </a:rPr>
              <a:t>REPAIR </a:t>
            </a:r>
            <a:r>
              <a:rPr lang="en-US" sz="2400" dirty="0">
                <a:solidFill>
                  <a:schemeClr val="tx1">
                    <a:lumMod val="50000"/>
                    <a:lumOff val="50000"/>
                  </a:schemeClr>
                </a:solidFill>
                <a:latin typeface="Franklin Gothic Book" panose="020B0503020102020204" pitchFamily="34" charset="0"/>
              </a:rPr>
              <a:t>to restore connection  </a:t>
            </a:r>
          </a:p>
          <a:p>
            <a:pPr marL="906462" lvl="1" indent="-457200">
              <a:spcBef>
                <a:spcPts val="200"/>
              </a:spcBef>
            </a:pPr>
            <a:r>
              <a:rPr lang="en-US" dirty="0">
                <a:solidFill>
                  <a:schemeClr val="tx1">
                    <a:lumMod val="50000"/>
                    <a:lumOff val="50000"/>
                  </a:schemeClr>
                </a:solidFill>
                <a:latin typeface="Franklin Gothic Book" panose="020B0503020102020204" pitchFamily="34" charset="0"/>
              </a:rPr>
              <a:t>Use the Safe Conversations Repair Process when negativity occurs </a:t>
            </a:r>
          </a:p>
          <a:p>
            <a:pPr marL="1363662" lvl="2" indent="-457200">
              <a:spcBef>
                <a:spcPts val="200"/>
              </a:spcBef>
            </a:pPr>
            <a:r>
              <a:rPr lang="en-US" dirty="0">
                <a:solidFill>
                  <a:schemeClr val="tx1">
                    <a:lumMod val="50000"/>
                    <a:lumOff val="50000"/>
                  </a:schemeClr>
                </a:solidFill>
                <a:latin typeface="Franklin Gothic Book" panose="020B0503020102020204" pitchFamily="34" charset="0"/>
              </a:rPr>
              <a:t>Signal</a:t>
            </a:r>
          </a:p>
          <a:p>
            <a:pPr marL="1363662" lvl="2" indent="-457200">
              <a:spcBef>
                <a:spcPts val="200"/>
              </a:spcBef>
            </a:pPr>
            <a:r>
              <a:rPr lang="en-US" dirty="0">
                <a:solidFill>
                  <a:schemeClr val="tx1">
                    <a:lumMod val="50000"/>
                    <a:lumOff val="50000"/>
                  </a:schemeClr>
                </a:solidFill>
                <a:latin typeface="Franklin Gothic Book" panose="020B0503020102020204" pitchFamily="34" charset="0"/>
              </a:rPr>
              <a:t>Choose repair activity (re-do, model, connect, dialogue, etc.)</a:t>
            </a:r>
          </a:p>
          <a:p>
            <a:endParaRPr lang="en-US" sz="2400" dirty="0">
              <a:latin typeface="Franklin Gothic Book" panose="020B0503020102020204" pitchFamily="34" charset="0"/>
            </a:endParaRPr>
          </a:p>
        </p:txBody>
      </p:sp>
      <p:sp>
        <p:nvSpPr>
          <p:cNvPr id="22" name="Text Placeholder 3">
            <a:extLst>
              <a:ext uri="{FF2B5EF4-FFF2-40B4-BE49-F238E27FC236}">
                <a16:creationId xmlns:a16="http://schemas.microsoft.com/office/drawing/2014/main" id="{271C8451-C6E3-F553-FC11-D34AD9992CFC}"/>
              </a:ext>
            </a:extLst>
          </p:cNvPr>
          <p:cNvSpPr txBox="1">
            <a:spLocks/>
          </p:cNvSpPr>
          <p:nvPr/>
        </p:nvSpPr>
        <p:spPr>
          <a:xfrm>
            <a:off x="457695" y="1462824"/>
            <a:ext cx="8498382" cy="4099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200"/>
              </a:spcBef>
              <a:buNone/>
              <a:defRPr/>
            </a:pPr>
            <a:r>
              <a:rPr lang="en-US" dirty="0">
                <a:solidFill>
                  <a:schemeClr val="tx1">
                    <a:lumMod val="50000"/>
                    <a:lumOff val="50000"/>
                  </a:schemeClr>
                </a:solidFill>
                <a:latin typeface="Franklin Gothic Book" panose="020B0503020102020204" pitchFamily="34" charset="0"/>
              </a:rPr>
              <a:t>Continue to…</a:t>
            </a:r>
          </a:p>
        </p:txBody>
      </p:sp>
      <p:grpSp>
        <p:nvGrpSpPr>
          <p:cNvPr id="2" name="Group 1">
            <a:extLst>
              <a:ext uri="{FF2B5EF4-FFF2-40B4-BE49-F238E27FC236}">
                <a16:creationId xmlns:a16="http://schemas.microsoft.com/office/drawing/2014/main" id="{68FFD196-3300-2970-FA70-094F5733A48F}"/>
              </a:ext>
            </a:extLst>
          </p:cNvPr>
          <p:cNvGrpSpPr/>
          <p:nvPr/>
        </p:nvGrpSpPr>
        <p:grpSpPr>
          <a:xfrm>
            <a:off x="10708561" y="280914"/>
            <a:ext cx="1188878" cy="2335724"/>
            <a:chOff x="8707210" y="719137"/>
            <a:chExt cx="2711157" cy="5326466"/>
          </a:xfrm>
        </p:grpSpPr>
        <p:pic>
          <p:nvPicPr>
            <p:cNvPr id="11" name="Picture 10">
              <a:extLst>
                <a:ext uri="{FF2B5EF4-FFF2-40B4-BE49-F238E27FC236}">
                  <a16:creationId xmlns:a16="http://schemas.microsoft.com/office/drawing/2014/main" id="{25FA966C-7EF6-06A5-D7B4-95C4CE6ED8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24841" y="719137"/>
              <a:ext cx="1993526" cy="4700400"/>
            </a:xfrm>
            <a:prstGeom prst="rect">
              <a:avLst/>
            </a:prstGeom>
            <a:ln>
              <a:solidFill>
                <a:srgbClr val="003C54"/>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ABAE490-6FE9-4CB9-5593-FF19F1A574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7210" y="1244599"/>
              <a:ext cx="2007293" cy="4801004"/>
            </a:xfrm>
            <a:prstGeom prst="rect">
              <a:avLst/>
            </a:prstGeom>
            <a:ln>
              <a:solidFill>
                <a:srgbClr val="003C54"/>
              </a:solidFill>
            </a:ln>
            <a:effectLst>
              <a:outerShdw blurRad="50800" dist="38100" dir="2700000" algn="tl" rotWithShape="0">
                <a:prstClr val="black">
                  <a:alpha val="40000"/>
                </a:prstClr>
              </a:outerShdw>
            </a:effectLst>
          </p:spPr>
        </p:pic>
      </p:grpSp>
      <p:sp>
        <p:nvSpPr>
          <p:cNvPr id="3" name="Slide Number Placeholder 26">
            <a:extLst>
              <a:ext uri="{FF2B5EF4-FFF2-40B4-BE49-F238E27FC236}">
                <a16:creationId xmlns:a16="http://schemas.microsoft.com/office/drawing/2014/main" id="{AC5BB278-86D2-5184-C9D7-79D4709015F5}"/>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93</a:t>
            </a:fld>
            <a:endParaRPr lang="en-US" dirty="0"/>
          </a:p>
        </p:txBody>
      </p:sp>
    </p:spTree>
    <p:extLst>
      <p:ext uri="{BB962C8B-B14F-4D97-AF65-F5344CB8AC3E}">
        <p14:creationId xmlns:p14="http://schemas.microsoft.com/office/powerpoint/2010/main" val="177463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Daily Habits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65673" y="894428"/>
            <a:ext cx="10929723" cy="452039"/>
          </a:xfrm>
        </p:spPr>
        <p:txBody>
          <a:bodyPr/>
          <a:lstStyle/>
          <a:p>
            <a:r>
              <a:rPr lang="en-US" dirty="0"/>
              <a:t>Practice Awareness Daily</a:t>
            </a:r>
          </a:p>
          <a:p>
            <a:endParaRPr lang="en-US" dirty="0"/>
          </a:p>
        </p:txBody>
      </p:sp>
      <p:sp>
        <p:nvSpPr>
          <p:cNvPr id="3" name="Content Placeholder 2">
            <a:extLst>
              <a:ext uri="{FF2B5EF4-FFF2-40B4-BE49-F238E27FC236}">
                <a16:creationId xmlns:a16="http://schemas.microsoft.com/office/drawing/2014/main" id="{7A677B0B-2AA1-D245-55EF-53D1A88A268E}"/>
              </a:ext>
            </a:extLst>
          </p:cNvPr>
          <p:cNvSpPr txBox="1">
            <a:spLocks/>
          </p:cNvSpPr>
          <p:nvPr/>
        </p:nvSpPr>
        <p:spPr>
          <a:xfrm>
            <a:off x="603215" y="1505024"/>
            <a:ext cx="8925796" cy="1200436"/>
          </a:xfrm>
          <a:prstGeom prst="rect">
            <a:avLst/>
          </a:prstGeom>
        </p:spPr>
        <p:txBody>
          <a:bodyPr vert="horz" lIns="91440" tIns="45720" rIns="91440" bIns="45720" rtlCol="0">
            <a:no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Clr>
                <a:srgbClr val="666666"/>
              </a:buClr>
              <a:buSzPct val="100000"/>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666666"/>
              </a:buClr>
              <a:buSzPct val="100000"/>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marR="0" lvl="0" indent="-2365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Past challenges create lingering frustrations and unmet needs that impact present behaviors and coping methods. </a:t>
            </a:r>
            <a:endParaRPr kumimoji="0" lang="en-US" sz="2400" b="0" i="1"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4" name="Arrow: Right 4">
            <a:extLst>
              <a:ext uri="{FF2B5EF4-FFF2-40B4-BE49-F238E27FC236}">
                <a16:creationId xmlns:a16="http://schemas.microsoft.com/office/drawing/2014/main" id="{9925BA36-0194-7CF6-1292-BCDF52D9491B}"/>
              </a:ext>
            </a:extLst>
          </p:cNvPr>
          <p:cNvSpPr txBox="1"/>
          <p:nvPr/>
        </p:nvSpPr>
        <p:spPr>
          <a:xfrm>
            <a:off x="9057304" y="3273759"/>
            <a:ext cx="262865" cy="26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 Right 4">
            <a:extLst>
              <a:ext uri="{FF2B5EF4-FFF2-40B4-BE49-F238E27FC236}">
                <a16:creationId xmlns:a16="http://schemas.microsoft.com/office/drawing/2014/main" id="{D650FD83-180C-A469-2F5B-F66490DC08CD}"/>
              </a:ext>
            </a:extLst>
          </p:cNvPr>
          <p:cNvSpPr txBox="1"/>
          <p:nvPr/>
        </p:nvSpPr>
        <p:spPr>
          <a:xfrm>
            <a:off x="9020686" y="4035388"/>
            <a:ext cx="262865" cy="26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50949E9-A7B4-2911-8E2C-AFF66F8E27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972" y="2794281"/>
            <a:ext cx="9496085" cy="2099560"/>
          </a:xfrm>
          <a:prstGeom prst="rect">
            <a:avLst/>
          </a:prstGeom>
        </p:spPr>
      </p:pic>
      <p:grpSp>
        <p:nvGrpSpPr>
          <p:cNvPr id="8" name="Group 7">
            <a:extLst>
              <a:ext uri="{FF2B5EF4-FFF2-40B4-BE49-F238E27FC236}">
                <a16:creationId xmlns:a16="http://schemas.microsoft.com/office/drawing/2014/main" id="{73D37188-0C50-3B49-0A7E-6FBA68622A05}"/>
              </a:ext>
            </a:extLst>
          </p:cNvPr>
          <p:cNvGrpSpPr/>
          <p:nvPr/>
        </p:nvGrpSpPr>
        <p:grpSpPr>
          <a:xfrm>
            <a:off x="10708561" y="280914"/>
            <a:ext cx="1188878" cy="2335724"/>
            <a:chOff x="8707210" y="719137"/>
            <a:chExt cx="2711157" cy="5326466"/>
          </a:xfrm>
        </p:grpSpPr>
        <p:pic>
          <p:nvPicPr>
            <p:cNvPr id="10" name="Picture 9">
              <a:extLst>
                <a:ext uri="{FF2B5EF4-FFF2-40B4-BE49-F238E27FC236}">
                  <a16:creationId xmlns:a16="http://schemas.microsoft.com/office/drawing/2014/main" id="{B6FE400D-8715-4763-5466-1621076754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4841" y="719137"/>
              <a:ext cx="1993526" cy="4700400"/>
            </a:xfrm>
            <a:prstGeom prst="rect">
              <a:avLst/>
            </a:prstGeom>
            <a:ln>
              <a:solidFill>
                <a:srgbClr val="003C54"/>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2223210-18C3-D562-1960-732EB52DCC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07210" y="1244599"/>
              <a:ext cx="2007293" cy="4801004"/>
            </a:xfrm>
            <a:prstGeom prst="rect">
              <a:avLst/>
            </a:prstGeom>
            <a:ln>
              <a:solidFill>
                <a:srgbClr val="003C54"/>
              </a:solidFill>
            </a:ln>
            <a:effectLst>
              <a:outerShdw blurRad="50800" dist="38100" dir="2700000" algn="tl" rotWithShape="0">
                <a:prstClr val="black">
                  <a:alpha val="40000"/>
                </a:prstClr>
              </a:outerShdw>
            </a:effectLst>
          </p:spPr>
        </p:pic>
      </p:grpSp>
      <p:sp>
        <p:nvSpPr>
          <p:cNvPr id="12" name="Content Placeholder 8">
            <a:extLst>
              <a:ext uri="{FF2B5EF4-FFF2-40B4-BE49-F238E27FC236}">
                <a16:creationId xmlns:a16="http://schemas.microsoft.com/office/drawing/2014/main" id="{F637A77D-1C34-2953-0529-BCE2644055A6}"/>
              </a:ext>
            </a:extLst>
          </p:cNvPr>
          <p:cNvSpPr txBox="1">
            <a:spLocks/>
          </p:cNvSpPr>
          <p:nvPr/>
        </p:nvSpPr>
        <p:spPr>
          <a:xfrm>
            <a:off x="603215" y="5071484"/>
            <a:ext cx="10515600" cy="10634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lumMod val="50000"/>
                    <a:lumOff val="50000"/>
                  </a:schemeClr>
                </a:solidFill>
                <a:latin typeface="Franklin Gothic Book" panose="020B0503020102020204" pitchFamily="34" charset="0"/>
              </a:rPr>
              <a:t>Accepting this fact allows us to…</a:t>
            </a:r>
          </a:p>
          <a:p>
            <a:r>
              <a:rPr lang="en-US" sz="2400" dirty="0">
                <a:solidFill>
                  <a:schemeClr val="tx1">
                    <a:lumMod val="50000"/>
                    <a:lumOff val="50000"/>
                  </a:schemeClr>
                </a:solidFill>
                <a:latin typeface="Franklin Gothic Book" panose="020B0503020102020204" pitchFamily="34" charset="0"/>
              </a:rPr>
              <a:t>Shift from</a:t>
            </a:r>
            <a:r>
              <a:rPr lang="en-US" sz="2400" dirty="0">
                <a:latin typeface="Franklin Gothic Book" panose="020B0503020102020204" pitchFamily="34" charset="0"/>
              </a:rPr>
              <a:t> </a:t>
            </a:r>
            <a:r>
              <a:rPr lang="en-US" sz="2400" b="1" i="1" dirty="0">
                <a:solidFill>
                  <a:srgbClr val="C00000"/>
                </a:solidFill>
                <a:latin typeface="Franklin Gothic Book" panose="020B0503020102020204" pitchFamily="34" charset="0"/>
              </a:rPr>
              <a:t>Judgement</a:t>
            </a:r>
            <a:r>
              <a:rPr lang="en-US" sz="2400" dirty="0">
                <a:latin typeface="Franklin Gothic Book" panose="020B0503020102020204" pitchFamily="34" charset="0"/>
              </a:rPr>
              <a:t> </a:t>
            </a:r>
            <a:r>
              <a:rPr lang="en-US" sz="2400" dirty="0">
                <a:solidFill>
                  <a:schemeClr val="tx1">
                    <a:lumMod val="50000"/>
                    <a:lumOff val="50000"/>
                  </a:schemeClr>
                </a:solidFill>
                <a:latin typeface="Franklin Gothic Book" panose="020B0503020102020204" pitchFamily="34" charset="0"/>
              </a:rPr>
              <a:t>to</a:t>
            </a:r>
            <a:r>
              <a:rPr lang="en-US" sz="2400" dirty="0">
                <a:latin typeface="Franklin Gothic Book" panose="020B0503020102020204" pitchFamily="34" charset="0"/>
              </a:rPr>
              <a:t> </a:t>
            </a:r>
            <a:r>
              <a:rPr lang="en-US" sz="2400" b="1" i="1" dirty="0">
                <a:solidFill>
                  <a:srgbClr val="009970"/>
                </a:solidFill>
                <a:latin typeface="Franklin Gothic Book" panose="020B0503020102020204" pitchFamily="34" charset="0"/>
              </a:rPr>
              <a:t>Curiosity</a:t>
            </a:r>
            <a:r>
              <a:rPr lang="en-US" sz="2400" dirty="0">
                <a:latin typeface="Franklin Gothic Book" panose="020B0503020102020204" pitchFamily="34" charset="0"/>
              </a:rPr>
              <a:t> </a:t>
            </a:r>
            <a:r>
              <a:rPr lang="en-US" sz="2400" dirty="0">
                <a:solidFill>
                  <a:schemeClr val="tx1">
                    <a:lumMod val="50000"/>
                    <a:lumOff val="50000"/>
                  </a:schemeClr>
                </a:solidFill>
                <a:latin typeface="Franklin Gothic Book" panose="020B0503020102020204" pitchFamily="34" charset="0"/>
              </a:rPr>
              <a:t>to</a:t>
            </a:r>
            <a:r>
              <a:rPr lang="en-US" sz="2400" dirty="0">
                <a:latin typeface="Franklin Gothic Book" panose="020B0503020102020204" pitchFamily="34" charset="0"/>
              </a:rPr>
              <a:t> </a:t>
            </a:r>
            <a:r>
              <a:rPr lang="en-US" sz="2400" b="1" i="1" dirty="0">
                <a:solidFill>
                  <a:srgbClr val="009970"/>
                </a:solidFill>
                <a:latin typeface="Franklin Gothic Book" panose="020B0503020102020204" pitchFamily="34" charset="0"/>
              </a:rPr>
              <a:t>Empathy</a:t>
            </a:r>
          </a:p>
          <a:p>
            <a:endParaRPr lang="en-US" dirty="0">
              <a:latin typeface="Franklin Gothic Book" panose="020B0503020102020204" pitchFamily="34" charset="0"/>
            </a:endParaRPr>
          </a:p>
        </p:txBody>
      </p:sp>
      <p:sp>
        <p:nvSpPr>
          <p:cNvPr id="13" name="Slide Number Placeholder 26">
            <a:extLst>
              <a:ext uri="{FF2B5EF4-FFF2-40B4-BE49-F238E27FC236}">
                <a16:creationId xmlns:a16="http://schemas.microsoft.com/office/drawing/2014/main" id="{6BC335F0-BDBB-7AC8-DB75-0028362FFA8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94</a:t>
            </a:fld>
            <a:endParaRPr lang="en-US" dirty="0"/>
          </a:p>
        </p:txBody>
      </p:sp>
    </p:spTree>
    <p:extLst>
      <p:ext uri="{BB962C8B-B14F-4D97-AF65-F5344CB8AC3E}">
        <p14:creationId xmlns:p14="http://schemas.microsoft.com/office/powerpoint/2010/main" val="189220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Daily Habits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1497" y="900252"/>
            <a:ext cx="10929723" cy="452039"/>
          </a:xfrm>
        </p:spPr>
        <p:txBody>
          <a:bodyPr/>
          <a:lstStyle/>
          <a:p>
            <a:r>
              <a:rPr lang="en-US" dirty="0"/>
              <a:t>Practice Structured Dialogue</a:t>
            </a:r>
          </a:p>
          <a:p>
            <a:endParaRPr lang="en-US" dirty="0"/>
          </a:p>
        </p:txBody>
      </p:sp>
      <p:pic>
        <p:nvPicPr>
          <p:cNvPr id="2" name="Picture 1">
            <a:extLst>
              <a:ext uri="{FF2B5EF4-FFF2-40B4-BE49-F238E27FC236}">
                <a16:creationId xmlns:a16="http://schemas.microsoft.com/office/drawing/2014/main" id="{D3263732-28C3-E245-A229-1151ED2D42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159" y="1553125"/>
            <a:ext cx="3489130" cy="4513053"/>
          </a:xfrm>
          <a:prstGeom prst="rect">
            <a:avLst/>
          </a:prstGeom>
          <a:ln>
            <a:solidFill>
              <a:schemeClr val="bg1">
                <a:lumMod val="50000"/>
              </a:schemeClr>
            </a:solidFill>
          </a:ln>
          <a:effectLst>
            <a:outerShdw blurRad="50800" dist="97343" dir="2700000" algn="tl" rotWithShape="0">
              <a:prstClr val="black">
                <a:alpha val="40000"/>
              </a:prstClr>
            </a:outerShdw>
          </a:effectLst>
        </p:spPr>
      </p:pic>
      <p:pic>
        <p:nvPicPr>
          <p:cNvPr id="3" name="Picture 2">
            <a:extLst>
              <a:ext uri="{FF2B5EF4-FFF2-40B4-BE49-F238E27FC236}">
                <a16:creationId xmlns:a16="http://schemas.microsoft.com/office/drawing/2014/main" id="{A70D770F-8347-A3A3-B705-A4F30686A8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4897" y="1553125"/>
            <a:ext cx="2156377" cy="2794664"/>
          </a:xfrm>
          <a:prstGeom prst="rect">
            <a:avLst/>
          </a:prstGeom>
          <a:ln>
            <a:solidFill>
              <a:schemeClr val="bg1">
                <a:lumMod val="50000"/>
              </a:schemeClr>
            </a:solidFill>
          </a:ln>
          <a:effectLst>
            <a:outerShdw blurRad="50800" dist="97343" dir="2700000" algn="tl" rotWithShape="0">
              <a:prstClr val="black">
                <a:alpha val="40000"/>
              </a:prstClr>
            </a:outerShdw>
          </a:effectLst>
        </p:spPr>
      </p:pic>
      <p:pic>
        <p:nvPicPr>
          <p:cNvPr id="4" name="Picture 3">
            <a:extLst>
              <a:ext uri="{FF2B5EF4-FFF2-40B4-BE49-F238E27FC236}">
                <a16:creationId xmlns:a16="http://schemas.microsoft.com/office/drawing/2014/main" id="{DFC3A557-D7DE-C85B-A64C-1E1604369A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68269" y="2412320"/>
            <a:ext cx="2153718" cy="2794664"/>
          </a:xfrm>
          <a:prstGeom prst="rect">
            <a:avLst/>
          </a:prstGeom>
          <a:ln>
            <a:solidFill>
              <a:schemeClr val="bg1">
                <a:lumMod val="50000"/>
              </a:schemeClr>
            </a:solidFill>
          </a:ln>
          <a:effectLst>
            <a:outerShdw blurRad="50800" dist="97343" dir="2700000" algn="tl" rotWithShape="0">
              <a:prstClr val="black">
                <a:alpha val="40000"/>
              </a:prstClr>
            </a:outerShdw>
          </a:effectLst>
        </p:spPr>
      </p:pic>
      <p:pic>
        <p:nvPicPr>
          <p:cNvPr id="6" name="Picture 5">
            <a:extLst>
              <a:ext uri="{FF2B5EF4-FFF2-40B4-BE49-F238E27FC236}">
                <a16:creationId xmlns:a16="http://schemas.microsoft.com/office/drawing/2014/main" id="{76C83AC9-01BA-FF46-42DA-9DADF2ADCF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8982" y="3271515"/>
            <a:ext cx="2159826" cy="2794663"/>
          </a:xfrm>
          <a:prstGeom prst="rect">
            <a:avLst/>
          </a:prstGeom>
          <a:ln>
            <a:solidFill>
              <a:schemeClr val="bg1">
                <a:lumMod val="50000"/>
              </a:schemeClr>
            </a:solidFill>
          </a:ln>
          <a:effectLst>
            <a:outerShdw blurRad="50800" dist="97343" dir="2700000" algn="tl" rotWithShape="0">
              <a:prstClr val="black">
                <a:alpha val="40000"/>
              </a:prstClr>
            </a:outerShdw>
          </a:effectLst>
        </p:spPr>
      </p:pic>
      <p:pic>
        <p:nvPicPr>
          <p:cNvPr id="7" name="Picture 6">
            <a:extLst>
              <a:ext uri="{FF2B5EF4-FFF2-40B4-BE49-F238E27FC236}">
                <a16:creationId xmlns:a16="http://schemas.microsoft.com/office/drawing/2014/main" id="{7D87C128-C444-1F39-28E3-AEE28302F112}"/>
              </a:ext>
            </a:extLst>
          </p:cNvPr>
          <p:cNvPicPr>
            <a:picLocks noChangeAspect="1"/>
          </p:cNvPicPr>
          <p:nvPr/>
        </p:nvPicPr>
        <p:blipFill>
          <a:blip r:embed="rId9"/>
          <a:stretch>
            <a:fillRect/>
          </a:stretch>
        </p:blipFill>
        <p:spPr>
          <a:xfrm>
            <a:off x="7502209" y="492033"/>
            <a:ext cx="5011346" cy="3792041"/>
          </a:xfrm>
          <a:prstGeom prst="rect">
            <a:avLst/>
          </a:prstGeom>
        </p:spPr>
      </p:pic>
      <p:grpSp>
        <p:nvGrpSpPr>
          <p:cNvPr id="8" name="Group 7">
            <a:extLst>
              <a:ext uri="{FF2B5EF4-FFF2-40B4-BE49-F238E27FC236}">
                <a16:creationId xmlns:a16="http://schemas.microsoft.com/office/drawing/2014/main" id="{34588D34-423D-382A-F5F0-07973560FF6C}"/>
              </a:ext>
            </a:extLst>
          </p:cNvPr>
          <p:cNvGrpSpPr/>
          <p:nvPr/>
        </p:nvGrpSpPr>
        <p:grpSpPr>
          <a:xfrm>
            <a:off x="10436582" y="3282377"/>
            <a:ext cx="1188878" cy="2335724"/>
            <a:chOff x="8707210" y="719137"/>
            <a:chExt cx="2711157" cy="5326466"/>
          </a:xfrm>
        </p:grpSpPr>
        <p:pic>
          <p:nvPicPr>
            <p:cNvPr id="10" name="Picture 9">
              <a:extLst>
                <a:ext uri="{FF2B5EF4-FFF2-40B4-BE49-F238E27FC236}">
                  <a16:creationId xmlns:a16="http://schemas.microsoft.com/office/drawing/2014/main" id="{B87590DC-864B-1A70-97E5-2EEA2D690CD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24841" y="719137"/>
              <a:ext cx="1993526" cy="4700400"/>
            </a:xfrm>
            <a:prstGeom prst="rect">
              <a:avLst/>
            </a:prstGeom>
            <a:ln>
              <a:solidFill>
                <a:srgbClr val="003C54"/>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1890911-478C-D70B-AB1A-DEBAD1BE256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07210" y="1244599"/>
              <a:ext cx="2007293" cy="4801004"/>
            </a:xfrm>
            <a:prstGeom prst="rect">
              <a:avLst/>
            </a:prstGeom>
            <a:ln>
              <a:solidFill>
                <a:srgbClr val="003C54"/>
              </a:solidFill>
            </a:ln>
            <a:effectLst>
              <a:outerShdw blurRad="50800" dist="38100" dir="2700000" algn="tl" rotWithShape="0">
                <a:prstClr val="black">
                  <a:alpha val="40000"/>
                </a:prstClr>
              </a:outerShdw>
            </a:effectLst>
          </p:spPr>
        </p:pic>
      </p:grpSp>
      <p:sp>
        <p:nvSpPr>
          <p:cNvPr id="12" name="Slide Number Placeholder 26">
            <a:extLst>
              <a:ext uri="{FF2B5EF4-FFF2-40B4-BE49-F238E27FC236}">
                <a16:creationId xmlns:a16="http://schemas.microsoft.com/office/drawing/2014/main" id="{C0E80C82-F744-9953-8966-499D9EFC73AD}"/>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95</a:t>
            </a:fld>
            <a:endParaRPr lang="en-US" dirty="0"/>
          </a:p>
        </p:txBody>
      </p:sp>
    </p:spTree>
    <p:extLst>
      <p:ext uri="{BB962C8B-B14F-4D97-AF65-F5344CB8AC3E}">
        <p14:creationId xmlns:p14="http://schemas.microsoft.com/office/powerpoint/2010/main" val="31544679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6C75D3-FEF9-9814-39D3-BA1CFF942F14}"/>
              </a:ext>
            </a:extLst>
          </p:cNvPr>
          <p:cNvSpPr>
            <a:spLocks noGrp="1"/>
          </p:cNvSpPr>
          <p:nvPr>
            <p:ph type="body" sz="quarter" idx="10"/>
          </p:nvPr>
        </p:nvSpPr>
        <p:spPr>
          <a:xfrm>
            <a:off x="771497" y="412318"/>
            <a:ext cx="10929693" cy="571500"/>
          </a:xfrm>
        </p:spPr>
        <p:txBody>
          <a:bodyPr/>
          <a:lstStyle/>
          <a:p>
            <a:r>
              <a:rPr lang="en-US" noProof="0" dirty="0"/>
              <a:t>Daily Habits</a:t>
            </a:r>
          </a:p>
        </p:txBody>
      </p:sp>
      <p:pic>
        <p:nvPicPr>
          <p:cNvPr id="17" name="Picture 16">
            <a:extLst>
              <a:ext uri="{FF2B5EF4-FFF2-40B4-BE49-F238E27FC236}">
                <a16:creationId xmlns:a16="http://schemas.microsoft.com/office/drawing/2014/main" id="{5DE4BD5B-F3CD-F50E-0506-CDF38AE3D7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4" name="TextBox 13">
            <a:extLst>
              <a:ext uri="{FF2B5EF4-FFF2-40B4-BE49-F238E27FC236}">
                <a16:creationId xmlns:a16="http://schemas.microsoft.com/office/drawing/2014/main" id="{F55C4CFE-2975-9680-B0E3-67C00B81FFAC}"/>
              </a:ext>
            </a:extLst>
          </p:cNvPr>
          <p:cNvSpPr txBox="1"/>
          <p:nvPr/>
        </p:nvSpPr>
        <p:spPr>
          <a:xfrm>
            <a:off x="-729205" y="3414532"/>
            <a:ext cx="0" cy="0"/>
          </a:xfrm>
          <a:prstGeom prst="rect">
            <a:avLst/>
          </a:prstGeom>
          <a:noFill/>
        </p:spPr>
        <p:txBody>
          <a:bodyPr wrap="none" rtlCol="0">
            <a:noAutofit/>
          </a:bodyPr>
          <a:lstStyle/>
          <a:p>
            <a:pPr marL="236538" marR="0" lvl="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endParaRPr>
          </a:p>
        </p:txBody>
      </p:sp>
      <p:sp>
        <p:nvSpPr>
          <p:cNvPr id="18" name="Text Placeholder 17">
            <a:extLst>
              <a:ext uri="{FF2B5EF4-FFF2-40B4-BE49-F238E27FC236}">
                <a16:creationId xmlns:a16="http://schemas.microsoft.com/office/drawing/2014/main" id="{DD74CB58-D32D-4107-9EDE-53E344A71ED2}"/>
              </a:ext>
            </a:extLst>
          </p:cNvPr>
          <p:cNvSpPr>
            <a:spLocks noGrp="1"/>
          </p:cNvSpPr>
          <p:nvPr>
            <p:ph type="body" sz="quarter" idx="11"/>
          </p:nvPr>
        </p:nvSpPr>
        <p:spPr>
          <a:xfrm>
            <a:off x="771497" y="888604"/>
            <a:ext cx="10929723" cy="452039"/>
          </a:xfrm>
        </p:spPr>
        <p:txBody>
          <a:bodyPr/>
          <a:lstStyle/>
          <a:p>
            <a:r>
              <a:rPr lang="en-US" dirty="0"/>
              <a:t>Practice Individual Stems Daily</a:t>
            </a:r>
          </a:p>
          <a:p>
            <a:endParaRPr lang="en-US" dirty="0"/>
          </a:p>
        </p:txBody>
      </p:sp>
      <p:pic>
        <p:nvPicPr>
          <p:cNvPr id="10" name="Picture 9" descr="A black rectangular object with white text&#10;&#10;Description automatically generated">
            <a:extLst>
              <a:ext uri="{FF2B5EF4-FFF2-40B4-BE49-F238E27FC236}">
                <a16:creationId xmlns:a16="http://schemas.microsoft.com/office/drawing/2014/main" id="{E2491B54-4405-FFCB-3A8E-B9C0EA197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397" y="4172631"/>
            <a:ext cx="9153830" cy="1634841"/>
          </a:xfrm>
          <a:prstGeom prst="rect">
            <a:avLst/>
          </a:prstGeom>
        </p:spPr>
      </p:pic>
      <p:pic>
        <p:nvPicPr>
          <p:cNvPr id="2" name="Picture 1" descr="A black rectangular object with white text&#10;&#10;Description automatically generated">
            <a:extLst>
              <a:ext uri="{FF2B5EF4-FFF2-40B4-BE49-F238E27FC236}">
                <a16:creationId xmlns:a16="http://schemas.microsoft.com/office/drawing/2014/main" id="{741EBBF9-5660-5240-6F08-F0771A34DB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401" y="2980777"/>
            <a:ext cx="9153830" cy="1069537"/>
          </a:xfrm>
          <a:prstGeom prst="rect">
            <a:avLst/>
          </a:prstGeom>
        </p:spPr>
      </p:pic>
      <p:pic>
        <p:nvPicPr>
          <p:cNvPr id="8" name="Picture 7" descr="A black rectangular object with white text&#10;&#10;Description automatically generated">
            <a:extLst>
              <a:ext uri="{FF2B5EF4-FFF2-40B4-BE49-F238E27FC236}">
                <a16:creationId xmlns:a16="http://schemas.microsoft.com/office/drawing/2014/main" id="{D9A9993A-ED05-5F30-7210-1798162A4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400" y="1933503"/>
            <a:ext cx="9153830" cy="943707"/>
          </a:xfrm>
          <a:prstGeom prst="rect">
            <a:avLst/>
          </a:prstGeom>
        </p:spPr>
      </p:pic>
      <p:sp>
        <p:nvSpPr>
          <p:cNvPr id="55" name="TextBox 54">
            <a:extLst>
              <a:ext uri="{FF2B5EF4-FFF2-40B4-BE49-F238E27FC236}">
                <a16:creationId xmlns:a16="http://schemas.microsoft.com/office/drawing/2014/main" id="{AF713653-6D77-5423-500D-ABF67891994D}"/>
              </a:ext>
            </a:extLst>
          </p:cNvPr>
          <p:cNvSpPr txBox="1"/>
          <p:nvPr/>
        </p:nvSpPr>
        <p:spPr>
          <a:xfrm>
            <a:off x="4103094" y="2018607"/>
            <a:ext cx="617862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Anytime you need to have a conversation with someone…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ASK FOR AN APPOINTMENT</a:t>
            </a:r>
          </a:p>
        </p:txBody>
      </p:sp>
      <p:sp>
        <p:nvSpPr>
          <p:cNvPr id="63" name="TextBox 62">
            <a:extLst>
              <a:ext uri="{FF2B5EF4-FFF2-40B4-BE49-F238E27FC236}">
                <a16:creationId xmlns:a16="http://schemas.microsoft.com/office/drawing/2014/main" id="{2A540FB1-D181-E377-A0B1-5BFC073C6472}"/>
              </a:ext>
            </a:extLst>
          </p:cNvPr>
          <p:cNvSpPr txBox="1"/>
          <p:nvPr/>
        </p:nvSpPr>
        <p:spPr>
          <a:xfrm>
            <a:off x="1053687" y="3038033"/>
            <a:ext cx="58968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MIRROR </a:t>
            </a:r>
            <a:r>
              <a:rPr kumimoji="0" lang="en-US" sz="18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as much as possible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Task instructions, Responsibilities, expectations, feedback, concerns or frustrations</a:t>
            </a:r>
          </a:p>
        </p:txBody>
      </p:sp>
      <p:grpSp>
        <p:nvGrpSpPr>
          <p:cNvPr id="35" name="Group 34">
            <a:extLst>
              <a:ext uri="{FF2B5EF4-FFF2-40B4-BE49-F238E27FC236}">
                <a16:creationId xmlns:a16="http://schemas.microsoft.com/office/drawing/2014/main" id="{0F300CE2-142B-0BE4-A783-E16AD86977C5}"/>
              </a:ext>
            </a:extLst>
          </p:cNvPr>
          <p:cNvGrpSpPr/>
          <p:nvPr/>
        </p:nvGrpSpPr>
        <p:grpSpPr>
          <a:xfrm>
            <a:off x="6655883" y="4305688"/>
            <a:ext cx="3107983" cy="776386"/>
            <a:chOff x="5253987" y="4618861"/>
            <a:chExt cx="3107983" cy="776386"/>
          </a:xfrm>
        </p:grpSpPr>
        <p:pic>
          <p:nvPicPr>
            <p:cNvPr id="36" name="Picture 35" descr="A blue face with black background&#10;&#10;Description automatically generated">
              <a:extLst>
                <a:ext uri="{FF2B5EF4-FFF2-40B4-BE49-F238E27FC236}">
                  <a16:creationId xmlns:a16="http://schemas.microsoft.com/office/drawing/2014/main" id="{A8E47B9F-0C2B-C5B3-0D06-069B43E889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4964" y="4758241"/>
              <a:ext cx="637006" cy="637006"/>
            </a:xfrm>
            <a:prstGeom prst="rect">
              <a:avLst/>
            </a:prstGeom>
          </p:spPr>
        </p:pic>
        <p:sp>
          <p:nvSpPr>
            <p:cNvPr id="38" name="Rounded Rectangular Callout 37">
              <a:extLst>
                <a:ext uri="{FF2B5EF4-FFF2-40B4-BE49-F238E27FC236}">
                  <a16:creationId xmlns:a16="http://schemas.microsoft.com/office/drawing/2014/main" id="{DCBEC2B3-358A-2933-3F9A-C42C5FE4030A}"/>
                </a:ext>
              </a:extLst>
            </p:cNvPr>
            <p:cNvSpPr/>
            <p:nvPr/>
          </p:nvSpPr>
          <p:spPr>
            <a:xfrm flipH="1">
              <a:off x="5253987" y="4618861"/>
              <a:ext cx="2316235" cy="637007"/>
            </a:xfrm>
            <a:prstGeom prst="wedgeRoundRectCallout">
              <a:avLst>
                <a:gd name="adj1" fmla="val -58124"/>
                <a:gd name="adj2" fmla="val 19916"/>
                <a:gd name="adj3" fmla="val 16667"/>
              </a:avLst>
            </a:prstGeom>
            <a:solidFill>
              <a:schemeClr val="bg1"/>
            </a:solidFill>
            <a:ln w="38100">
              <a:solidFill>
                <a:srgbClr val="4398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That makes sense.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What makes sense is…</a:t>
              </a:r>
            </a:p>
          </p:txBody>
        </p:sp>
      </p:grpSp>
      <p:grpSp>
        <p:nvGrpSpPr>
          <p:cNvPr id="40" name="Group 39">
            <a:extLst>
              <a:ext uri="{FF2B5EF4-FFF2-40B4-BE49-F238E27FC236}">
                <a16:creationId xmlns:a16="http://schemas.microsoft.com/office/drawing/2014/main" id="{897CA190-79E8-C9BB-C88C-6A27ACC87ED2}"/>
              </a:ext>
            </a:extLst>
          </p:cNvPr>
          <p:cNvGrpSpPr/>
          <p:nvPr/>
        </p:nvGrpSpPr>
        <p:grpSpPr>
          <a:xfrm>
            <a:off x="6655883" y="5054295"/>
            <a:ext cx="3117745" cy="753177"/>
            <a:chOff x="9235424" y="2688444"/>
            <a:chExt cx="3117745" cy="753177"/>
          </a:xfrm>
        </p:grpSpPr>
        <p:pic>
          <p:nvPicPr>
            <p:cNvPr id="42" name="Picture 41" descr="A blue face with black background&#10;&#10;Description automatically generated">
              <a:extLst>
                <a:ext uri="{FF2B5EF4-FFF2-40B4-BE49-F238E27FC236}">
                  <a16:creationId xmlns:a16="http://schemas.microsoft.com/office/drawing/2014/main" id="{C664F88A-7780-4006-AB85-5AB3A0A117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16163" y="2804615"/>
              <a:ext cx="637006" cy="637006"/>
            </a:xfrm>
            <a:prstGeom prst="rect">
              <a:avLst/>
            </a:prstGeom>
          </p:spPr>
        </p:pic>
        <p:sp>
          <p:nvSpPr>
            <p:cNvPr id="43" name="Rounded Rectangular Callout 42">
              <a:extLst>
                <a:ext uri="{FF2B5EF4-FFF2-40B4-BE49-F238E27FC236}">
                  <a16:creationId xmlns:a16="http://schemas.microsoft.com/office/drawing/2014/main" id="{668E162F-21DF-D657-5051-B2EEA0A2E654}"/>
                </a:ext>
              </a:extLst>
            </p:cNvPr>
            <p:cNvSpPr/>
            <p:nvPr/>
          </p:nvSpPr>
          <p:spPr>
            <a:xfrm flipH="1">
              <a:off x="9235424" y="2688444"/>
              <a:ext cx="2378732" cy="637007"/>
            </a:xfrm>
            <a:prstGeom prst="wedgeRoundRectCallout">
              <a:avLst>
                <a:gd name="adj1" fmla="val -56025"/>
                <a:gd name="adj2" fmla="val 20195"/>
                <a:gd name="adj3" fmla="val 16667"/>
              </a:avLst>
            </a:prstGeom>
            <a:solidFill>
              <a:schemeClr val="bg1"/>
            </a:solidFill>
            <a:ln w="38100">
              <a:solidFill>
                <a:srgbClr val="4398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 imagine you might feel…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Are there other feelings?</a:t>
              </a:r>
            </a:p>
          </p:txBody>
        </p:sp>
      </p:grpSp>
      <p:grpSp>
        <p:nvGrpSpPr>
          <p:cNvPr id="45" name="Group 44">
            <a:extLst>
              <a:ext uri="{FF2B5EF4-FFF2-40B4-BE49-F238E27FC236}">
                <a16:creationId xmlns:a16="http://schemas.microsoft.com/office/drawing/2014/main" id="{79207949-EBD2-47CF-1730-872C9454EA9E}"/>
              </a:ext>
            </a:extLst>
          </p:cNvPr>
          <p:cNvGrpSpPr/>
          <p:nvPr/>
        </p:nvGrpSpPr>
        <p:grpSpPr>
          <a:xfrm>
            <a:off x="6655883" y="3137400"/>
            <a:ext cx="3107983" cy="860098"/>
            <a:chOff x="1328685" y="4545171"/>
            <a:chExt cx="3107983" cy="860098"/>
          </a:xfrm>
        </p:grpSpPr>
        <p:sp>
          <p:nvSpPr>
            <p:cNvPr id="48" name="Rounded Rectangular Callout 47">
              <a:extLst>
                <a:ext uri="{FF2B5EF4-FFF2-40B4-BE49-F238E27FC236}">
                  <a16:creationId xmlns:a16="http://schemas.microsoft.com/office/drawing/2014/main" id="{787FE41C-A8ED-C2C9-9422-2219C1C9B487}"/>
                </a:ext>
              </a:extLst>
            </p:cNvPr>
            <p:cNvSpPr/>
            <p:nvPr/>
          </p:nvSpPr>
          <p:spPr>
            <a:xfrm flipH="1">
              <a:off x="1328685" y="4545171"/>
              <a:ext cx="2368268" cy="762888"/>
            </a:xfrm>
            <a:prstGeom prst="wedgeRoundRectCallout">
              <a:avLst>
                <a:gd name="adj1" fmla="val -56482"/>
                <a:gd name="adj2" fmla="val 18766"/>
                <a:gd name="adj3" fmla="val 16667"/>
              </a:avLst>
            </a:prstGeom>
            <a:solidFill>
              <a:schemeClr val="bg1"/>
            </a:solidFill>
            <a:ln w="38100">
              <a:solidFill>
                <a:srgbClr val="4398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If I got that, you said…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Did I get it?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Is there more?</a:t>
              </a:r>
              <a:endParaRPr kumimoji="0" lang="en-US" sz="16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endParaRPr>
            </a:p>
          </p:txBody>
        </p:sp>
        <p:pic>
          <p:nvPicPr>
            <p:cNvPr id="49" name="Picture 48" descr="A blue face with black background&#10;&#10;Description automatically generated">
              <a:extLst>
                <a:ext uri="{FF2B5EF4-FFF2-40B4-BE49-F238E27FC236}">
                  <a16:creationId xmlns:a16="http://schemas.microsoft.com/office/drawing/2014/main" id="{11B7DA7C-7E6E-366C-71CC-BE7E5E0830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9662" y="4768263"/>
              <a:ext cx="637006" cy="637006"/>
            </a:xfrm>
            <a:prstGeom prst="rect">
              <a:avLst/>
            </a:prstGeom>
          </p:spPr>
        </p:pic>
      </p:grpSp>
      <p:grpSp>
        <p:nvGrpSpPr>
          <p:cNvPr id="30" name="Group 29">
            <a:extLst>
              <a:ext uri="{FF2B5EF4-FFF2-40B4-BE49-F238E27FC236}">
                <a16:creationId xmlns:a16="http://schemas.microsoft.com/office/drawing/2014/main" id="{1502B392-48F3-6CE0-6E54-456FFC19EF61}"/>
              </a:ext>
            </a:extLst>
          </p:cNvPr>
          <p:cNvGrpSpPr/>
          <p:nvPr/>
        </p:nvGrpSpPr>
        <p:grpSpPr>
          <a:xfrm>
            <a:off x="899923" y="2065868"/>
            <a:ext cx="2888480" cy="779131"/>
            <a:chOff x="-169739" y="1653254"/>
            <a:chExt cx="2888480" cy="779131"/>
          </a:xfrm>
        </p:grpSpPr>
        <p:sp>
          <p:nvSpPr>
            <p:cNvPr id="32" name="Rounded Rectangular Callout 31">
              <a:extLst>
                <a:ext uri="{FF2B5EF4-FFF2-40B4-BE49-F238E27FC236}">
                  <a16:creationId xmlns:a16="http://schemas.microsoft.com/office/drawing/2014/main" id="{23090858-F5E4-24B6-1045-486F13293480}"/>
                </a:ext>
              </a:extLst>
            </p:cNvPr>
            <p:cNvSpPr/>
            <p:nvPr/>
          </p:nvSpPr>
          <p:spPr>
            <a:xfrm>
              <a:off x="532329" y="1653254"/>
              <a:ext cx="2186412" cy="649928"/>
            </a:xfrm>
            <a:prstGeom prst="wedgeRoundRectCallout">
              <a:avLst>
                <a:gd name="adj1" fmla="val -54794"/>
                <a:gd name="adj2" fmla="val 24016"/>
                <a:gd name="adj3" fmla="val 16667"/>
              </a:avLst>
            </a:prstGeom>
            <a:solidFill>
              <a:schemeClr val="bg1"/>
            </a:solidFill>
            <a:ln w="38100">
              <a:solidFill>
                <a:srgbClr val="F794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rPr>
                <a:t>Is now a good time?</a:t>
              </a:r>
            </a:p>
          </p:txBody>
        </p:sp>
        <p:pic>
          <p:nvPicPr>
            <p:cNvPr id="33" name="Picture 32" descr="A yellow head with black background&#10;&#10;Description automatically generated">
              <a:extLst>
                <a:ext uri="{FF2B5EF4-FFF2-40B4-BE49-F238E27FC236}">
                  <a16:creationId xmlns:a16="http://schemas.microsoft.com/office/drawing/2014/main" id="{D95DC836-1C6A-20D3-7BD1-4878A9EF10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9739" y="1782457"/>
              <a:ext cx="649928" cy="649928"/>
            </a:xfrm>
            <a:prstGeom prst="rect">
              <a:avLst/>
            </a:prstGeom>
          </p:spPr>
        </p:pic>
      </p:grpSp>
      <p:sp>
        <p:nvSpPr>
          <p:cNvPr id="65" name="TextBox 64">
            <a:extLst>
              <a:ext uri="{FF2B5EF4-FFF2-40B4-BE49-F238E27FC236}">
                <a16:creationId xmlns:a16="http://schemas.microsoft.com/office/drawing/2014/main" id="{50A26E53-3DF3-E6A5-DAA2-E1DC1E6D79B0}"/>
              </a:ext>
            </a:extLst>
          </p:cNvPr>
          <p:cNvSpPr txBox="1"/>
          <p:nvPr/>
        </p:nvSpPr>
        <p:spPr>
          <a:xfrm>
            <a:off x="1053687" y="4559680"/>
            <a:ext cx="533590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VALIDATE and EMPATHIZE </a:t>
            </a:r>
            <a:r>
              <a:rPr kumimoji="0" lang="en-US" sz="18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when appropriate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Can be used after Mirroring or on their own </a:t>
            </a:r>
          </a:p>
        </p:txBody>
      </p:sp>
      <p:sp>
        <p:nvSpPr>
          <p:cNvPr id="11" name="TextBox 10">
            <a:extLst>
              <a:ext uri="{FF2B5EF4-FFF2-40B4-BE49-F238E27FC236}">
                <a16:creationId xmlns:a16="http://schemas.microsoft.com/office/drawing/2014/main" id="{176E9497-08C3-3F41-CFFD-1D9BB2E9D83A}"/>
              </a:ext>
            </a:extLst>
          </p:cNvPr>
          <p:cNvSpPr txBox="1"/>
          <p:nvPr/>
        </p:nvSpPr>
        <p:spPr>
          <a:xfrm>
            <a:off x="741717" y="1480143"/>
            <a:ext cx="6093372" cy="424732"/>
          </a:xfrm>
          <a:prstGeom prst="rect">
            <a:avLst/>
          </a:prstGeom>
          <a:noFill/>
        </p:spPr>
        <p:txBody>
          <a:bodyPr wrap="square">
            <a:spAutoFit/>
          </a:bodyPr>
          <a:lstStyle/>
          <a:p>
            <a:pPr marL="182880" marR="0" lvl="0" indent="-18288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30" normalizeH="0" baseline="0" noProof="0" dirty="0">
                <a:ln>
                  <a:noFill/>
                </a:ln>
                <a:solidFill>
                  <a:prstClr val="black">
                    <a:lumMod val="50000"/>
                    <a:lumOff val="50000"/>
                  </a:prstClr>
                </a:solidFill>
                <a:effectLst/>
                <a:uLnTx/>
                <a:uFillTx/>
                <a:latin typeface="Franklin Gothic Book" panose="020B0503020102020204" pitchFamily="34" charset="0"/>
                <a:ea typeface="+mn-ea"/>
                <a:cs typeface="+mn-cs"/>
              </a:rPr>
              <a:t>In casual conversation or a la carte…</a:t>
            </a:r>
          </a:p>
        </p:txBody>
      </p:sp>
      <p:grpSp>
        <p:nvGrpSpPr>
          <p:cNvPr id="3" name="Group 2">
            <a:extLst>
              <a:ext uri="{FF2B5EF4-FFF2-40B4-BE49-F238E27FC236}">
                <a16:creationId xmlns:a16="http://schemas.microsoft.com/office/drawing/2014/main" id="{E286934E-3982-84B6-9656-E4F4606CC98C}"/>
              </a:ext>
            </a:extLst>
          </p:cNvPr>
          <p:cNvGrpSpPr/>
          <p:nvPr/>
        </p:nvGrpSpPr>
        <p:grpSpPr>
          <a:xfrm>
            <a:off x="10708561" y="280914"/>
            <a:ext cx="1188878" cy="2335724"/>
            <a:chOff x="8707210" y="719137"/>
            <a:chExt cx="2711157" cy="5326466"/>
          </a:xfrm>
        </p:grpSpPr>
        <p:pic>
          <p:nvPicPr>
            <p:cNvPr id="12" name="Picture 11">
              <a:extLst>
                <a:ext uri="{FF2B5EF4-FFF2-40B4-BE49-F238E27FC236}">
                  <a16:creationId xmlns:a16="http://schemas.microsoft.com/office/drawing/2014/main" id="{7D43E0C2-C190-E1B6-6F6D-4A4E12B159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24841" y="719137"/>
              <a:ext cx="1993526" cy="4700400"/>
            </a:xfrm>
            <a:prstGeom prst="rect">
              <a:avLst/>
            </a:prstGeom>
            <a:ln>
              <a:solidFill>
                <a:srgbClr val="003C54"/>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A2CEA05-6B9A-0676-8B27-CB31F97A86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7210" y="1244599"/>
              <a:ext cx="2007293" cy="4801004"/>
            </a:xfrm>
            <a:prstGeom prst="rect">
              <a:avLst/>
            </a:prstGeom>
            <a:ln>
              <a:solidFill>
                <a:srgbClr val="003C54"/>
              </a:solidFill>
            </a:ln>
            <a:effectLst>
              <a:outerShdw blurRad="50800" dist="38100" dir="2700000" algn="tl" rotWithShape="0">
                <a:prstClr val="black">
                  <a:alpha val="40000"/>
                </a:prstClr>
              </a:outerShdw>
            </a:effectLst>
          </p:spPr>
        </p:pic>
      </p:grpSp>
      <p:sp>
        <p:nvSpPr>
          <p:cNvPr id="6" name="Slide Number Placeholder 26">
            <a:extLst>
              <a:ext uri="{FF2B5EF4-FFF2-40B4-BE49-F238E27FC236}">
                <a16:creationId xmlns:a16="http://schemas.microsoft.com/office/drawing/2014/main" id="{FD4B36E9-EDD0-D249-E133-FBF7E04816BC}"/>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96</a:t>
            </a:fld>
            <a:endParaRPr lang="en-US" dirty="0"/>
          </a:p>
        </p:txBody>
      </p:sp>
    </p:spTree>
    <p:extLst>
      <p:ext uri="{BB962C8B-B14F-4D97-AF65-F5344CB8AC3E}">
        <p14:creationId xmlns:p14="http://schemas.microsoft.com/office/powerpoint/2010/main" val="27545754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3585666-4515-DC84-BE94-09CC61FD0CE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D5ADBC2-A379-B720-A905-3564C6789A5C}"/>
              </a:ext>
            </a:extLst>
          </p:cNvPr>
          <p:cNvSpPr>
            <a:spLocks noGrp="1"/>
          </p:cNvSpPr>
          <p:nvPr>
            <p:ph type="title"/>
          </p:nvPr>
        </p:nvSpPr>
        <p:spPr>
          <a:xfrm>
            <a:off x="4224037" y="1480038"/>
            <a:ext cx="6969100" cy="2265697"/>
          </a:xfrm>
        </p:spPr>
        <p:txBody>
          <a:bodyPr anchor="b">
            <a:normAutofit/>
          </a:bodyPr>
          <a:lstStyle/>
          <a:p>
            <a:r>
              <a:rPr kumimoji="0" lang="en-US" sz="7000" b="1" i="0" u="none" strike="noStrike" kern="1200" cap="none" spc="0" normalizeH="0" baseline="0" noProof="0" dirty="0">
                <a:ln>
                  <a:noFill/>
                </a:ln>
                <a:solidFill>
                  <a:srgbClr val="013D54"/>
                </a:solidFill>
                <a:effectLst/>
                <a:uLnTx/>
                <a:uFillTx/>
                <a:latin typeface="Avenir Next Demi Bold" panose="020B0503020202020204" pitchFamily="34" charset="0"/>
                <a:ea typeface="+mj-ea"/>
                <a:cs typeface="+mj-cs"/>
              </a:rPr>
              <a:t>A Choice</a:t>
            </a:r>
            <a:endParaRPr lang="en-US" dirty="0">
              <a:solidFill>
                <a:srgbClr val="013D54"/>
              </a:solidFill>
            </a:endParaRPr>
          </a:p>
        </p:txBody>
      </p:sp>
      <p:sp>
        <p:nvSpPr>
          <p:cNvPr id="2" name="Slide Number Placeholder 26">
            <a:extLst>
              <a:ext uri="{FF2B5EF4-FFF2-40B4-BE49-F238E27FC236}">
                <a16:creationId xmlns:a16="http://schemas.microsoft.com/office/drawing/2014/main" id="{C11FCA09-77D7-8E7D-76C3-92D467FDFA0A}"/>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536175-BCA8-8C44-BF95-CB9C2564C5B7}" type="slidenum">
              <a:rPr kumimoji="0" lang="en-US" sz="1600" b="1"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16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3" name="TextBox 2">
            <a:extLst>
              <a:ext uri="{FF2B5EF4-FFF2-40B4-BE49-F238E27FC236}">
                <a16:creationId xmlns:a16="http://schemas.microsoft.com/office/drawing/2014/main" id="{8FFEFF64-C960-28CA-10F4-B2A9E19E7FD0}"/>
              </a:ext>
            </a:extLst>
          </p:cNvPr>
          <p:cNvSpPr txBox="1"/>
          <p:nvPr/>
        </p:nvSpPr>
        <p:spPr>
          <a:xfrm>
            <a:off x="4189027" y="6484290"/>
            <a:ext cx="3813946" cy="509106"/>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Avenir Next Demi Bold" panose="020B0503020202020204"/>
                <a:ea typeface="+mn-ea"/>
                <a:cs typeface="+mn-cs"/>
              </a:rPr>
              <a:t>© 2025 Quantum Connections LLC. All Rights Reserved.</a:t>
            </a:r>
            <a:endParaRPr kumimoji="0" lang="en-US" sz="1800" b="0" i="0" u="none" strike="noStrike" kern="1200" cap="none" spc="0" normalizeH="0" baseline="0" noProof="0" dirty="0">
              <a:ln>
                <a:noFill/>
              </a:ln>
              <a:solidFill>
                <a:prstClr val="white">
                  <a:lumMod val="75000"/>
                </a:prstClr>
              </a:solidFill>
              <a:effectLst/>
              <a:uLnTx/>
              <a:uFillTx/>
              <a:latin typeface="Avenir Next Demi Bold" panose="020B0503020202020204"/>
              <a:ea typeface="+mn-ea"/>
              <a:cs typeface="+mn-cs"/>
            </a:endParaRPr>
          </a:p>
        </p:txBody>
      </p:sp>
    </p:spTree>
    <p:extLst>
      <p:ext uri="{BB962C8B-B14F-4D97-AF65-F5344CB8AC3E}">
        <p14:creationId xmlns:p14="http://schemas.microsoft.com/office/powerpoint/2010/main" val="29065835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C463229-8F9E-70C9-5BDB-AB42F62B375F}"/>
              </a:ext>
            </a:extLst>
          </p:cNvPr>
          <p:cNvSpPr/>
          <p:nvPr/>
        </p:nvSpPr>
        <p:spPr>
          <a:xfrm>
            <a:off x="7174441" y="1907116"/>
            <a:ext cx="2616200" cy="2616200"/>
          </a:xfrm>
          <a:prstGeom prst="ellipse">
            <a:avLst/>
          </a:prstGeom>
          <a:solidFill>
            <a:srgbClr val="3787B9">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BC73EB0C-63D4-4F56-D956-44FA795DA69A}"/>
              </a:ext>
            </a:extLst>
          </p:cNvPr>
          <p:cNvSpPr>
            <a:spLocks noGrp="1"/>
          </p:cNvSpPr>
          <p:nvPr>
            <p:ph idx="1"/>
          </p:nvPr>
        </p:nvSpPr>
        <p:spPr>
          <a:xfrm>
            <a:off x="838200" y="1907115"/>
            <a:ext cx="10515600" cy="4269847"/>
          </a:xfrm>
        </p:spPr>
        <p:txBody>
          <a:bodyPr/>
          <a:lstStyle/>
          <a:p>
            <a:pPr marL="0" indent="0">
              <a:buNone/>
            </a:pPr>
            <a:r>
              <a:rPr lang="en-US" dirty="0"/>
              <a:t>Can adults change their behavior?</a:t>
            </a:r>
          </a:p>
          <a:p>
            <a:r>
              <a:rPr lang="en-US" dirty="0"/>
              <a:t>Check readiness to change</a:t>
            </a:r>
          </a:p>
          <a:p>
            <a:r>
              <a:rPr lang="en-US" dirty="0"/>
              <a:t>Set goals &amp; incentives</a:t>
            </a:r>
          </a:p>
          <a:p>
            <a:r>
              <a:rPr lang="en-US" dirty="0"/>
              <a:t>Practice skills and routines</a:t>
            </a:r>
          </a:p>
          <a:p>
            <a:r>
              <a:rPr lang="en-US" dirty="0"/>
              <a:t>Reward &amp; recognize</a:t>
            </a:r>
          </a:p>
        </p:txBody>
      </p:sp>
      <p:sp>
        <p:nvSpPr>
          <p:cNvPr id="3" name="Title 2">
            <a:extLst>
              <a:ext uri="{FF2B5EF4-FFF2-40B4-BE49-F238E27FC236}">
                <a16:creationId xmlns:a16="http://schemas.microsoft.com/office/drawing/2014/main" id="{2976004D-DCE9-040A-90E3-B382AD965A1D}"/>
              </a:ext>
            </a:extLst>
          </p:cNvPr>
          <p:cNvSpPr>
            <a:spLocks noGrp="1"/>
          </p:cNvSpPr>
          <p:nvPr>
            <p:ph type="title"/>
          </p:nvPr>
        </p:nvSpPr>
        <p:spPr/>
        <p:txBody>
          <a:bodyPr/>
          <a:lstStyle/>
          <a:p>
            <a:r>
              <a:rPr lang="en-US" dirty="0"/>
              <a:t>A Choice</a:t>
            </a:r>
          </a:p>
        </p:txBody>
      </p:sp>
      <p:sp>
        <p:nvSpPr>
          <p:cNvPr id="4" name="Text Placeholder 3">
            <a:extLst>
              <a:ext uri="{FF2B5EF4-FFF2-40B4-BE49-F238E27FC236}">
                <a16:creationId xmlns:a16="http://schemas.microsoft.com/office/drawing/2014/main" id="{63D7189D-2384-3D9A-8A7C-3B45986C3D17}"/>
              </a:ext>
            </a:extLst>
          </p:cNvPr>
          <p:cNvSpPr>
            <a:spLocks noGrp="1"/>
          </p:cNvSpPr>
          <p:nvPr>
            <p:ph type="body" sz="quarter" idx="13"/>
          </p:nvPr>
        </p:nvSpPr>
        <p:spPr/>
        <p:txBody>
          <a:bodyPr/>
          <a:lstStyle/>
          <a:p>
            <a:r>
              <a:rPr lang="en-US" dirty="0"/>
              <a:t>The Decision for You to Make</a:t>
            </a:r>
          </a:p>
          <a:p>
            <a:endParaRPr lang="en-US" dirty="0"/>
          </a:p>
        </p:txBody>
      </p:sp>
      <p:sp>
        <p:nvSpPr>
          <p:cNvPr id="5" name="TextBox 4">
            <a:extLst>
              <a:ext uri="{FF2B5EF4-FFF2-40B4-BE49-F238E27FC236}">
                <a16:creationId xmlns:a16="http://schemas.microsoft.com/office/drawing/2014/main" id="{9CC04484-1E0B-B13F-B3D5-91274E556C58}"/>
              </a:ext>
            </a:extLst>
          </p:cNvPr>
          <p:cNvSpPr txBox="1"/>
          <p:nvPr/>
        </p:nvSpPr>
        <p:spPr>
          <a:xfrm>
            <a:off x="7335308" y="1907116"/>
            <a:ext cx="2294467" cy="2328334"/>
          </a:xfrm>
          <a:prstGeom prst="rect">
            <a:avLst/>
          </a:prstGeom>
          <a:noFill/>
        </p:spPr>
        <p:txBody>
          <a:bodyPr wrap="square" rtlCol="0">
            <a:noAutofit/>
          </a:bodyPr>
          <a:lstStyle/>
          <a:p>
            <a:pPr algn="ctr"/>
            <a:r>
              <a:rPr lang="en-US" sz="16600" b="1" dirty="0">
                <a:solidFill>
                  <a:srgbClr val="3787B9"/>
                </a:solidFill>
                <a:latin typeface="Franklin Gothic Book" panose="020B0503020102020204" pitchFamily="34" charset="0"/>
              </a:rPr>
              <a:t>?</a:t>
            </a:r>
          </a:p>
        </p:txBody>
      </p:sp>
      <p:sp>
        <p:nvSpPr>
          <p:cNvPr id="8" name="TextBox 7">
            <a:extLst>
              <a:ext uri="{FF2B5EF4-FFF2-40B4-BE49-F238E27FC236}">
                <a16:creationId xmlns:a16="http://schemas.microsoft.com/office/drawing/2014/main" id="{92782163-D6D3-3EE9-88C2-3678D6377D63}"/>
              </a:ext>
            </a:extLst>
          </p:cNvPr>
          <p:cNvSpPr txBox="1"/>
          <p:nvPr/>
        </p:nvSpPr>
        <p:spPr>
          <a:xfrm>
            <a:off x="5908675" y="574939"/>
            <a:ext cx="5147733" cy="1863461"/>
          </a:xfrm>
          <a:prstGeom prst="rect">
            <a:avLst/>
          </a:prstGeom>
          <a:noFill/>
        </p:spPr>
        <p:txBody>
          <a:bodyPr wrap="square" rtlCol="0">
            <a:noAutofit/>
          </a:bodyPr>
          <a:lstStyle/>
          <a:p>
            <a:pPr algn="ctr"/>
            <a:r>
              <a:rPr lang="en-US" sz="8800" b="1" spc="300" dirty="0">
                <a:solidFill>
                  <a:schemeClr val="bg1">
                    <a:lumMod val="85000"/>
                  </a:schemeClr>
                </a:solidFill>
                <a:latin typeface="Franklin Gothic Book" panose="020B0503020102020204" pitchFamily="34" charset="0"/>
              </a:rPr>
              <a:t>OLD DOG</a:t>
            </a:r>
          </a:p>
        </p:txBody>
      </p:sp>
      <p:sp>
        <p:nvSpPr>
          <p:cNvPr id="9" name="TextBox 8">
            <a:extLst>
              <a:ext uri="{FF2B5EF4-FFF2-40B4-BE49-F238E27FC236}">
                <a16:creationId xmlns:a16="http://schemas.microsoft.com/office/drawing/2014/main" id="{BFB46324-5A47-00F7-2A0D-0EFAD5782520}"/>
              </a:ext>
            </a:extLst>
          </p:cNvPr>
          <p:cNvSpPr txBox="1"/>
          <p:nvPr/>
        </p:nvSpPr>
        <p:spPr>
          <a:xfrm>
            <a:off x="5003800" y="4456112"/>
            <a:ext cx="6957483" cy="1863461"/>
          </a:xfrm>
          <a:prstGeom prst="rect">
            <a:avLst/>
          </a:prstGeom>
          <a:noFill/>
        </p:spPr>
        <p:txBody>
          <a:bodyPr wrap="square" rtlCol="0">
            <a:noAutofit/>
          </a:bodyPr>
          <a:lstStyle/>
          <a:p>
            <a:pPr algn="ctr"/>
            <a:r>
              <a:rPr lang="en-US" sz="8800" b="1" spc="300" dirty="0">
                <a:solidFill>
                  <a:schemeClr val="bg1">
                    <a:lumMod val="85000"/>
                  </a:schemeClr>
                </a:solidFill>
                <a:latin typeface="Franklin Gothic Book" panose="020B0503020102020204" pitchFamily="34" charset="0"/>
              </a:rPr>
              <a:t>NEW TRICK</a:t>
            </a:r>
          </a:p>
        </p:txBody>
      </p:sp>
      <p:pic>
        <p:nvPicPr>
          <p:cNvPr id="6" name="Picture 5">
            <a:extLst>
              <a:ext uri="{FF2B5EF4-FFF2-40B4-BE49-F238E27FC236}">
                <a16:creationId xmlns:a16="http://schemas.microsoft.com/office/drawing/2014/main" id="{966AAA15-7CFA-FF97-FE59-69C99B5CAC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10" name="Slide Number Placeholder 26">
            <a:extLst>
              <a:ext uri="{FF2B5EF4-FFF2-40B4-BE49-F238E27FC236}">
                <a16:creationId xmlns:a16="http://schemas.microsoft.com/office/drawing/2014/main" id="{42755964-9778-8C29-ED16-C43BF495B5BF}"/>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98</a:t>
            </a:fld>
            <a:endParaRPr lang="en-US" dirty="0"/>
          </a:p>
        </p:txBody>
      </p:sp>
    </p:spTree>
    <p:extLst>
      <p:ext uri="{BB962C8B-B14F-4D97-AF65-F5344CB8AC3E}">
        <p14:creationId xmlns:p14="http://schemas.microsoft.com/office/powerpoint/2010/main" val="2937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C65FF71C-8EC1-5DF0-10A7-1F27CC8092B7}"/>
              </a:ext>
            </a:extLst>
          </p:cNvPr>
          <p:cNvSpPr txBox="1">
            <a:spLocks/>
          </p:cNvSpPr>
          <p:nvPr/>
        </p:nvSpPr>
        <p:spPr>
          <a:xfrm>
            <a:off x="6183962" y="-166386"/>
            <a:ext cx="7613449" cy="6824133"/>
          </a:xfrm>
          <a:prstGeom prst="rect">
            <a:avLst/>
          </a:prstGeom>
        </p:spPr>
        <p:txBody>
          <a:bodyPr vert="horz" lIns="91440" tIns="45720" rIns="91440" bIns="45720" rtlCol="0">
            <a:noAutofit/>
          </a:bodyPr>
          <a:lstStyle>
            <a:lvl1pPr marL="236538" indent="-236538" algn="l" defTabSz="914400" rtl="0" eaLnBrk="1" latinLnBrk="0" hangingPunct="1">
              <a:lnSpc>
                <a:spcPct val="90000"/>
              </a:lnSpc>
              <a:spcBef>
                <a:spcPts val="2200"/>
              </a:spcBef>
              <a:buFont typeface="Arial" panose="020B0604020202020204" pitchFamily="34" charset="0"/>
              <a:buChar char="•"/>
              <a:tabLst/>
              <a:defRPr lang="en-US" sz="2200" kern="1200" spc="30" dirty="0">
                <a:solidFill>
                  <a:srgbClr val="666666"/>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300"/>
              </a:spcBef>
              <a:buFont typeface="Arial" panose="020B0604020202020204" pitchFamily="34" charset="0"/>
              <a:buChar char="•"/>
              <a:defRPr sz="2000" b="0" i="0" kern="1200" spc="30" baseline="0">
                <a:solidFill>
                  <a:srgbClr val="666666"/>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30" baseline="0">
                <a:solidFill>
                  <a:srgbClr val="666666"/>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clear</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relatable</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honest</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genuine</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trustworthy</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believable</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inspiring</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caring</a:t>
            </a: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productive</a:t>
            </a:r>
            <a:endParaRPr lang="en-US" sz="3200" b="1" spc="600" dirty="0">
              <a:solidFill>
                <a:schemeClr val="bg1">
                  <a:lumMod val="95000"/>
                </a:schemeClr>
              </a:solidFill>
              <a:latin typeface="Franklin Gothic Medium" panose="020B0603020102020204" pitchFamily="34" charset="0"/>
            </a:endParaRPr>
          </a:p>
          <a:p>
            <a:pPr marL="173037" lvl="1" indent="0">
              <a:lnSpc>
                <a:spcPts val="5200"/>
              </a:lnSpc>
              <a:spcBef>
                <a:spcPts val="0"/>
              </a:spcBef>
              <a:buNone/>
            </a:pPr>
            <a:r>
              <a:rPr lang="en-US" sz="6000" b="1" spc="600" dirty="0">
                <a:solidFill>
                  <a:schemeClr val="bg1">
                    <a:lumMod val="95000"/>
                  </a:schemeClr>
                </a:solidFill>
                <a:latin typeface="Franklin Gothic Medium" panose="020B0603020102020204" pitchFamily="34" charset="0"/>
              </a:rPr>
              <a:t>more effective</a:t>
            </a:r>
          </a:p>
        </p:txBody>
      </p:sp>
      <p:sp>
        <p:nvSpPr>
          <p:cNvPr id="22" name="Content Placeholder 7">
            <a:extLst>
              <a:ext uri="{FF2B5EF4-FFF2-40B4-BE49-F238E27FC236}">
                <a16:creationId xmlns:a16="http://schemas.microsoft.com/office/drawing/2014/main" id="{B0D2D90A-7863-937C-0869-F275C375B395}"/>
              </a:ext>
            </a:extLst>
          </p:cNvPr>
          <p:cNvSpPr>
            <a:spLocks noGrp="1"/>
          </p:cNvSpPr>
          <p:nvPr>
            <p:ph idx="1"/>
          </p:nvPr>
        </p:nvSpPr>
        <p:spPr>
          <a:xfrm>
            <a:off x="787400" y="1460143"/>
            <a:ext cx="6028267" cy="4559178"/>
          </a:xfrm>
        </p:spPr>
        <p:txBody>
          <a:bodyPr>
            <a:noAutofit/>
          </a:bodyPr>
          <a:lstStyle/>
          <a:p>
            <a:pPr marL="515937" lvl="1" indent="-342900">
              <a:spcBef>
                <a:spcPts val="600"/>
              </a:spcBef>
            </a:pPr>
            <a:r>
              <a:rPr lang="en-US" sz="2400" dirty="0">
                <a:solidFill>
                  <a:srgbClr val="666666"/>
                </a:solidFill>
                <a:latin typeface="Franklin Gothic Book" panose="020B0503020102020204" pitchFamily="34" charset="0"/>
              </a:rPr>
              <a:t>Grab a partner (workshop)</a:t>
            </a:r>
            <a:r>
              <a:rPr lang="en-US" sz="2400" dirty="0"/>
              <a:t> or </a:t>
            </a:r>
            <a:br>
              <a:rPr lang="en-US" sz="2400" dirty="0"/>
            </a:br>
            <a:r>
              <a:rPr lang="en-US" sz="2400" dirty="0"/>
              <a:t>head into virtual Breakout Rooms in pairs (</a:t>
            </a:r>
            <a:r>
              <a:rPr lang="en-US" sz="2400" dirty="0" err="1"/>
              <a:t>webshop</a:t>
            </a:r>
            <a:r>
              <a:rPr lang="en-US" sz="2400" dirty="0"/>
              <a:t>) </a:t>
            </a:r>
            <a:endParaRPr lang="en-US" sz="2400" dirty="0">
              <a:solidFill>
                <a:srgbClr val="666666"/>
              </a:solidFill>
              <a:latin typeface="Franklin Gothic Book" panose="020B0503020102020204" pitchFamily="34" charset="0"/>
            </a:endParaRPr>
          </a:p>
          <a:p>
            <a:pPr marL="515937" lvl="1" indent="-342900">
              <a:spcBef>
                <a:spcPts val="600"/>
              </a:spcBef>
            </a:pPr>
            <a:r>
              <a:rPr lang="en-US" sz="2400" dirty="0"/>
              <a:t>Choose one (1) good reason (benefit, result, outcome) for you to use</a:t>
            </a:r>
            <a:br>
              <a:rPr lang="en-US" sz="2400" dirty="0"/>
            </a:br>
            <a:r>
              <a:rPr lang="en-US" sz="2400" dirty="0"/>
              <a:t>more dialogue</a:t>
            </a:r>
            <a:r>
              <a:rPr lang="en-US" sz="2400" dirty="0">
                <a:solidFill>
                  <a:srgbClr val="666666"/>
                </a:solidFill>
                <a:latin typeface="Franklin Gothic Book" panose="020B0503020102020204" pitchFamily="34" charset="0"/>
              </a:rPr>
              <a:t> </a:t>
            </a:r>
          </a:p>
          <a:p>
            <a:pPr marL="515937" lvl="1" indent="-342900">
              <a:spcBef>
                <a:spcPts val="600"/>
              </a:spcBef>
            </a:pPr>
            <a:r>
              <a:rPr lang="en-US" sz="2400" dirty="0"/>
              <a:t>Make a list of people that would benefit from that benefit, result or outcome</a:t>
            </a:r>
            <a:endParaRPr lang="en-US" sz="2400" dirty="0">
              <a:solidFill>
                <a:srgbClr val="666666"/>
              </a:solidFill>
              <a:latin typeface="Franklin Gothic Book" panose="020B0503020102020204" pitchFamily="34" charset="0"/>
            </a:endParaRPr>
          </a:p>
          <a:p>
            <a:pPr marL="515937" lvl="1" indent="-342900">
              <a:spcBef>
                <a:spcPts val="600"/>
              </a:spcBef>
            </a:pPr>
            <a:r>
              <a:rPr lang="en-US" sz="2400" dirty="0">
                <a:solidFill>
                  <a:srgbClr val="666666"/>
                </a:solidFill>
                <a:latin typeface="Franklin Gothic Book" panose="020B0503020102020204" pitchFamily="34" charset="0"/>
              </a:rPr>
              <a:t>Spend 2-3 minutes each</a:t>
            </a:r>
          </a:p>
        </p:txBody>
      </p:sp>
      <p:sp>
        <p:nvSpPr>
          <p:cNvPr id="15" name="Title 1">
            <a:extLst>
              <a:ext uri="{FF2B5EF4-FFF2-40B4-BE49-F238E27FC236}">
                <a16:creationId xmlns:a16="http://schemas.microsoft.com/office/drawing/2014/main" id="{C19BF288-453A-9B0D-2F01-E826348AF836}"/>
              </a:ext>
            </a:extLst>
          </p:cNvPr>
          <p:cNvSpPr>
            <a:spLocks noGrp="1"/>
          </p:cNvSpPr>
          <p:nvPr>
            <p:ph type="title"/>
          </p:nvPr>
        </p:nvSpPr>
        <p:spPr/>
        <p:txBody>
          <a:bodyPr anchor="b">
            <a:noAutofit/>
          </a:bodyPr>
          <a:lstStyle/>
          <a:p>
            <a:r>
              <a:rPr kumimoji="0" lang="en-US" sz="3600" b="1" i="0" u="none" strike="noStrike" kern="1200" cap="none" spc="0" normalizeH="0" baseline="0" noProof="0" dirty="0">
                <a:ln>
                  <a:noFill/>
                </a:ln>
                <a:solidFill>
                  <a:srgbClr val="013C54"/>
                </a:solidFill>
                <a:effectLst/>
                <a:uLnTx/>
                <a:uFillTx/>
                <a:latin typeface="Avenir Next Demi Bold" panose="020B0503020202020204" pitchFamily="34" charset="0"/>
                <a:ea typeface="+mj-ea"/>
                <a:cs typeface="+mj-cs"/>
              </a:rPr>
              <a:t>Activity 7: A Reason</a:t>
            </a:r>
            <a:endParaRPr lang="en-US" sz="3600" b="1" dirty="0">
              <a:latin typeface="Avenir Next Demi Bold" panose="020B0503020202020204" pitchFamily="34" charset="0"/>
            </a:endParaRPr>
          </a:p>
        </p:txBody>
      </p:sp>
      <p:sp>
        <p:nvSpPr>
          <p:cNvPr id="11" name="TextBox 10">
            <a:extLst>
              <a:ext uri="{FF2B5EF4-FFF2-40B4-BE49-F238E27FC236}">
                <a16:creationId xmlns:a16="http://schemas.microsoft.com/office/drawing/2014/main" id="{503C010C-306A-509A-89BF-05E96652064D}"/>
              </a:ext>
            </a:extLst>
          </p:cNvPr>
          <p:cNvSpPr txBox="1"/>
          <p:nvPr/>
        </p:nvSpPr>
        <p:spPr>
          <a:xfrm>
            <a:off x="754054" y="838679"/>
            <a:ext cx="685217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spc="30" dirty="0">
                <a:solidFill>
                  <a:srgbClr val="808285"/>
                </a:solidFill>
                <a:latin typeface="Corbel" panose="020B0503020204020204" pitchFamily="34" charset="0"/>
              </a:rPr>
              <a:t>Your choice</a:t>
            </a:r>
            <a:endParaRPr kumimoji="0" lang="en-US" sz="2400" b="0" i="0" u="none" strike="noStrike" kern="1200" cap="none" spc="30" normalizeH="0" baseline="0" noProof="0" dirty="0">
              <a:ln>
                <a:noFill/>
              </a:ln>
              <a:solidFill>
                <a:srgbClr val="808285"/>
              </a:solidFill>
              <a:effectLst/>
              <a:uLnTx/>
              <a:uFillTx/>
              <a:latin typeface="Corbel" panose="020B0503020204020204" pitchFamily="34" charset="0"/>
              <a:ea typeface="+mn-ea"/>
              <a:cs typeface="+mn-cs"/>
            </a:endParaRPr>
          </a:p>
        </p:txBody>
      </p:sp>
      <p:grpSp>
        <p:nvGrpSpPr>
          <p:cNvPr id="24" name="Group 23">
            <a:extLst>
              <a:ext uri="{FF2B5EF4-FFF2-40B4-BE49-F238E27FC236}">
                <a16:creationId xmlns:a16="http://schemas.microsoft.com/office/drawing/2014/main" id="{45FB1FE3-A81B-D693-4E1E-35886916D2B9}"/>
              </a:ext>
            </a:extLst>
          </p:cNvPr>
          <p:cNvGrpSpPr/>
          <p:nvPr/>
        </p:nvGrpSpPr>
        <p:grpSpPr>
          <a:xfrm>
            <a:off x="506522" y="5496143"/>
            <a:ext cx="5416188" cy="875700"/>
            <a:chOff x="698133" y="4092461"/>
            <a:chExt cx="5416188" cy="875700"/>
          </a:xfrm>
        </p:grpSpPr>
        <p:sp>
          <p:nvSpPr>
            <p:cNvPr id="27" name="Content Placeholder 7">
              <a:extLst>
                <a:ext uri="{FF2B5EF4-FFF2-40B4-BE49-F238E27FC236}">
                  <a16:creationId xmlns:a16="http://schemas.microsoft.com/office/drawing/2014/main" id="{376C9565-3001-4FB3-EF1F-72B6FC8CA858}"/>
                </a:ext>
              </a:extLst>
            </p:cNvPr>
            <p:cNvSpPr txBox="1">
              <a:spLocks/>
            </p:cNvSpPr>
            <p:nvPr/>
          </p:nvSpPr>
          <p:spPr>
            <a:xfrm>
              <a:off x="1108317" y="4092461"/>
              <a:ext cx="5006004" cy="875700"/>
            </a:xfrm>
            <a:prstGeom prst="rect">
              <a:avLst/>
            </a:prstGeom>
          </p:spPr>
          <p:txBody>
            <a:bodyPr vert="horz" lIns="91440" tIns="45720" rIns="91440" bIns="45720" rtlCol="0">
              <a:noAutofit/>
            </a:bodyPr>
            <a:lstStyle>
              <a:defPPr>
                <a:defRPr lang="en-US"/>
              </a:defPPr>
              <a:lvl1pPr indent="0">
                <a:lnSpc>
                  <a:spcPct val="100000"/>
                </a:lnSpc>
                <a:spcBef>
                  <a:spcPts val="2200"/>
                </a:spcBef>
                <a:buFont typeface="Arial" panose="020B0604020202020204" pitchFamily="34" charset="0"/>
                <a:buNone/>
                <a:tabLst/>
                <a:defRPr sz="2800" b="1" spc="30">
                  <a:solidFill>
                    <a:srgbClr val="4398D1"/>
                  </a:solidFill>
                  <a:latin typeface="Franklin Gothic Book" panose="020B0503020102020204" pitchFamily="34" charset="0"/>
                </a:defRPr>
              </a:lvl1pPr>
              <a:lvl2pPr marL="685800" indent="-228600">
                <a:lnSpc>
                  <a:spcPct val="90000"/>
                </a:lnSpc>
                <a:spcBef>
                  <a:spcPts val="300"/>
                </a:spcBef>
                <a:buFont typeface="Arial" panose="020B0604020202020204" pitchFamily="34" charset="0"/>
                <a:buChar char="•"/>
                <a:defRPr sz="2000" b="0" i="0" spc="30" baseline="0">
                  <a:solidFill>
                    <a:srgbClr val="666666"/>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b="0" i="0" spc="30" baseline="0">
                  <a:solidFill>
                    <a:srgbClr val="666666"/>
                  </a:solidFill>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US" sz="2800" b="1" i="0" u="none" strike="noStrike" kern="1200" cap="none" spc="30" normalizeH="0" baseline="0" noProof="0" dirty="0">
                  <a:ln>
                    <a:noFill/>
                  </a:ln>
                  <a:solidFill>
                    <a:srgbClr val="4398D0"/>
                  </a:solidFill>
                  <a:effectLst/>
                  <a:uLnTx/>
                  <a:uFillTx/>
                  <a:latin typeface="Franklin Gothic Book" panose="020B0503020102020204" pitchFamily="34" charset="0"/>
                  <a:ea typeface="+mn-ea"/>
                  <a:cs typeface="+mn-cs"/>
                </a:rPr>
                <a:t>Do you have any questions?</a:t>
              </a:r>
            </a:p>
          </p:txBody>
        </p:sp>
        <p:pic>
          <p:nvPicPr>
            <p:cNvPr id="28" name="Picture 27">
              <a:extLst>
                <a:ext uri="{FF2B5EF4-FFF2-40B4-BE49-F238E27FC236}">
                  <a16:creationId xmlns:a16="http://schemas.microsoft.com/office/drawing/2014/main" id="{5C4DAF26-875F-EDB0-2A05-C99AE514B779}"/>
                </a:ext>
              </a:extLst>
            </p:cNvPr>
            <p:cNvPicPr>
              <a:picLocks noChangeAspect="1"/>
            </p:cNvPicPr>
            <p:nvPr/>
          </p:nvPicPr>
          <p:blipFill>
            <a:blip r:embed="rId3"/>
            <a:stretch>
              <a:fillRect/>
            </a:stretch>
          </p:blipFill>
          <p:spPr>
            <a:xfrm>
              <a:off x="698133" y="4096842"/>
              <a:ext cx="816935" cy="682811"/>
            </a:xfrm>
            <a:prstGeom prst="rect">
              <a:avLst/>
            </a:prstGeom>
          </p:spPr>
        </p:pic>
      </p:grpSp>
      <p:pic>
        <p:nvPicPr>
          <p:cNvPr id="3" name="Picture 2">
            <a:extLst>
              <a:ext uri="{FF2B5EF4-FFF2-40B4-BE49-F238E27FC236}">
                <a16:creationId xmlns:a16="http://schemas.microsoft.com/office/drawing/2014/main" id="{96A3CE1E-029C-03DB-2548-984CF6213B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3375" y="440373"/>
            <a:ext cx="548640" cy="499872"/>
          </a:xfrm>
          <a:prstGeom prst="rect">
            <a:avLst/>
          </a:prstGeom>
        </p:spPr>
      </p:pic>
      <p:sp>
        <p:nvSpPr>
          <p:cNvPr id="4" name="Slide Number Placeholder 26">
            <a:extLst>
              <a:ext uri="{FF2B5EF4-FFF2-40B4-BE49-F238E27FC236}">
                <a16:creationId xmlns:a16="http://schemas.microsoft.com/office/drawing/2014/main" id="{EE73E5EB-91D6-4AFA-9A28-D4A46EC93A44}"/>
              </a:ext>
            </a:extLst>
          </p:cNvPr>
          <p:cNvSpPr>
            <a:spLocks noGrp="1"/>
          </p:cNvSpPr>
          <p:nvPr>
            <p:ph type="sldNum" sz="quarter" idx="14"/>
          </p:nvPr>
        </p:nvSpPr>
        <p:spPr>
          <a:xfrm>
            <a:off x="185791" y="6439131"/>
            <a:ext cx="2743200" cy="365125"/>
          </a:xfrm>
        </p:spPr>
        <p:txBody>
          <a:bodyPr/>
          <a:lstStyle>
            <a:lvl1pPr algn="l">
              <a:defRPr sz="1600" b="1">
                <a:solidFill>
                  <a:schemeClr val="bg1"/>
                </a:solidFill>
                <a:latin typeface="Franklin Gothic Book" panose="020B0503020102020204" pitchFamily="34" charset="0"/>
              </a:defRPr>
            </a:lvl1pPr>
          </a:lstStyle>
          <a:p>
            <a:fld id="{5C536175-BCA8-8C44-BF95-CB9C2564C5B7}" type="slidenum">
              <a:rPr lang="en-US" smtClean="0"/>
              <a:pPr/>
              <a:t>99</a:t>
            </a:fld>
            <a:endParaRPr lang="en-US" dirty="0"/>
          </a:p>
        </p:txBody>
      </p:sp>
    </p:spTree>
    <p:extLst>
      <p:ext uri="{BB962C8B-B14F-4D97-AF65-F5344CB8AC3E}">
        <p14:creationId xmlns:p14="http://schemas.microsoft.com/office/powerpoint/2010/main" val="17448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200"/>
                                        <p:tgtEl>
                                          <p:spTgt spid="22">
                                            <p:txEl>
                                              <p:pRg st="0" end="0"/>
                                            </p:tx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fade">
                                      <p:cBhvr>
                                        <p:cTn id="11" dur="200"/>
                                        <p:tgtEl>
                                          <p:spTgt spid="2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200"/>
                                        <p:tgtEl>
                                          <p:spTgt spid="2">
                                            <p:txEl>
                                              <p:pRg st="0" end="0"/>
                                            </p:txEl>
                                          </p:spTgt>
                                        </p:tgtEl>
                                      </p:cBhvr>
                                    </p:animEffect>
                                  </p:childTnLst>
                                </p:cTn>
                              </p:par>
                            </p:childTnLst>
                          </p:cTn>
                        </p:par>
                        <p:par>
                          <p:cTn id="17" fill="hold">
                            <p:stCondLst>
                              <p:cond delay="200"/>
                            </p:stCondLst>
                            <p:childTnLst>
                              <p:par>
                                <p:cTn id="18" presetID="10" presetClass="entr" presetSubtype="0" fill="hold" grpId="0"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200"/>
                                        <p:tgtEl>
                                          <p:spTgt spid="2">
                                            <p:txEl>
                                              <p:pRg st="1" end="1"/>
                                            </p:txEl>
                                          </p:spTgt>
                                        </p:tgtEl>
                                      </p:cBhvr>
                                    </p:animEffect>
                                  </p:childTnLst>
                                </p:cTn>
                              </p:par>
                            </p:childTnLst>
                          </p:cTn>
                        </p:par>
                        <p:par>
                          <p:cTn id="21" fill="hold">
                            <p:stCondLst>
                              <p:cond delay="400"/>
                            </p:stCondLst>
                            <p:childTnLst>
                              <p:par>
                                <p:cTn id="22" presetID="10" presetClass="entr" presetSubtype="0" fill="hold" grpId="0"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200"/>
                                        <p:tgtEl>
                                          <p:spTgt spid="2">
                                            <p:txEl>
                                              <p:pRg st="2" end="2"/>
                                            </p:txEl>
                                          </p:spTgt>
                                        </p:tgtEl>
                                      </p:cBhvr>
                                    </p:animEffect>
                                  </p:childTnLst>
                                </p:cTn>
                              </p:par>
                            </p:childTnLst>
                          </p:cTn>
                        </p:par>
                        <p:par>
                          <p:cTn id="25" fill="hold">
                            <p:stCondLst>
                              <p:cond delay="600"/>
                            </p:stCondLst>
                            <p:childTnLst>
                              <p:par>
                                <p:cTn id="26" presetID="10" presetClass="entr" presetSubtype="0" fill="hold" grpId="0"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200"/>
                                        <p:tgtEl>
                                          <p:spTgt spid="2">
                                            <p:txEl>
                                              <p:pRg st="3" end="3"/>
                                            </p:txEl>
                                          </p:spTgt>
                                        </p:tgtEl>
                                      </p:cBhvr>
                                    </p:animEffect>
                                  </p:childTnLst>
                                </p:cTn>
                              </p:par>
                            </p:childTnLst>
                          </p:cTn>
                        </p:par>
                        <p:par>
                          <p:cTn id="29" fill="hold">
                            <p:stCondLst>
                              <p:cond delay="800"/>
                            </p:stCondLst>
                            <p:childTnLst>
                              <p:par>
                                <p:cTn id="30" presetID="10" presetClass="entr" presetSubtype="0" fill="hold" grpId="0" nodeType="after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200"/>
                                        <p:tgtEl>
                                          <p:spTgt spid="2">
                                            <p:txEl>
                                              <p:pRg st="4" end="4"/>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200"/>
                                        <p:tgtEl>
                                          <p:spTgt spid="2">
                                            <p:txEl>
                                              <p:pRg st="5" end="5"/>
                                            </p:txEl>
                                          </p:spTgt>
                                        </p:tgtEl>
                                      </p:cBhvr>
                                    </p:animEffect>
                                  </p:childTnLst>
                                </p:cTn>
                              </p:par>
                            </p:childTnLst>
                          </p:cTn>
                        </p:par>
                        <p:par>
                          <p:cTn id="37" fill="hold">
                            <p:stCondLst>
                              <p:cond delay="1200"/>
                            </p:stCondLst>
                            <p:childTnLst>
                              <p:par>
                                <p:cTn id="38" presetID="10" presetClass="entr" presetSubtype="0" fill="hold" grpId="0"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200"/>
                                        <p:tgtEl>
                                          <p:spTgt spid="2">
                                            <p:txEl>
                                              <p:pRg st="6" end="6"/>
                                            </p:txEl>
                                          </p:spTgt>
                                        </p:tgtEl>
                                      </p:cBhvr>
                                    </p:animEffect>
                                  </p:childTnLst>
                                </p:cTn>
                              </p:par>
                            </p:childTnLst>
                          </p:cTn>
                        </p:par>
                        <p:par>
                          <p:cTn id="41" fill="hold">
                            <p:stCondLst>
                              <p:cond delay="1400"/>
                            </p:stCondLst>
                            <p:childTnLst>
                              <p:par>
                                <p:cTn id="42" presetID="10" presetClass="entr" presetSubtype="0" fill="hold" grpId="0" nodeType="after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200"/>
                                        <p:tgtEl>
                                          <p:spTgt spid="2">
                                            <p:txEl>
                                              <p:pRg st="7" end="7"/>
                                            </p:txEl>
                                          </p:spTgt>
                                        </p:tgtEl>
                                      </p:cBhvr>
                                    </p:animEffect>
                                  </p:childTnLst>
                                </p:cTn>
                              </p:par>
                            </p:childTnLst>
                          </p:cTn>
                        </p:par>
                        <p:par>
                          <p:cTn id="45" fill="hold">
                            <p:stCondLst>
                              <p:cond delay="1600"/>
                            </p:stCondLst>
                            <p:childTnLst>
                              <p:par>
                                <p:cTn id="46" presetID="10" presetClass="entr" presetSubtype="0" fill="hold" grpId="0" nodeType="after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fade">
                                      <p:cBhvr>
                                        <p:cTn id="48" dur="200"/>
                                        <p:tgtEl>
                                          <p:spTgt spid="2">
                                            <p:txEl>
                                              <p:pRg st="8" end="8"/>
                                            </p:txEl>
                                          </p:spTgt>
                                        </p:tgtEl>
                                      </p:cBhvr>
                                    </p:animEffect>
                                  </p:childTnLst>
                                </p:cTn>
                              </p:par>
                            </p:childTnLst>
                          </p:cTn>
                        </p:par>
                        <p:par>
                          <p:cTn id="49" fill="hold">
                            <p:stCondLst>
                              <p:cond delay="1800"/>
                            </p:stCondLst>
                            <p:childTnLst>
                              <p:par>
                                <p:cTn id="50" presetID="10" presetClass="entr" presetSubtype="0" fill="hold" grpId="0" nodeType="after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xEl>
                                              <p:pRg st="2" end="2"/>
                                            </p:txEl>
                                          </p:spTgt>
                                        </p:tgtEl>
                                        <p:attrNameLst>
                                          <p:attrName>style.visibility</p:attrName>
                                        </p:attrNameLst>
                                      </p:cBhvr>
                                      <p:to>
                                        <p:strVal val="visible"/>
                                      </p:to>
                                    </p:set>
                                    <p:animEffect transition="in" filter="fade">
                                      <p:cBhvr>
                                        <p:cTn id="57" dur="200"/>
                                        <p:tgtEl>
                                          <p:spTgt spid="22">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xEl>
                                              <p:pRg st="3" end="3"/>
                                            </p:txEl>
                                          </p:spTgt>
                                        </p:tgtEl>
                                        <p:attrNameLst>
                                          <p:attrName>style.visibility</p:attrName>
                                        </p:attrNameLst>
                                      </p:cBhvr>
                                      <p:to>
                                        <p:strVal val="visible"/>
                                      </p:to>
                                    </p:set>
                                    <p:animEffect transition="in" filter="fade">
                                      <p:cBhvr>
                                        <p:cTn id="62" dur="200"/>
                                        <p:tgtEl>
                                          <p:spTgt spid="22">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2" grpId="0" uiExpand="1" build="p"/>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marR="0" algn="l" defTabSz="914400" rtl="0" eaLnBrk="1" fontAlgn="auto" latinLnBrk="0" hangingPunct="1">
          <a:lnSpc>
            <a:spcPct val="90000"/>
          </a:lnSpc>
          <a:spcBef>
            <a:spcPts val="1200"/>
          </a:spcBef>
          <a:spcAft>
            <a:spcPts val="0"/>
          </a:spcAft>
          <a:buClrTx/>
          <a:buSzTx/>
          <a:tabLst/>
          <a:defRPr kumimoji="0" sz="2000" b="0" i="0" u="none" strike="noStrike" kern="1200" cap="none" spc="30" normalizeH="0" baseline="0" noProof="0" dirty="0" smtClean="0">
            <a:ln>
              <a:noFill/>
            </a:ln>
            <a:solidFill>
              <a:prstClr val="black">
                <a:lumMod val="65000"/>
                <a:lumOff val="35000"/>
              </a:prstClr>
            </a:solidFill>
            <a:effectLst/>
            <a:uLnTx/>
            <a:uFillTx/>
            <a:latin typeface="Franklin Gothic Book" panose="020B0503020102020204" pitchFamily="34" charset="0"/>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63500" indent="0" algn="l">
          <a:spcBef>
            <a:spcPts val="1800"/>
          </a:spcBef>
          <a:buFont typeface="Arial" panose="020B0604020202020204" pitchFamily="34" charset="0"/>
          <a:buNone/>
          <a:defRPr sz="2800" dirty="0" smtClean="0"/>
        </a:defPPr>
      </a:lstStyle>
    </a:txDef>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marL="236538" marR="0" indent="-2365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kumimoji="0" sz="2400" b="0" i="0" u="none" strike="noStrike" kern="1200" cap="none" spc="30" normalizeH="0" baseline="0" noProof="0" dirty="0">
            <a:ln>
              <a:noFill/>
            </a:ln>
            <a:solidFill>
              <a:srgbClr val="666666"/>
            </a:solidFill>
            <a:effectLst/>
            <a:uLnTx/>
            <a:uFillTx/>
            <a:latin typeface="Franklin Gothic Book" panose="020B0503020102020204" pitchFamily="34" charset="0"/>
            <a:ea typeface="+mn-ea"/>
            <a:cs typeface="+mn-cs"/>
          </a:defRPr>
        </a:defPPr>
      </a:lstStyle>
    </a:txDef>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marL="0" marR="0" indent="0" algn="l" defTabSz="914400" rtl="0" eaLnBrk="1" fontAlgn="auto" latinLnBrk="0" hangingPunct="1">
          <a:lnSpc>
            <a:spcPct val="100000"/>
          </a:lnSpc>
          <a:spcBef>
            <a:spcPts val="1200"/>
          </a:spcBef>
          <a:spcAft>
            <a:spcPts val="0"/>
          </a:spcAft>
          <a:buClrTx/>
          <a:buSzTx/>
          <a:buFontTx/>
          <a:buNone/>
          <a:tabLst/>
          <a:defRPr kumimoji="0" sz="1600" b="0" i="0" u="none" strike="noStrike" kern="1200" cap="none" spc="0" normalizeH="0" baseline="0" noProof="0" dirty="0">
            <a:ln>
              <a:noFill/>
            </a:ln>
            <a:solidFill>
              <a:schemeClr val="tx1">
                <a:lumMod val="65000"/>
                <a:lumOff val="35000"/>
              </a:schemeClr>
            </a:solidFill>
            <a:effectLst/>
            <a:uLnTx/>
            <a:uFillTx/>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marL="0" marR="0" indent="0" algn="r" defTabSz="914400" rtl="0" eaLnBrk="1" fontAlgn="auto" latinLnBrk="0" hangingPunct="1">
          <a:lnSpc>
            <a:spcPct val="100000"/>
          </a:lnSpc>
          <a:spcBef>
            <a:spcPct val="0"/>
          </a:spcBef>
          <a:spcAft>
            <a:spcPts val="0"/>
          </a:spcAft>
          <a:buClrTx/>
          <a:buSzTx/>
          <a:buFontTx/>
          <a:buNone/>
          <a:tabLst/>
          <a:defRPr sz="1100" b="1" spc="30" dirty="0" smtClean="0">
            <a:solidFill>
              <a:schemeClr val="bg1"/>
            </a:solidFill>
            <a:latin typeface="Avenir Next Demi Bold" panose="020B0503020202020204" pitchFamily="34" charset="0"/>
          </a:defRPr>
        </a:defPPr>
      </a:lstStyle>
    </a:txDef>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C_PowerPoint_Template_03" id="{9800D17C-76A7-ED4A-A83B-D427321D5B66}" vid="{7F1B9E01-E640-FD42-8B53-79AF35998F8D}"/>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113490</TotalTime>
  <Words>23955</Words>
  <Application>Microsoft Office PowerPoint</Application>
  <PresentationFormat>Widescreen</PresentationFormat>
  <Paragraphs>2294</Paragraphs>
  <Slides>102</Slides>
  <Notes>102</Notes>
  <HiddenSlides>0</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102</vt:i4>
      </vt:variant>
    </vt:vector>
  </HeadingPairs>
  <TitlesOfParts>
    <vt:vector size="131" baseType="lpstr">
      <vt:lpstr>Arial Black</vt:lpstr>
      <vt:lpstr>Calibri</vt:lpstr>
      <vt:lpstr>Arial</vt:lpstr>
      <vt:lpstr>Aptos Narrow</vt:lpstr>
      <vt:lpstr>Franklin Gothic Book</vt:lpstr>
      <vt:lpstr>Arial Narrow</vt:lpstr>
      <vt:lpstr>Corbel</vt:lpstr>
      <vt:lpstr>Amasis MT Pro Black</vt:lpstr>
      <vt:lpstr>Franklin Gothic Medium</vt:lpstr>
      <vt:lpstr>Calibri Light</vt:lpstr>
      <vt:lpstr>Aptos Display</vt:lpstr>
      <vt:lpstr>.Hiragino Kaku Gothic Interface W3</vt:lpstr>
      <vt:lpstr>Aptos</vt:lpstr>
      <vt:lpstr>Avenir Next Demi Bold</vt:lpstr>
      <vt:lpstr>Helvetica Neue</vt:lpstr>
      <vt:lpstr>Helvetica Neue Light</vt:lpstr>
      <vt:lpstr>Franklin Gothic Medium Cond</vt:lpstr>
      <vt:lpstr>Aptos Black</vt:lpstr>
      <vt:lpstr>HelveticaNeue</vt:lpstr>
      <vt:lpstr>6_Office Theme</vt:lpstr>
      <vt:lpstr>13_Office Theme</vt:lpstr>
      <vt:lpstr>Office Theme</vt:lpstr>
      <vt:lpstr>2_Office Theme</vt:lpstr>
      <vt:lpstr>3_Office Theme</vt:lpstr>
      <vt:lpstr>4_Office Theme</vt:lpstr>
      <vt:lpstr>5_Office Theme</vt:lpstr>
      <vt:lpstr>7_Office Theme</vt:lpstr>
      <vt:lpstr>1_Office Theme</vt:lpstr>
      <vt:lpstr>9_Office Theme</vt:lpstr>
      <vt:lpstr>PowerPoint Presentation</vt:lpstr>
      <vt:lpstr>PowerPoint Presentation</vt:lpstr>
      <vt:lpstr>PowerPoint Presentation</vt:lpstr>
      <vt:lpstr>Why You’re Here</vt:lpstr>
      <vt:lpstr>PowerPoint Presentation</vt:lpstr>
      <vt:lpstr>Introductions</vt:lpstr>
      <vt:lpstr>Introductions</vt:lpstr>
      <vt:lpstr>Introductions</vt:lpstr>
      <vt:lpstr>Introductions</vt:lpstr>
      <vt:lpstr>PART ONE</vt:lpstr>
      <vt:lpstr>The Challenge</vt:lpstr>
      <vt:lpstr>The Challenge</vt:lpstr>
      <vt:lpstr>PowerPoint Presentation</vt:lpstr>
      <vt:lpstr>Working For You</vt:lpstr>
      <vt:lpstr>PowerPoint Presentation</vt:lpstr>
      <vt:lpstr>PowerPoint Presentation</vt:lpstr>
      <vt:lpstr>PowerPoint Presentation</vt:lpstr>
      <vt:lpstr>A Journey</vt:lpstr>
      <vt:lpstr>PowerPoint Presentation</vt:lpstr>
      <vt:lpstr>A Journey</vt:lpstr>
      <vt:lpstr>A Journey</vt:lpstr>
      <vt:lpstr>A Journey</vt:lpstr>
      <vt:lpstr>A Journey</vt:lpstr>
      <vt:lpstr>Let’s Jump In!</vt:lpstr>
      <vt:lpstr>Mirroring</vt:lpstr>
      <vt:lpstr>Mirroring</vt:lpstr>
      <vt:lpstr>Mirroring</vt:lpstr>
      <vt:lpstr>Mirroring</vt:lpstr>
      <vt:lpstr>PowerPoint Presentation</vt:lpstr>
      <vt:lpstr>Activity 1: Mirroring</vt:lpstr>
      <vt:lpstr>Discussion</vt:lpstr>
      <vt:lpstr>Short Break</vt:lpstr>
      <vt:lpstr>PART TWO</vt:lpstr>
      <vt:lpstr>Identify Psychological Safety</vt:lpstr>
      <vt:lpstr>Identify Psychological Safety</vt:lpstr>
      <vt:lpstr>The Communication Challenge</vt:lpstr>
      <vt:lpstr>Identify Psychological Safety</vt:lpstr>
      <vt:lpstr>Identify Psychological Safety</vt:lpstr>
      <vt:lpstr>Identify Psychological Safety</vt:lpstr>
      <vt:lpstr>Identify Psychological Safety</vt:lpstr>
      <vt:lpstr>Identify Psychological Safety</vt:lpstr>
      <vt:lpstr>Identify Psychological Safety</vt:lpstr>
      <vt:lpstr>Use SC Tools</vt:lpstr>
      <vt:lpstr>Use SC Tools</vt:lpstr>
      <vt:lpstr>PowerPoint Presentation</vt:lpstr>
      <vt:lpstr>Affirmations</vt:lpstr>
      <vt:lpstr>PowerPoint Presentation</vt:lpstr>
      <vt:lpstr>PowerPoint Presentation</vt:lpstr>
      <vt:lpstr>PowerPoint Presentation</vt:lpstr>
      <vt:lpstr>PowerPoint Presentation</vt:lpstr>
      <vt:lpstr>Activity 2: Affirmations</vt:lpstr>
      <vt:lpstr>Zero Negativity</vt:lpstr>
      <vt:lpstr>PowerPoint Presentation</vt:lpstr>
      <vt:lpstr>PowerPoint Presentation</vt:lpstr>
      <vt:lpstr>PowerPoint Presentation</vt:lpstr>
      <vt:lpstr>PowerPoint Presentation</vt:lpstr>
      <vt:lpstr>PowerPoint Presentation</vt:lpstr>
      <vt:lpstr>PowerPoint Presentation</vt:lpstr>
      <vt:lpstr>Activity 3: Zero Negativity</vt:lpstr>
      <vt:lpstr>Awareness</vt:lpstr>
      <vt:lpstr>PowerPoint Presentation</vt:lpstr>
      <vt:lpstr>PowerPoint Presentation</vt:lpstr>
      <vt:lpstr>PowerPoint Presentation</vt:lpstr>
      <vt:lpstr>PowerPoint Presentation</vt:lpstr>
      <vt:lpstr>PowerPoint Presentation</vt:lpstr>
      <vt:lpstr>Activity 4: Awareness</vt:lpstr>
      <vt:lpstr>Structured Dialogue</vt:lpstr>
      <vt:lpstr>Structured Dialogue</vt:lpstr>
      <vt:lpstr>Structured Dialogue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5: Dialogue</vt:lpstr>
      <vt:lpstr>Go Deep &amp; Wide</vt:lpstr>
      <vt:lpstr>Go Deep &amp; Wide</vt:lpstr>
      <vt:lpstr>PowerPoint Presentation</vt:lpstr>
      <vt:lpstr>PowerPoint Presentation</vt:lpstr>
      <vt:lpstr>PowerPoint Presentation</vt:lpstr>
      <vt:lpstr>Short Break</vt:lpstr>
      <vt:lpstr>PART THREE</vt:lpstr>
      <vt:lpstr>Dialogue Breakout</vt:lpstr>
      <vt:lpstr>PowerPoint Presentation</vt:lpstr>
      <vt:lpstr>PowerPoint Presentation</vt:lpstr>
      <vt:lpstr>PowerPoint Presentation</vt:lpstr>
      <vt:lpstr>Discussion</vt:lpstr>
      <vt:lpstr>Daily Habits</vt:lpstr>
      <vt:lpstr>PowerPoint Presentation</vt:lpstr>
      <vt:lpstr>PowerPoint Presentation</vt:lpstr>
      <vt:lpstr>PowerPoint Presentation</vt:lpstr>
      <vt:lpstr>PowerPoint Presentation</vt:lpstr>
      <vt:lpstr>PowerPoint Presentation</vt:lpstr>
      <vt:lpstr>PowerPoint Presentation</vt:lpstr>
      <vt:lpstr>A Choice</vt:lpstr>
      <vt:lpstr>A Choice</vt:lpstr>
      <vt:lpstr>Activity 7: A Reason</vt:lpstr>
      <vt:lpstr>Wrap-up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Thorp</dc:creator>
  <cp:lastModifiedBy>Jonathan Thorp</cp:lastModifiedBy>
  <cp:revision>184</cp:revision>
  <cp:lastPrinted>2024-10-21T16:14:48Z</cp:lastPrinted>
  <dcterms:created xsi:type="dcterms:W3CDTF">2024-08-22T18:17:06Z</dcterms:created>
  <dcterms:modified xsi:type="dcterms:W3CDTF">2025-03-11T21:42:30Z</dcterms:modified>
</cp:coreProperties>
</file>